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65" r:id="rId3"/>
    <p:sldId id="267" r:id="rId4"/>
    <p:sldId id="268" r:id="rId5"/>
    <p:sldId id="269" r:id="rId6"/>
    <p:sldId id="270" r:id="rId7"/>
    <p:sldId id="312" r:id="rId8"/>
    <p:sldId id="313" r:id="rId9"/>
    <p:sldId id="314" r:id="rId10"/>
    <p:sldId id="315" r:id="rId11"/>
    <p:sldId id="275" r:id="rId12"/>
    <p:sldId id="276" r:id="rId13"/>
    <p:sldId id="277" r:id="rId14"/>
    <p:sldId id="306" r:id="rId15"/>
    <p:sldId id="279" r:id="rId16"/>
    <p:sldId id="280" r:id="rId17"/>
    <p:sldId id="281" r:id="rId18"/>
    <p:sldId id="282" r:id="rId19"/>
    <p:sldId id="283" r:id="rId20"/>
    <p:sldId id="284" r:id="rId21"/>
    <p:sldId id="285" r:id="rId22"/>
    <p:sldId id="286" r:id="rId23"/>
    <p:sldId id="289" r:id="rId24"/>
    <p:sldId id="290" r:id="rId25"/>
    <p:sldId id="288" r:id="rId26"/>
    <p:sldId id="287" r:id="rId27"/>
    <p:sldId id="291" r:id="rId28"/>
    <p:sldId id="293" r:id="rId29"/>
    <p:sldId id="294" r:id="rId30"/>
    <p:sldId id="295" r:id="rId31"/>
    <p:sldId id="292" r:id="rId32"/>
    <p:sldId id="296" r:id="rId33"/>
    <p:sldId id="297" r:id="rId34"/>
    <p:sldId id="298" r:id="rId35"/>
    <p:sldId id="299" r:id="rId36"/>
    <p:sldId id="301" r:id="rId37"/>
    <p:sldId id="309" r:id="rId38"/>
    <p:sldId id="311" r:id="rId39"/>
    <p:sldId id="302" r:id="rId40"/>
    <p:sldId id="303" r:id="rId41"/>
    <p:sldId id="304" r:id="rId42"/>
    <p:sldId id="305" r:id="rId43"/>
    <p:sldId id="308" r:id="rId44"/>
    <p:sldId id="259" r:id="rId45"/>
  </p:sldIdLst>
  <p:sldSz cx="12192000" cy="6858000"/>
  <p:notesSz cx="6858000" cy="9144000"/>
  <p:embeddedFontLst>
    <p:embeddedFont>
      <p:font typeface="Helvetica Neue" charset="0"/>
      <p:regular r:id="rId47"/>
      <p:bold r:id="rId48"/>
      <p:italic r:id="rId49"/>
      <p:boldItalic r:id="rId50"/>
    </p:embeddedFont>
    <p:embeddedFont>
      <p:font typeface="Calibri" pitchFamily="34" charset="0"/>
      <p:regular r:id="rId51"/>
      <p:bold r:id="rId52"/>
      <p:italic r:id="rId53"/>
      <p:boldItalic r:id="rId54"/>
    </p:embeddedFont>
    <p:embeddedFont>
      <p:font typeface="Arial Black" pitchFamily="34" charset="0"/>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70" d="100"/>
          <a:sy n="70" d="100"/>
        </p:scale>
        <p:origin x="-4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2</a:t>
            </a:fld>
            <a:endParaRPr lang="es-MX"/>
          </a:p>
        </p:txBody>
      </p:sp>
    </p:spTree>
    <p:extLst>
      <p:ext uri="{BB962C8B-B14F-4D97-AF65-F5344CB8AC3E}">
        <p14:creationId xmlns:p14="http://schemas.microsoft.com/office/powerpoint/2010/main" xmlns="" val="223763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275463" y="4900400"/>
            <a:ext cx="4135272" cy="369332"/>
          </a:xfrm>
          <a:prstGeom prst="rect">
            <a:avLst/>
          </a:prstGeom>
          <a:noFill/>
        </p:spPr>
        <p:txBody>
          <a:bodyPr wrap="square" rtlCol="0">
            <a:spAutoFit/>
          </a:bodyPr>
          <a:lstStyle/>
          <a:p>
            <a:r>
              <a:rPr lang="es-MX" sz="1800" smtClean="0">
                <a:solidFill>
                  <a:schemeClr val="accent1">
                    <a:lumMod val="75000"/>
                  </a:schemeClr>
                </a:solidFill>
              </a:rPr>
              <a:t>SEGUNDO TRIMESTRE </a:t>
            </a:r>
            <a:r>
              <a:rPr lang="es-MX" sz="1800" dirty="0" smtClean="0">
                <a:solidFill>
                  <a:schemeClr val="accent1">
                    <a:lumMod val="75000"/>
                  </a:schemeClr>
                </a:solidFill>
              </a:rPr>
              <a:t>2018</a:t>
            </a:r>
            <a:endParaRPr lang="es-MX" sz="1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1449388" y="1300162"/>
          <a:ext cx="8894762" cy="3222628"/>
        </p:xfrm>
        <a:graphic>
          <a:graphicData uri="http://schemas.openxmlformats.org/drawingml/2006/table">
            <a:tbl>
              <a:tblPr/>
              <a:tblGrid>
                <a:gridCol w="606082">
                  <a:extLst>
                    <a:ext uri="{9D8B030D-6E8A-4147-A177-3AD203B41FA5}">
                      <a16:colId xmlns:a16="http://schemas.microsoft.com/office/drawing/2014/main" xmlns="" val="20000"/>
                    </a:ext>
                  </a:extLst>
                </a:gridCol>
                <a:gridCol w="2998901">
                  <a:extLst>
                    <a:ext uri="{9D8B030D-6E8A-4147-A177-3AD203B41FA5}">
                      <a16:colId xmlns:a16="http://schemas.microsoft.com/office/drawing/2014/main" xmlns="" val="20001"/>
                    </a:ext>
                  </a:extLst>
                </a:gridCol>
                <a:gridCol w="2500319">
                  <a:extLst>
                    <a:ext uri="{9D8B030D-6E8A-4147-A177-3AD203B41FA5}">
                      <a16:colId xmlns:a16="http://schemas.microsoft.com/office/drawing/2014/main" xmlns="" val="20002"/>
                    </a:ext>
                  </a:extLst>
                </a:gridCol>
                <a:gridCol w="2789460">
                  <a:extLst>
                    <a:ext uri="{9D8B030D-6E8A-4147-A177-3AD203B41FA5}">
                      <a16:colId xmlns:a16="http://schemas.microsoft.com/office/drawing/2014/main" xmlns="" val="20003"/>
                    </a:ext>
                  </a:extLst>
                </a:gridCol>
              </a:tblGrid>
              <a:tr h="441324">
                <a:tc grid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6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47663">
                <a:tc>
                  <a:txBody>
                    <a:bodyPr/>
                    <a:lstStyle/>
                    <a:p>
                      <a:pPr algn="ctr" fontAlgn="ctr"/>
                      <a:r>
                        <a:rPr lang="es-MX" sz="1200" b="0" i="0" u="none" strike="noStrike">
                          <a:solidFill>
                            <a:srgbClr val="000000"/>
                          </a:solidFill>
                          <a:effectLst/>
                          <a:latin typeface="Questrial"/>
                        </a:rPr>
                        <a:t>121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Álvarez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47663">
                <a:tc>
                  <a:txBody>
                    <a:bodyPr/>
                    <a:lstStyle/>
                    <a:p>
                      <a:pPr algn="ctr" fontAlgn="ctr"/>
                      <a:r>
                        <a:rPr lang="es-MX" sz="1200" b="0" i="0" u="none" strike="noStrike">
                          <a:solidFill>
                            <a:srgbClr val="000000"/>
                          </a:solidFill>
                          <a:effectLst/>
                          <a:latin typeface="Questrial"/>
                        </a:rPr>
                        <a:t>122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47663">
                <a:tc>
                  <a:txBody>
                    <a:bodyPr/>
                    <a:lstStyle/>
                    <a:p>
                      <a:pPr algn="ctr" fontAlgn="ctr"/>
                      <a:r>
                        <a:rPr lang="es-MX" sz="1200" b="0" i="0" u="none" strike="noStrike">
                          <a:solidFill>
                            <a:srgbClr val="000000"/>
                          </a:solidFill>
                          <a:effectLst/>
                          <a:latin typeface="Questrial"/>
                        </a:rPr>
                        <a:t>123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Carlos Daniel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Villaseñor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Franco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47663">
                <a:tc>
                  <a:txBody>
                    <a:bodyPr/>
                    <a:lstStyle/>
                    <a:p>
                      <a:pPr algn="ctr" fontAlgn="ctr"/>
                      <a:r>
                        <a:rPr lang="es-MX" sz="1200" b="0" i="0" u="none" strike="noStrike">
                          <a:solidFill>
                            <a:srgbClr val="000000"/>
                          </a:solidFill>
                          <a:effectLst/>
                          <a:latin typeface="Questrial"/>
                        </a:rPr>
                        <a:t>124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Teresa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Vivó</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47663">
                <a:tc>
                  <a:txBody>
                    <a:bodyPr/>
                    <a:lstStyle/>
                    <a:p>
                      <a:pPr algn="ctr" fontAlgn="ctr"/>
                      <a:r>
                        <a:rPr lang="es-MX" sz="1200" b="0" i="0" u="none" strike="noStrike">
                          <a:solidFill>
                            <a:srgbClr val="000000"/>
                          </a:solidFill>
                          <a:effectLst/>
                          <a:latin typeface="Questrial"/>
                        </a:rPr>
                        <a:t>125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Yépez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47663">
                <a:tc>
                  <a:txBody>
                    <a:bodyPr/>
                    <a:lstStyle/>
                    <a:p>
                      <a:pPr algn="ctr" fontAlgn="ctr"/>
                      <a:r>
                        <a:rPr lang="es-MX" sz="1200" b="0" i="0" u="none" strike="noStrike">
                          <a:solidFill>
                            <a:srgbClr val="000000"/>
                          </a:solidFill>
                          <a:effectLst/>
                          <a:latin typeface="Questrial"/>
                        </a:rPr>
                        <a:t>126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Rogelio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Zambrano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347663">
                <a:tc>
                  <a:txBody>
                    <a:bodyPr/>
                    <a:lstStyle/>
                    <a:p>
                      <a:pPr algn="ctr" fontAlgn="ctr"/>
                      <a:r>
                        <a:rPr lang="es-MX" sz="1200" b="0" i="0" u="none" strike="noStrike">
                          <a:solidFill>
                            <a:srgbClr val="000000"/>
                          </a:solidFill>
                          <a:effectLst/>
                          <a:latin typeface="Questrial"/>
                        </a:rPr>
                        <a:t>127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Frank</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Zeller</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347663">
                <a:tc>
                  <a:txBody>
                    <a:bodyPr/>
                    <a:lstStyle/>
                    <a:p>
                      <a:pPr algn="ctr" fontAlgn="ctr"/>
                      <a:r>
                        <a:rPr lang="es-MX" sz="1200" b="0" i="0" u="none" strike="noStrike">
                          <a:solidFill>
                            <a:srgbClr val="000000"/>
                          </a:solidFill>
                          <a:effectLst/>
                          <a:latin typeface="Questrial"/>
                        </a:rPr>
                        <a:t>128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Zúñiga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Salinas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630735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18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err="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CódigoCivil</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p14="http://schemas.microsoft.com/office/powerpoint/2010/main" xmlns="" val="165780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p14="http://schemas.microsoft.com/office/powerpoint/2010/main" xmlns="" val="192614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xmlns="" val="1085884944"/>
              </p:ext>
            </p:extLst>
          </p:nvPr>
        </p:nvGraphicFramePr>
        <p:xfrm>
          <a:off x="1503239" y="1356518"/>
          <a:ext cx="7401594" cy="4935882"/>
        </p:xfrm>
        <a:graphic>
          <a:graphicData uri="http://schemas.openxmlformats.org/drawingml/2006/table">
            <a:tbl>
              <a:tblPr/>
              <a:tblGrid>
                <a:gridCol w="335979">
                  <a:extLst>
                    <a:ext uri="{9D8B030D-6E8A-4147-A177-3AD203B41FA5}">
                      <a16:colId xmlns="" xmlns:a16="http://schemas.microsoft.com/office/drawing/2014/main" val="20000"/>
                    </a:ext>
                  </a:extLst>
                </a:gridCol>
                <a:gridCol w="2476872">
                  <a:extLst>
                    <a:ext uri="{9D8B030D-6E8A-4147-A177-3AD203B41FA5}">
                      <a16:colId xmlns="" xmlns:a16="http://schemas.microsoft.com/office/drawing/2014/main" val="20001"/>
                    </a:ext>
                  </a:extLst>
                </a:gridCol>
                <a:gridCol w="2207865">
                  <a:extLst>
                    <a:ext uri="{9D8B030D-6E8A-4147-A177-3AD203B41FA5}">
                      <a16:colId xmlns="" xmlns:a16="http://schemas.microsoft.com/office/drawing/2014/main" val="20002"/>
                    </a:ext>
                  </a:extLst>
                </a:gridCol>
                <a:gridCol w="2380878">
                  <a:extLst>
                    <a:ext uri="{9D8B030D-6E8A-4147-A177-3AD203B41FA5}">
                      <a16:colId xmlns="" xmlns:a16="http://schemas.microsoft.com/office/drawing/2014/main" val="20003"/>
                    </a:ext>
                  </a:extLst>
                </a:gridCol>
              </a:tblGrid>
              <a:tr h="27012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a:t>
                      </a:r>
                      <a:r>
                        <a:rPr kumimoji="0" lang="es-MX" sz="17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2018</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Gustavo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Hoyos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Walther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Camelo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smtClean="0">
                          <a:solidFill>
                            <a:srgbClr val="000000"/>
                          </a:solidFill>
                          <a:effectLst/>
                          <a:latin typeface="Arial" panose="020B0604020202020204" pitchFamily="34" charset="0"/>
                        </a:rPr>
                        <a:t>Nicolás</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smtClean="0">
                          <a:solidFill>
                            <a:srgbClr val="000000"/>
                          </a:solidFill>
                          <a:effectLst/>
                          <a:latin typeface="Arial" panose="020B0604020202020204" pitchFamily="34" charset="0"/>
                        </a:rPr>
                        <a:t>Madáhuar</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smtClean="0">
                          <a:solidFill>
                            <a:srgbClr val="000000"/>
                          </a:solidFill>
                          <a:effectLst/>
                          <a:latin typeface="Arial" panose="020B0604020202020204" pitchFamily="34" charset="0"/>
                        </a:rPr>
                        <a:t>Boehm</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Tejeda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Covarrubias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Valenzuela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Valeriano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Torroella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Narváez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Medina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 de 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Assam</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Helú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Martha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Abascal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Olascoaga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Alma Erika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Beutelspacher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torre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Guadalupe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Vega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Patrick Edward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Devlyn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Porras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Honorina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Estrada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Mónica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Flores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Barragán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spTree>
    <p:extLst>
      <p:ext uri="{BB962C8B-B14F-4D97-AF65-F5344CB8AC3E}">
        <p14:creationId xmlns:p14="http://schemas.microsoft.com/office/powerpoint/2010/main" xmlns="" val="3506956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1008966502"/>
              </p:ext>
            </p:extLst>
          </p:nvPr>
        </p:nvGraphicFramePr>
        <p:xfrm>
          <a:off x="1728787" y="909003"/>
          <a:ext cx="7364759" cy="5254708"/>
        </p:xfrm>
        <a:graphic>
          <a:graphicData uri="http://schemas.openxmlformats.org/drawingml/2006/table">
            <a:tbl>
              <a:tblPr/>
              <a:tblGrid>
                <a:gridCol w="352425">
                  <a:extLst>
                    <a:ext uri="{9D8B030D-6E8A-4147-A177-3AD203B41FA5}">
                      <a16:colId xmlns="" xmlns:a16="http://schemas.microsoft.com/office/drawing/2014/main" val="20000"/>
                    </a:ext>
                  </a:extLst>
                </a:gridCol>
                <a:gridCol w="2468369">
                  <a:extLst>
                    <a:ext uri="{9D8B030D-6E8A-4147-A177-3AD203B41FA5}">
                      <a16:colId xmlns="" xmlns:a16="http://schemas.microsoft.com/office/drawing/2014/main" val="20001"/>
                    </a:ext>
                  </a:extLst>
                </a:gridCol>
                <a:gridCol w="2186205">
                  <a:extLst>
                    <a:ext uri="{9D8B030D-6E8A-4147-A177-3AD203B41FA5}">
                      <a16:colId xmlns="" xmlns:a16="http://schemas.microsoft.com/office/drawing/2014/main" val="20002"/>
                    </a:ext>
                  </a:extLst>
                </a:gridCol>
                <a:gridCol w="2357760">
                  <a:extLst>
                    <a:ext uri="{9D8B030D-6E8A-4147-A177-3AD203B41FA5}">
                      <a16:colId xmlns="" xmlns:a16="http://schemas.microsoft.com/office/drawing/2014/main" val="20003"/>
                    </a:ext>
                  </a:extLst>
                </a:gridCol>
              </a:tblGrid>
              <a:tr h="34574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a:t>
                      </a:r>
                      <a:r>
                        <a:rPr kumimoji="0" lang="es-MX" sz="17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2018</a:t>
                      </a:r>
                      <a:endParaRPr kumimoji="0" lang="es-MX" sz="17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mj-lt"/>
                          <a:cs typeface="Arial" pitchFamily="34" charset="0"/>
                          <a:sym typeface="Arial" pitchFamily="34" charset="0"/>
                        </a:rPr>
                        <a:t>21</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j-lt"/>
                          <a:cs typeface="Arial" pitchFamily="34" charset="0"/>
                          <a:sym typeface="Arial" pitchFamily="34" charset="0"/>
                        </a:rPr>
                        <a:t>22</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José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Gérman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Belmont</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5105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j-lt"/>
                          <a:cs typeface="Arial" pitchFamily="34" charset="0"/>
                          <a:sym typeface="Arial" pitchFamily="34" charset="0"/>
                        </a:rPr>
                        <a:t>23</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Valentín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González Cosío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j-lt"/>
                        </a:rPr>
                        <a:t>Elcoro</a:t>
                      </a:r>
                      <a:endParaRPr lang="es-MX" sz="1200" b="0" i="0" u="none" strike="noStrike" dirty="0">
                        <a:solidFill>
                          <a:srgbClr val="000000"/>
                        </a:solidFill>
                        <a:effectLst/>
                        <a:latin typeface="+mj-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j-lt"/>
                          <a:cs typeface="Arial" pitchFamily="34" charset="0"/>
                          <a:sym typeface="Arial" pitchFamily="34" charset="0"/>
                        </a:rPr>
                        <a:t>24</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Agustín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Irurita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j-lt"/>
                          <a:cs typeface="Arial" pitchFamily="34" charset="0"/>
                          <a:sym typeface="Arial" pitchFamily="34" charset="0"/>
                        </a:rPr>
                        <a:t>25</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j-lt"/>
                          <a:ea typeface="+mn-ea" charset="0"/>
                          <a:cs typeface="+mn-ea" charset="0"/>
                          <a:sym typeface="Helvetica Light" charset="0"/>
                        </a:rPr>
                        <a:t>26</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Manjarrez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Ayub</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mj-lt"/>
                          <a:cs typeface="Arial" pitchFamily="34" charset="0"/>
                          <a:sym typeface="Arial" pitchFamily="34" charset="0"/>
                        </a:rPr>
                        <a:t>27</a:t>
                      </a:r>
                      <a:endParaRPr kumimoji="0" lang="es-MX" sz="12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Juan Rodrigo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28</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Lydia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29</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Felipe Norman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Pearl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Zorrilla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30</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Juan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j-lt"/>
                        </a:rPr>
                        <a:t>Jacqué</a:t>
                      </a:r>
                      <a:endParaRPr lang="es-MX" sz="1200" b="0" i="0" u="none" strike="noStrike" dirty="0">
                        <a:solidFill>
                          <a:srgbClr val="000000"/>
                        </a:solidFill>
                        <a:effectLst/>
                        <a:latin typeface="+mj-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31</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Puente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Barrón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32</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Leonor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Quiroz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33</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Paulino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j-lt"/>
                        </a:rPr>
                        <a:t>Mendívil</a:t>
                      </a:r>
                      <a:endParaRPr lang="es-MX" sz="1200" b="0" i="0" u="none" strike="noStrike" dirty="0">
                        <a:solidFill>
                          <a:srgbClr val="000000"/>
                        </a:solidFill>
                        <a:effectLst/>
                        <a:latin typeface="+mj-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34</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Marco 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Santacruz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Moctezuma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35</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Enrique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Vainer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j-lt"/>
                        </a:rPr>
                        <a:t>Girs</a:t>
                      </a:r>
                      <a:endParaRPr lang="es-MX" sz="1200" b="0" i="0" u="none" strike="noStrike" dirty="0">
                        <a:solidFill>
                          <a:srgbClr val="000000"/>
                        </a:solidFill>
                        <a:effectLst/>
                        <a:latin typeface="+mj-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36</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Valles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j-lt"/>
                          <a:cs typeface="Arial" pitchFamily="34" charset="0"/>
                          <a:sym typeface="Arial" pitchFamily="34" charset="0"/>
                        </a:rPr>
                        <a:t>37</a:t>
                      </a:r>
                      <a:endParaRPr kumimoji="0" lang="es-MX" sz="1200" b="0" i="0" u="none" strike="noStrike" cap="none" normalizeH="0" baseline="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María Teresa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j-lt"/>
                        </a:rPr>
                        <a:t>Vivó</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j-lt"/>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xmlns="" val="117582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Miguel </a:t>
            </a:r>
            <a:r>
              <a:rPr lang="es-MX" sz="1600" b="1" dirty="0">
                <a:solidFill>
                  <a:schemeClr val="bg1"/>
                </a:solidFill>
                <a:latin typeface="Arial" panose="020B0604020202020204" pitchFamily="34" charset="0"/>
                <a:cs typeface="Arial" panose="020B0604020202020204" pitchFamily="34" charset="0"/>
              </a:rPr>
              <a:t>Gallardo López </a:t>
            </a:r>
          </a:p>
        </p:txBody>
      </p:sp>
    </p:spTree>
    <p:extLst>
      <p:ext uri="{BB962C8B-B14F-4D97-AF65-F5344CB8AC3E}">
        <p14:creationId xmlns:p14="http://schemas.microsoft.com/office/powerpoint/2010/main" xmlns="" val="2344123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66890" y="114301"/>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85801" y="844066"/>
            <a:ext cx="9229725" cy="6122317"/>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 </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Ordinarias y Extraordinarias cuando lo indique el Presidente o se lo solicite la mitad de los socios con derecho a voto;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juntas de Consejo Directivo y de Comisión Ejecutiva conforme a los calendarios vigentes o cuando lo indique el Presidente o la mitad de sus miembros;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Levantar las actas de las sesiones de las Asambleas, del Consejo Directivo y de la Comisión Ejecutiva con los acuerdos que se hubieren tomado, las que serán firmadas por el Presidente y él mismo;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Dar seguimiento a los acuerdos de las sesiones de las Asambleas, del Consejo Directivo y de la Comisión Ejecutiva, y coordinar las acciones necesarias para el cumplimiento de los mismos.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Organizar, custodiar y mantener actualizado el archivo corporativo de la Confederación, que incluya de manera enunciativa más no limitativa: </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Actas de Asamblea, de Consejo Directivo, de la Comisión Ejecutiva y de la Oficina de la Presidencia;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Presidente;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 las Comisiones de Trabajo y de los Presidentes de las Federaciones;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Registro de socios directos;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Comisario;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Estatutos;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Declaración de Principios;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Plan Estratégico;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Expedientes de registro legal de la Confederación y de sus socios ante las autoridades laborales competentes; y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Certificar cualquiera de los documentos contenidos en el archivo de la Confederación</a:t>
            </a:r>
            <a:r>
              <a:rPr lang="es-MX" altLang="es-MX" sz="1800" dirty="0">
                <a:latin typeface="Arial" panose="020B0604020202020204" pitchFamily="34" charset="0"/>
                <a:cs typeface="Arial" panose="020B0604020202020204" pitchFamily="34" charset="0"/>
                <a:sym typeface="Arial" panose="020B0604020202020204" pitchFamily="34" charset="0"/>
              </a:rPr>
              <a:t>. </a:t>
            </a:r>
            <a:endParaRPr lang="es-MX" dirty="0"/>
          </a:p>
        </p:txBody>
      </p:sp>
    </p:spTree>
    <p:extLst>
      <p:ext uri="{BB962C8B-B14F-4D97-AF65-F5344CB8AC3E}">
        <p14:creationId xmlns:p14="http://schemas.microsoft.com/office/powerpoint/2010/main" xmlns="" val="263485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Gustavo A.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5372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714374" y="1305997"/>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 </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o sustituir dicha representación en los casos que juzgue conveniente;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declaraciones, discursos, conferencias y otras comunicaciones dentro de los lineamientos establecidos por estos Estatutos, la Declaración de Principios, el Plan Estratégico, la Asamblea, el Consejo Directivo, la Comisión Ejecutiva o la oficina de la Presidencia;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Presidir las Asambleas y las juntas del Consejo Directivo, de la Comisión Ejecutiva, de la Oficina de la Presidencia y de las Comisiones o Comités cuando lo considere conveniente;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el nombramiento de escrutadores en las Asambleas y, si fuese necesario, en las juntas </a:t>
            </a:r>
            <a:r>
              <a:rPr lang="es-MX" altLang="es-MX" sz="1200" dirty="0" err="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delConsejo</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Directivo o de la Comisión Ejecutiva;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sustituir a los Vicepresidentes -con la ratificación del Consejo Directivo- coordinarlos, asignarles áreas de responsabilidad, evaluar su desempeño y delegarles la representación oficial de COPARMEX en eventos de cualquier naturaleza;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nombramiento de los integrantes de las Comisiones Electoral y Dictaminadoras, tanto de iniciativas de reformas a la Declaración de Principios como a los Estatutos;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Comisión Ejecutiva el nombramiento de los integrantes de la Comisión de Actualización del Plan Estratégico.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modificar las Comisiones o Comités que considere necesarios para el cumplimiento de la Misión de COPARMEX;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Velar por el buen desempeño de toda la estructura de la Confederación, tanto de los funcionarios como de los voluntarios;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iniciativas de reformas a los Documentos Rectores de la Confederación;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juntas de Consejo Directivo, de Comisión Ejecutiva y de la Oficina de la Presidencia; y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le confieran estos Estatutos y sus reglamentos, la Asamblea, el Consejo Directivo o la Comisión Ejecutiva</a:t>
            </a:r>
            <a:r>
              <a:rPr lang="es-MX" altLang="es-MX" sz="12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xmlns="" val="371932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9657" y="2511759"/>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376737" y="120703"/>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Asamblea</a:t>
            </a:r>
            <a:endParaRPr lang="es-MX" sz="110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033962" y="449633"/>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352925" y="760729"/>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a:stCxn id="148" idx="2"/>
          </p:cNvCxnSpPr>
          <p:nvPr/>
        </p:nvCxnSpPr>
        <p:spPr>
          <a:xfrm>
            <a:off x="5010150" y="1122679"/>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376737" y="1492725"/>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Ejecutiva</a:t>
            </a:r>
            <a:endParaRPr lang="es-MX" sz="110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276724" y="2109945"/>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PRESIDENTE</a:t>
            </a:r>
            <a:endParaRPr lang="es-MX" sz="110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033962" y="185467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569743" y="1006241"/>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5858082" y="1062544"/>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endCxn id="162" idx="3"/>
          </p:cNvCxnSpPr>
          <p:nvPr/>
        </p:nvCxnSpPr>
        <p:spPr>
          <a:xfrm flipH="1" flipV="1">
            <a:off x="3066383" y="2254595"/>
            <a:ext cx="1169671" cy="548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1751933" y="2073620"/>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4994826" y="2511759"/>
            <a:ext cx="20732" cy="265712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675466" y="2536718"/>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731290" y="3033756"/>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707794" y="3545903"/>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759858" y="4171383"/>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2747954" y="4618350"/>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158834" y="260036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173757" y="3058222"/>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173757" y="3508566"/>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166192" y="4055377"/>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188679" y="4615148"/>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46487" y="5187907"/>
            <a:ext cx="6469923" cy="26362"/>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683353" y="5408169"/>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7601" y="5358270"/>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683841" y="5348581"/>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smtClean="0">
                <a:effectLst/>
                <a:ea typeface="Calibri" panose="020F0502020204030204" pitchFamily="34" charset="0"/>
                <a:cs typeface="Times New Roman" panose="02020603050405020304" pitchFamily="18" charset="0"/>
              </a:rPr>
              <a:t>13 </a:t>
            </a:r>
            <a:r>
              <a:rPr lang="es-MX" sz="1100" dirty="0">
                <a:effectLst/>
                <a:ea typeface="Calibri" panose="020F0502020204030204" pitchFamily="34" charset="0"/>
                <a:cs typeface="Times New Roman" panose="02020603050405020304" pitchFamily="18" charset="0"/>
              </a:rPr>
              <a:t>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3"/>
            <a:ext cx="173101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228498" y="5349357"/>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3423" y="5197458"/>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24920" y="5406455"/>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p:nvPr/>
        </p:nvCxnSpPr>
        <p:spPr>
          <a:xfrm>
            <a:off x="7716410" y="5207498"/>
            <a:ext cx="0" cy="179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670961" y="271623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712242" y="3170172"/>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740624" y="3702894"/>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720675" y="429844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670960" y="4787035"/>
            <a:ext cx="487873" cy="13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2045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p>
          <a:p>
            <a:endParaRPr lang="es-MX" dirty="0"/>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14394" y="5435026"/>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8078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err="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DirectorGeneral</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la representación legal del Sindicato Patronal, en términos de lo que disponen los artículos 11, 692, fracción III, 876, fracción I, y demás relativos de la Ley Federal del Trabajo; </a:t>
            </a:r>
          </a:p>
        </p:txBody>
      </p:sp>
    </p:spTree>
    <p:extLst>
      <p:ext uri="{BB962C8B-B14F-4D97-AF65-F5344CB8AC3E}">
        <p14:creationId xmlns:p14="http://schemas.microsoft.com/office/powerpoint/2010/main" xmlns="" val="992280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p14="http://schemas.microsoft.com/office/powerpoint/2010/main" xmlns="" val="1574168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p14="http://schemas.microsoft.com/office/powerpoint/2010/main" xmlns="" val="271725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38153" y="1782762"/>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a:t>
            </a:r>
            <a:r>
              <a:rPr lang="es-MX" sz="2400" dirty="0">
                <a:solidFill>
                  <a:schemeClr val="accent1">
                    <a:lumMod val="75000"/>
                  </a:schemeClr>
                </a:solidFill>
                <a:latin typeface="Arial" panose="020B0604020202020204" pitchFamily="34" charset="0"/>
                <a:cs typeface="Arial" panose="020B0604020202020204" pitchFamily="34" charset="0"/>
              </a:rPr>
              <a:t>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32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a:t>
              </a:r>
              <a:r>
                <a:rPr lang="es-MX" altLang="es-MX" sz="1687" smtClean="0">
                  <a:solidFill>
                    <a:srgbClr val="FFFFFF"/>
                  </a:solidFill>
                </a:rPr>
                <a:t> Nacional</a:t>
              </a:r>
            </a:p>
            <a:p>
              <a:pPr algn="ctr" eaLnBrk="1">
                <a:spcBef>
                  <a:spcPct val="0"/>
                </a:spcBef>
                <a:buSzTx/>
                <a:buFontTx/>
                <a:buNone/>
              </a:pPr>
              <a:r>
                <a:rPr lang="es-MX" altLang="es-MX" sz="1687" smtClean="0">
                  <a:solidFill>
                    <a:srgbClr val="FFFFFF"/>
                  </a:solidFill>
                </a:rPr>
                <a:t>Nicolás </a:t>
              </a:r>
              <a:r>
                <a:rPr lang="es-MX" altLang="es-MX" sz="1687" dirty="0" err="1" smtClean="0">
                  <a:solidFill>
                    <a:srgbClr val="FFFFFF"/>
                  </a:solidFill>
                </a:rPr>
                <a:t>Madáhuar</a:t>
              </a:r>
              <a:r>
                <a:rPr lang="es-MX" altLang="es-MX" sz="1687" dirty="0" smtClean="0">
                  <a:solidFill>
                    <a:srgbClr val="FFFFFF"/>
                  </a:solidFill>
                </a:rPr>
                <a:t> </a:t>
              </a:r>
              <a:r>
                <a:rPr lang="es-MX" altLang="es-MX" sz="1687" dirty="0" err="1" smtClean="0">
                  <a:solidFill>
                    <a:srgbClr val="FFFFFF"/>
                  </a:solidFill>
                </a:rPr>
                <a:t>Boehm</a:t>
              </a:r>
              <a:endParaRPr lang="es-MX" altLang="es-MX" sz="1687" dirty="0">
                <a:solidFill>
                  <a:srgbClr val="FFFFFF"/>
                </a:solidFill>
              </a:endParaRP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p14="http://schemas.microsoft.com/office/powerpoint/2010/main" xmlns="" val="1688364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283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053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David Noel Ramírez Padilla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José Luis Rubio Pino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Roberto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Anda González</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Maite </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Ramos Gómez</a:t>
            </a: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Innovación Empresarial </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Luis Gerardo Pérez Figueroa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Fátima Montiel Cháve</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z</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5" name="Rectangle 10"/>
          <p:cNvSpPr>
            <a:spLocks/>
          </p:cNvSpPr>
          <p:nvPr/>
        </p:nvSpPr>
        <p:spPr bwMode="auto">
          <a:xfrm>
            <a:off x="5318001" y="2379762"/>
            <a:ext cx="1606228" cy="4176114"/>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7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de Dios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Barba Nava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Reginaldo Esquer</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Manuel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Hernández Niebla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Alejandro Ríos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Rippa</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20271285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n-US" sz="2400" dirty="0">
                <a:solidFill>
                  <a:schemeClr val="accent1">
                    <a:lumMod val="75000"/>
                  </a:schemeClr>
                </a:solidFill>
                <a:latin typeface="Arial" panose="020B0604020202020204" pitchFamily="34" charset="0"/>
                <a:cs typeface="Arial" panose="020B0604020202020204" pitchFamily="34" charset="0"/>
              </a:rPr>
              <a:t>Las </a:t>
            </a:r>
            <a:r>
              <a:rPr lang="en-US" sz="2400" dirty="0" err="1">
                <a:solidFill>
                  <a:schemeClr val="accent1">
                    <a:lumMod val="75000"/>
                  </a:schemeClr>
                </a:solidFill>
                <a:latin typeface="Arial" panose="020B0604020202020204" pitchFamily="34" charset="0"/>
                <a:cs typeface="Arial" panose="020B0604020202020204" pitchFamily="34" charset="0"/>
              </a:rPr>
              <a:t>Federaciones</a:t>
            </a:r>
            <a:r>
              <a:rPr lang="en-US" sz="2400" dirty="0">
                <a:solidFill>
                  <a:schemeClr val="accent1">
                    <a:lumMod val="75000"/>
                  </a:schemeClr>
                </a:solidFill>
                <a:latin typeface="Arial" panose="020B0604020202020204" pitchFamily="34" charset="0"/>
                <a:cs typeface="Arial" panose="020B0604020202020204" pitchFamily="34" charset="0"/>
              </a:rPr>
              <a:t> son </a:t>
            </a:r>
            <a:r>
              <a:rPr lang="en-US" sz="2400" dirty="0" err="1">
                <a:solidFill>
                  <a:schemeClr val="accent1">
                    <a:lumMod val="75000"/>
                  </a:schemeClr>
                </a:solidFill>
                <a:latin typeface="Arial" panose="020B0604020202020204" pitchFamily="34" charset="0"/>
                <a:cs typeface="Arial" panose="020B0604020202020204" pitchFamily="34" charset="0"/>
              </a:rPr>
              <a:t>organismos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sindicales</a:t>
            </a:r>
            <a:r>
              <a:rPr lang="en-US" sz="2400" dirty="0">
                <a:solidFill>
                  <a:schemeClr val="accent1">
                    <a:lumMod val="75000"/>
                  </a:schemeClr>
                </a:solidFill>
                <a:latin typeface="Arial" panose="020B0604020202020204" pitchFamily="34" charset="0"/>
                <a:cs typeface="Arial" panose="020B0604020202020204" pitchFamily="34" charset="0"/>
              </a:rPr>
              <a:t> con </a:t>
            </a:r>
            <a:r>
              <a:rPr lang="en-US" sz="2400" dirty="0" err="1">
                <a:solidFill>
                  <a:schemeClr val="accent1">
                    <a:lumMod val="75000"/>
                  </a:schemeClr>
                </a:solidFill>
                <a:latin typeface="Arial" panose="020B0604020202020204" pitchFamily="34" charset="0"/>
                <a:cs typeface="Arial" panose="020B0604020202020204" pitchFamily="34" charset="0"/>
              </a:rPr>
              <a:t>personalidad</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jurídica</a:t>
            </a:r>
            <a:r>
              <a:rPr lang="en-US" sz="2400" dirty="0">
                <a:solidFill>
                  <a:schemeClr val="accent1">
                    <a:lumMod val="75000"/>
                  </a:schemeClr>
                </a:solidFill>
                <a:latin typeface="Arial" panose="020B0604020202020204" pitchFamily="34" charset="0"/>
                <a:cs typeface="Arial" panose="020B0604020202020204" pitchFamily="34" charset="0"/>
              </a:rPr>
              <a:t> y </a:t>
            </a:r>
            <a:r>
              <a:rPr lang="en-US" sz="2400" dirty="0" err="1">
                <a:solidFill>
                  <a:schemeClr val="accent1">
                    <a:lumMod val="75000"/>
                  </a:schemeClr>
                </a:solidFill>
                <a:latin typeface="Arial" panose="020B0604020202020204" pitchFamily="34" charset="0"/>
                <a:cs typeface="Arial" panose="020B0604020202020204" pitchFamily="34" charset="0"/>
              </a:rPr>
              <a:t>patrimonio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propios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integradas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por</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los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Sindicatos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Patronales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asociados</a:t>
            </a:r>
            <a:r>
              <a:rPr lang="en-US" sz="2400" dirty="0">
                <a:solidFill>
                  <a:schemeClr val="accent1">
                    <a:lumMod val="75000"/>
                  </a:schemeClr>
                </a:solidFill>
                <a:latin typeface="Arial" panose="020B0604020202020204" pitchFamily="34" charset="0"/>
                <a:cs typeface="Arial" panose="020B0604020202020204" pitchFamily="34" charset="0"/>
              </a:rPr>
              <a:t>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n-US" sz="2400" dirty="0">
                <a:solidFill>
                  <a:schemeClr val="accent1">
                    <a:lumMod val="75000"/>
                  </a:schemeClr>
                </a:solidFill>
                <a:latin typeface="Arial" panose="020B0604020202020204" pitchFamily="34" charset="0"/>
                <a:cs typeface="Arial" panose="020B0604020202020204" pitchFamily="34" charset="0"/>
              </a:rPr>
              <a:t>Las </a:t>
            </a:r>
            <a:r>
              <a:rPr lang="en-US" sz="2400" dirty="0" err="1">
                <a:solidFill>
                  <a:schemeClr val="accent1">
                    <a:lumMod val="75000"/>
                  </a:schemeClr>
                </a:solidFill>
                <a:latin typeface="Arial" panose="020B0604020202020204" pitchFamily="34" charset="0"/>
                <a:cs typeface="Arial" panose="020B0604020202020204" pitchFamily="34" charset="0"/>
              </a:rPr>
              <a:t>Federaciones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deberán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registrarse</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únicamente</a:t>
            </a:r>
            <a:r>
              <a:rPr lang="en-US" sz="2400" dirty="0">
                <a:solidFill>
                  <a:schemeClr val="accent1">
                    <a:lumMod val="75000"/>
                  </a:schemeClr>
                </a:solidFill>
                <a:latin typeface="Arial" panose="020B0604020202020204" pitchFamily="34" charset="0"/>
                <a:cs typeface="Arial" panose="020B0604020202020204" pitchFamily="34" charset="0"/>
              </a:rPr>
              <a:t> a </a:t>
            </a:r>
            <a:r>
              <a:rPr lang="en-US" sz="2400" dirty="0" err="1">
                <a:solidFill>
                  <a:schemeClr val="accent1">
                    <a:lumMod val="75000"/>
                  </a:schemeClr>
                </a:solidFill>
                <a:latin typeface="Arial" panose="020B0604020202020204" pitchFamily="34" charset="0"/>
                <a:cs typeface="Arial" panose="020B0604020202020204" pitchFamily="34" charset="0"/>
              </a:rPr>
              <a:t>instancia</a:t>
            </a:r>
            <a:r>
              <a:rPr lang="en-US" sz="2400" dirty="0">
                <a:solidFill>
                  <a:schemeClr val="accent1">
                    <a:lumMod val="75000"/>
                  </a:schemeClr>
                </a:solidFill>
                <a:latin typeface="Arial" panose="020B0604020202020204" pitchFamily="34" charset="0"/>
                <a:cs typeface="Arial" panose="020B0604020202020204" pitchFamily="34" charset="0"/>
              </a:rPr>
              <a:t> de la Confederación y ante la </a:t>
            </a:r>
            <a:r>
              <a:rPr lang="en-US" sz="2400" dirty="0" err="1">
                <a:solidFill>
                  <a:schemeClr val="accent1">
                    <a:lumMod val="75000"/>
                  </a:schemeClr>
                </a:solidFill>
                <a:latin typeface="Arial" panose="020B0604020202020204" pitchFamily="34" charset="0"/>
                <a:cs typeface="Arial" panose="020B0604020202020204" pitchFamily="34" charset="0"/>
              </a:rPr>
              <a:t>Secretaria</a:t>
            </a:r>
            <a:r>
              <a:rPr lang="en-US" sz="2400" dirty="0">
                <a:solidFill>
                  <a:schemeClr val="accent1">
                    <a:lumMod val="75000"/>
                  </a:schemeClr>
                </a:solidFill>
                <a:latin typeface="Arial" panose="020B0604020202020204" pitchFamily="34" charset="0"/>
                <a:cs typeface="Arial" panose="020B0604020202020204" pitchFamily="34" charset="0"/>
              </a:rPr>
              <a:t> del Trabajo y </a:t>
            </a:r>
            <a:r>
              <a:rPr lang="en-US" sz="2400" dirty="0" err="1">
                <a:solidFill>
                  <a:schemeClr val="accent1">
                    <a:lumMod val="75000"/>
                  </a:schemeClr>
                </a:solidFill>
                <a:latin typeface="Arial" panose="020B0604020202020204" pitchFamily="34" charset="0"/>
                <a:cs typeface="Arial" panose="020B0604020202020204" pitchFamily="34" charset="0"/>
              </a:rPr>
              <a:t>Previsión</a:t>
            </a:r>
            <a:r>
              <a:rPr lang="en-US" sz="2400" dirty="0">
                <a:solidFill>
                  <a:schemeClr val="accent1">
                    <a:lumMod val="75000"/>
                  </a:schemeClr>
                </a:solidFill>
                <a:latin typeface="Arial" panose="020B0604020202020204" pitchFamily="34" charset="0"/>
                <a:cs typeface="Arial" panose="020B0604020202020204" pitchFamily="34" charset="0"/>
              </a:rPr>
              <a:t> Social </a:t>
            </a:r>
            <a:r>
              <a:rPr lang="en-US" sz="2400" dirty="0" err="1">
                <a:solidFill>
                  <a:schemeClr val="accent1">
                    <a:lumMod val="75000"/>
                  </a:schemeClr>
                </a:solidFill>
                <a:latin typeface="Arial" panose="020B0604020202020204" pitchFamily="34" charset="0"/>
                <a:cs typeface="Arial" panose="020B0604020202020204" pitchFamily="34" charset="0"/>
              </a:rPr>
              <a:t>en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los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términos</a:t>
            </a:r>
            <a:r>
              <a:rPr lang="en-US" sz="2400" dirty="0">
                <a:solidFill>
                  <a:schemeClr val="accent1">
                    <a:lumMod val="75000"/>
                  </a:schemeClr>
                </a:solidFill>
                <a:latin typeface="Arial" panose="020B0604020202020204" pitchFamily="34" charset="0"/>
                <a:cs typeface="Arial" panose="020B0604020202020204" pitchFamily="34" charset="0"/>
              </a:rPr>
              <a:t> de lo </a:t>
            </a:r>
            <a:r>
              <a:rPr lang="en-US" sz="2400" dirty="0" err="1">
                <a:solidFill>
                  <a:schemeClr val="accent1">
                    <a:lumMod val="75000"/>
                  </a:schemeClr>
                </a:solidFill>
                <a:latin typeface="Arial" panose="020B0604020202020204" pitchFamily="34" charset="0"/>
                <a:cs typeface="Arial" panose="020B0604020202020204" pitchFamily="34" charset="0"/>
              </a:rPr>
              <a:t>dispuesto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los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artículos</a:t>
            </a:r>
            <a:r>
              <a:rPr lang="en-US" sz="2400" dirty="0">
                <a:solidFill>
                  <a:schemeClr val="accent1">
                    <a:lumMod val="75000"/>
                  </a:schemeClr>
                </a:solidFill>
                <a:latin typeface="Arial" panose="020B0604020202020204" pitchFamily="34" charset="0"/>
                <a:cs typeface="Arial" panose="020B0604020202020204" pitchFamily="34" charset="0"/>
              </a:rPr>
              <a:t> 381, 382, 383 384y 385 de la Ley Federal del Trabajo </a:t>
            </a:r>
            <a:r>
              <a:rPr lang="en-US" sz="2400" dirty="0" err="1">
                <a:solidFill>
                  <a:schemeClr val="accent1">
                    <a:lumMod val="75000"/>
                  </a:schemeClr>
                </a:solidFill>
                <a:latin typeface="Arial" panose="020B0604020202020204" pitchFamily="34" charset="0"/>
                <a:cs typeface="Arial" panose="020B0604020202020204" pitchFamily="34" charset="0"/>
              </a:rPr>
              <a:t>dando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cumplimiento</a:t>
            </a:r>
            <a:r>
              <a:rPr lang="en-US" sz="2400" dirty="0">
                <a:solidFill>
                  <a:schemeClr val="accent1">
                    <a:lumMod val="75000"/>
                  </a:schemeClr>
                </a:solidFill>
                <a:latin typeface="Arial" panose="020B0604020202020204" pitchFamily="34" charset="0"/>
                <a:cs typeface="Arial" panose="020B0604020202020204" pitchFamily="34" charset="0"/>
              </a:rPr>
              <a:t> a </a:t>
            </a:r>
            <a:r>
              <a:rPr lang="en-US" sz="2400" dirty="0" err="1">
                <a:solidFill>
                  <a:schemeClr val="accent1">
                    <a:lumMod val="75000"/>
                  </a:schemeClr>
                </a:solidFill>
                <a:latin typeface="Arial" panose="020B0604020202020204" pitchFamily="34" charset="0"/>
                <a:cs typeface="Arial" panose="020B0604020202020204" pitchFamily="34" charset="0"/>
              </a:rPr>
              <a:t>los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Documentos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Rectores</a:t>
            </a:r>
            <a:r>
              <a:rPr lang="en-US" sz="2400" dirty="0">
                <a:solidFill>
                  <a:schemeClr val="accent1">
                    <a:lumMod val="75000"/>
                  </a:schemeClr>
                </a:solidFill>
                <a:latin typeface="Arial" panose="020B0604020202020204" pitchFamily="34" charset="0"/>
                <a:cs typeface="Arial" panose="020B0604020202020204" pitchFamily="34" charset="0"/>
              </a:rPr>
              <a:t> de la Confederación y </a:t>
            </a:r>
            <a:r>
              <a:rPr lang="en-US" sz="2400" dirty="0" err="1">
                <a:solidFill>
                  <a:schemeClr val="accent1">
                    <a:lumMod val="75000"/>
                  </a:schemeClr>
                </a:solidFill>
                <a:latin typeface="Arial" panose="020B0604020202020204" pitchFamily="34" charset="0"/>
                <a:cs typeface="Arial" panose="020B0604020202020204" pitchFamily="34" charset="0"/>
              </a:rPr>
              <a:t>sujetandose</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todo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momento</a:t>
            </a:r>
            <a:r>
              <a:rPr lang="en-US" sz="2400" dirty="0">
                <a:solidFill>
                  <a:schemeClr val="accent1">
                    <a:lumMod val="75000"/>
                  </a:schemeClr>
                </a:solidFill>
                <a:latin typeface="Arial" panose="020B0604020202020204" pitchFamily="34" charset="0"/>
                <a:cs typeface="Arial" panose="020B0604020202020204" pitchFamily="34" charset="0"/>
              </a:rPr>
              <a:t> a lo </a:t>
            </a:r>
            <a:r>
              <a:rPr lang="en-US" sz="2400" dirty="0" err="1">
                <a:solidFill>
                  <a:schemeClr val="accent1">
                    <a:lumMod val="75000"/>
                  </a:schemeClr>
                </a:solidFill>
                <a:latin typeface="Arial" panose="020B0604020202020204" pitchFamily="34" charset="0"/>
                <a:cs typeface="Arial" panose="020B0604020202020204" pitchFamily="34" charset="0"/>
              </a:rPr>
              <a:t>dispuesto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en</a:t>
            </a:r>
            <a:r>
              <a:rPr lang="en-US" sz="2400" dirty="0">
                <a:solidFill>
                  <a:schemeClr val="accent1">
                    <a:lumMod val="75000"/>
                  </a:schemeClr>
                </a:solidFill>
                <a:latin typeface="Arial" panose="020B0604020202020204" pitchFamily="34" charset="0"/>
                <a:cs typeface="Arial" panose="020B0604020202020204" pitchFamily="34" charset="0"/>
              </a:rPr>
              <a:t> el </a:t>
            </a:r>
            <a:r>
              <a:rPr lang="en-US" sz="2400" dirty="0" err="1">
                <a:solidFill>
                  <a:schemeClr val="accent1">
                    <a:lumMod val="75000"/>
                  </a:schemeClr>
                </a:solidFill>
                <a:latin typeface="Arial" panose="020B0604020202020204" pitchFamily="34" charset="0"/>
                <a:cs typeface="Arial" panose="020B0604020202020204" pitchFamily="34" charset="0"/>
              </a:rPr>
              <a:t>reglamento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específico</a:t>
            </a:r>
            <a:r>
              <a:rPr lang="en-US" sz="2400" dirty="0">
                <a:solidFill>
                  <a:schemeClr val="accent1">
                    <a:lumMod val="75000"/>
                  </a:schemeClr>
                </a:solidFill>
                <a:latin typeface="Arial" panose="020B0604020202020204" pitchFamily="34" charset="0"/>
                <a:cs typeface="Arial" panose="020B0604020202020204" pitchFamily="34" charset="0"/>
              </a:rPr>
              <a:t>.</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n-US" sz="2400" dirty="0">
                <a:solidFill>
                  <a:schemeClr val="accent1">
                    <a:lumMod val="75000"/>
                  </a:schemeClr>
                </a:solidFill>
                <a:latin typeface="Arial" panose="020B0604020202020204" pitchFamily="34" charset="0"/>
                <a:cs typeface="Arial" panose="020B0604020202020204" pitchFamily="34" charset="0"/>
              </a:rPr>
              <a:t>La </a:t>
            </a:r>
            <a:r>
              <a:rPr lang="en-US" sz="2400" dirty="0" err="1">
                <a:solidFill>
                  <a:schemeClr val="accent1">
                    <a:lumMod val="75000"/>
                  </a:schemeClr>
                </a:solidFill>
                <a:latin typeface="Arial" panose="020B0604020202020204" pitchFamily="34" charset="0"/>
                <a:cs typeface="Arial" panose="020B0604020202020204" pitchFamily="34" charset="0"/>
              </a:rPr>
              <a:t>Comisión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Ejecutiva</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agrupará</a:t>
            </a:r>
            <a:r>
              <a:rPr lang="en-US" sz="2400" dirty="0">
                <a:solidFill>
                  <a:schemeClr val="accent1">
                    <a:lumMod val="75000"/>
                  </a:schemeClr>
                </a:solidFill>
                <a:latin typeface="Arial" panose="020B0604020202020204" pitchFamily="34" charset="0"/>
                <a:cs typeface="Arial" panose="020B0604020202020204" pitchFamily="34" charset="0"/>
              </a:rPr>
              <a:t> a </a:t>
            </a:r>
            <a:r>
              <a:rPr lang="en-US" sz="2400" dirty="0" err="1">
                <a:solidFill>
                  <a:schemeClr val="accent1">
                    <a:lumMod val="75000"/>
                  </a:schemeClr>
                </a:solidFill>
                <a:latin typeface="Arial" panose="020B0604020202020204" pitchFamily="34" charset="0"/>
                <a:cs typeface="Arial" panose="020B0604020202020204" pitchFamily="34" charset="0"/>
              </a:rPr>
              <a:t>los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Sindicatos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Patronales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tantas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Federaciones</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como</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juzgue</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necesario</a:t>
            </a:r>
            <a:r>
              <a:rPr lang="en-US" sz="2400" dirty="0">
                <a:solidFill>
                  <a:schemeClr val="accent1">
                    <a:lumMod val="75000"/>
                  </a:schemeClr>
                </a:solidFill>
                <a:latin typeface="Arial" panose="020B0604020202020204" pitchFamily="34" charset="0"/>
                <a:cs typeface="Arial" panose="020B0604020202020204" pitchFamily="34" charset="0"/>
              </a:rPr>
              <a:t>, de </a:t>
            </a:r>
            <a:r>
              <a:rPr lang="en-US" sz="2400" dirty="0" err="1">
                <a:solidFill>
                  <a:schemeClr val="accent1">
                    <a:lumMod val="75000"/>
                  </a:schemeClr>
                </a:solidFill>
                <a:latin typeface="Arial" panose="020B0604020202020204" pitchFamily="34" charset="0"/>
                <a:cs typeface="Arial" panose="020B0604020202020204" pitchFamily="34" charset="0"/>
              </a:rPr>
              <a:t>acuerdo</a:t>
            </a:r>
            <a:r>
              <a:rPr lang="en-US" sz="2400" dirty="0">
                <a:solidFill>
                  <a:schemeClr val="accent1">
                    <a:lumMod val="75000"/>
                  </a:schemeClr>
                </a:solidFill>
                <a:latin typeface="Arial" panose="020B0604020202020204" pitchFamily="34" charset="0"/>
                <a:cs typeface="Arial" panose="020B0604020202020204" pitchFamily="34" charset="0"/>
              </a:rPr>
              <a:t> a la </a:t>
            </a:r>
            <a:r>
              <a:rPr lang="en-US" sz="2400" dirty="0" err="1">
                <a:solidFill>
                  <a:schemeClr val="accent1">
                    <a:lumMod val="75000"/>
                  </a:schemeClr>
                </a:solidFill>
                <a:latin typeface="Arial" panose="020B0604020202020204" pitchFamily="34" charset="0"/>
                <a:cs typeface="Arial" panose="020B0604020202020204" pitchFamily="34" charset="0"/>
              </a:rPr>
              <a:t>división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geográfica</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en</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regiones</a:t>
            </a:r>
            <a:r>
              <a:rPr lang="en-US" sz="2400" dirty="0">
                <a:solidFill>
                  <a:schemeClr val="accent1">
                    <a:lumMod val="75000"/>
                  </a:schemeClr>
                </a:solidFill>
                <a:latin typeface="Arial" panose="020B0604020202020204" pitchFamily="34" charset="0"/>
                <a:cs typeface="Arial" panose="020B0604020202020204" pitchFamily="34" charset="0"/>
              </a:rPr>
              <a:t> del </a:t>
            </a:r>
            <a:r>
              <a:rPr lang="en-US" sz="2400" dirty="0" err="1">
                <a:solidFill>
                  <a:schemeClr val="accent1">
                    <a:lumMod val="75000"/>
                  </a:schemeClr>
                </a:solidFill>
                <a:latin typeface="Arial" panose="020B0604020202020204" pitchFamily="34" charset="0"/>
                <a:cs typeface="Arial" panose="020B0604020202020204" pitchFamily="34" charset="0"/>
              </a:rPr>
              <a:t>país</a:t>
            </a:r>
            <a:r>
              <a:rPr lang="en-US" sz="2400" dirty="0">
                <a:solidFill>
                  <a:schemeClr val="accent1">
                    <a:lumMod val="75000"/>
                  </a:schemeClr>
                </a:solidFill>
                <a:latin typeface="Arial" panose="020B0604020202020204" pitchFamily="34" charset="0"/>
                <a:cs typeface="Arial" panose="020B0604020202020204" pitchFamily="34" charset="0"/>
              </a:rPr>
              <a:t>.</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8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Asamblea</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es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el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órgano</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supremo</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de la Confederación Patronal de la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República</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Mexicana y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está</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integrada</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por</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todas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las personas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físicas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y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morales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agremiadas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en</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términos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de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estos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Estatutos</a:t>
            </a:r>
            <a:r>
              <a:rPr lang="en-US"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0682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09590" y="1925637"/>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353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4770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p14="http://schemas.microsoft.com/office/powerpoint/2010/main" xmlns=""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 xmlns:a16="http://schemas.microsoft.com/office/drawing/2014/main" val="20000"/>
                    </a:ext>
                  </a:extLst>
                </a:gridCol>
                <a:gridCol w="900486">
                  <a:extLst>
                    <a:ext uri="{9D8B030D-6E8A-4147-A177-3AD203B41FA5}">
                      <a16:colId xmlns="" xmlns:a16="http://schemas.microsoft.com/office/drawing/2014/main" val="20001"/>
                    </a:ext>
                  </a:extLst>
                </a:gridCol>
                <a:gridCol w="812045">
                  <a:extLst>
                    <a:ext uri="{9D8B030D-6E8A-4147-A177-3AD203B41FA5}">
                      <a16:colId xmlns="" xmlns:a16="http://schemas.microsoft.com/office/drawing/2014/main" val="20002"/>
                    </a:ext>
                  </a:extLst>
                </a:gridCol>
                <a:gridCol w="990075">
                  <a:extLst>
                    <a:ext uri="{9D8B030D-6E8A-4147-A177-3AD203B41FA5}">
                      <a16:colId xmlns="" xmlns:a16="http://schemas.microsoft.com/office/drawing/2014/main" val="20003"/>
                    </a:ext>
                  </a:extLst>
                </a:gridCol>
                <a:gridCol w="183773">
                  <a:extLst>
                    <a:ext uri="{9D8B030D-6E8A-4147-A177-3AD203B41FA5}">
                      <a16:colId xmlns="" xmlns:a16="http://schemas.microsoft.com/office/drawing/2014/main" val="20004"/>
                    </a:ext>
                  </a:extLst>
                </a:gridCol>
                <a:gridCol w="2294861">
                  <a:extLst>
                    <a:ext uri="{9D8B030D-6E8A-4147-A177-3AD203B41FA5}">
                      <a16:colId xmlns="" xmlns:a16="http://schemas.microsoft.com/office/drawing/2014/main" val="20005"/>
                    </a:ext>
                  </a:extLst>
                </a:gridCol>
                <a:gridCol w="1503490">
                  <a:extLst>
                    <a:ext uri="{9D8B030D-6E8A-4147-A177-3AD203B41FA5}">
                      <a16:colId xmlns="" xmlns:a16="http://schemas.microsoft.com/office/drawing/2014/main" val="20006"/>
                    </a:ext>
                  </a:extLst>
                </a:gridCol>
                <a:gridCol w="1401266">
                  <a:extLst>
                    <a:ext uri="{9D8B030D-6E8A-4147-A177-3AD203B41FA5}">
                      <a16:colId xmlns="" xmlns:a16="http://schemas.microsoft.com/office/drawing/2014/main"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3"/>
                  </a:ext>
                </a:extLst>
              </a:tr>
            </a:tbl>
          </a:graphicData>
        </a:graphic>
      </p:graphicFrame>
    </p:spTree>
    <p:extLst>
      <p:ext uri="{BB962C8B-B14F-4D97-AF65-F5344CB8AC3E}">
        <p14:creationId xmlns:p14="http://schemas.microsoft.com/office/powerpoint/2010/main" xmlns="" val="2188903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 xmlns:a16="http://schemas.microsoft.com/office/drawing/2014/main" val="20000"/>
                    </a:ext>
                  </a:extLst>
                </a:gridCol>
                <a:gridCol w="846088">
                  <a:extLst>
                    <a:ext uri="{9D8B030D-6E8A-4147-A177-3AD203B41FA5}">
                      <a16:colId xmlns="" xmlns:a16="http://schemas.microsoft.com/office/drawing/2014/main" val="20001"/>
                    </a:ext>
                  </a:extLst>
                </a:gridCol>
                <a:gridCol w="763488">
                  <a:extLst>
                    <a:ext uri="{9D8B030D-6E8A-4147-A177-3AD203B41FA5}">
                      <a16:colId xmlns="" xmlns:a16="http://schemas.microsoft.com/office/drawing/2014/main" val="20002"/>
                    </a:ext>
                  </a:extLst>
                </a:gridCol>
                <a:gridCol w="929804">
                  <a:extLst>
                    <a:ext uri="{9D8B030D-6E8A-4147-A177-3AD203B41FA5}">
                      <a16:colId xmlns="" xmlns:a16="http://schemas.microsoft.com/office/drawing/2014/main" val="20003"/>
                    </a:ext>
                  </a:extLst>
                </a:gridCol>
                <a:gridCol w="212080">
                  <a:extLst>
                    <a:ext uri="{9D8B030D-6E8A-4147-A177-3AD203B41FA5}">
                      <a16:colId xmlns="" xmlns:a16="http://schemas.microsoft.com/office/drawing/2014/main" val="20004"/>
                    </a:ext>
                  </a:extLst>
                </a:gridCol>
                <a:gridCol w="2429991">
                  <a:extLst>
                    <a:ext uri="{9D8B030D-6E8A-4147-A177-3AD203B41FA5}">
                      <a16:colId xmlns="" xmlns:a16="http://schemas.microsoft.com/office/drawing/2014/main" val="20005"/>
                    </a:ext>
                  </a:extLst>
                </a:gridCol>
                <a:gridCol w="1573857">
                  <a:extLst>
                    <a:ext uri="{9D8B030D-6E8A-4147-A177-3AD203B41FA5}">
                      <a16:colId xmlns="" xmlns:a16="http://schemas.microsoft.com/office/drawing/2014/main" val="20006"/>
                    </a:ext>
                  </a:extLst>
                </a:gridCol>
                <a:gridCol w="1067098">
                  <a:extLst>
                    <a:ext uri="{9D8B030D-6E8A-4147-A177-3AD203B41FA5}">
                      <a16:colId xmlns="" xmlns:a16="http://schemas.microsoft.com/office/drawing/2014/main"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3989694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 xmlns:a16="http://schemas.microsoft.com/office/drawing/2014/main" val="20000"/>
                    </a:ext>
                  </a:extLst>
                </a:gridCol>
                <a:gridCol w="860599">
                  <a:extLst>
                    <a:ext uri="{9D8B030D-6E8A-4147-A177-3AD203B41FA5}">
                      <a16:colId xmlns="" xmlns:a16="http://schemas.microsoft.com/office/drawing/2014/main" val="20001"/>
                    </a:ext>
                  </a:extLst>
                </a:gridCol>
                <a:gridCol w="775766">
                  <a:extLst>
                    <a:ext uri="{9D8B030D-6E8A-4147-A177-3AD203B41FA5}">
                      <a16:colId xmlns="" xmlns:a16="http://schemas.microsoft.com/office/drawing/2014/main" val="20002"/>
                    </a:ext>
                  </a:extLst>
                </a:gridCol>
                <a:gridCol w="946547">
                  <a:extLst>
                    <a:ext uri="{9D8B030D-6E8A-4147-A177-3AD203B41FA5}">
                      <a16:colId xmlns="" xmlns:a16="http://schemas.microsoft.com/office/drawing/2014/main" val="20003"/>
                    </a:ext>
                  </a:extLst>
                </a:gridCol>
                <a:gridCol w="180826">
                  <a:extLst>
                    <a:ext uri="{9D8B030D-6E8A-4147-A177-3AD203B41FA5}">
                      <a16:colId xmlns="" xmlns:a16="http://schemas.microsoft.com/office/drawing/2014/main" val="20004"/>
                    </a:ext>
                  </a:extLst>
                </a:gridCol>
                <a:gridCol w="2193355">
                  <a:extLst>
                    <a:ext uri="{9D8B030D-6E8A-4147-A177-3AD203B41FA5}">
                      <a16:colId xmlns="" xmlns:a16="http://schemas.microsoft.com/office/drawing/2014/main" val="20005"/>
                    </a:ext>
                  </a:extLst>
                </a:gridCol>
                <a:gridCol w="1640830">
                  <a:extLst>
                    <a:ext uri="{9D8B030D-6E8A-4147-A177-3AD203B41FA5}">
                      <a16:colId xmlns="" xmlns:a16="http://schemas.microsoft.com/office/drawing/2014/main" val="20006"/>
                    </a:ext>
                  </a:extLst>
                </a:gridCol>
                <a:gridCol w="1413123">
                  <a:extLst>
                    <a:ext uri="{9D8B030D-6E8A-4147-A177-3AD203B41FA5}">
                      <a16:colId xmlns="" xmlns:a16="http://schemas.microsoft.com/office/drawing/2014/main"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220190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8710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3449259" y="500792"/>
            <a:ext cx="4773946" cy="7132145"/>
            <a:chOff x="-1" y="-213349"/>
            <a:chExt cx="6130524" cy="10143495"/>
          </a:xfrm>
        </p:grpSpPr>
        <p:sp>
          <p:nvSpPr>
            <p:cNvPr id="23572" name="AutoShape 3"/>
            <p:cNvSpPr>
              <a:spLocks/>
            </p:cNvSpPr>
            <p:nvPr/>
          </p:nvSpPr>
          <p:spPr bwMode="auto">
            <a:xfrm>
              <a:off x="-1" y="-103151"/>
              <a:ext cx="5385122" cy="8720385"/>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460764" y="-213349"/>
              <a:ext cx="5669759" cy="1014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300" b="1" dirty="0">
                  <a:solidFill>
                    <a:schemeClr val="bg1"/>
                  </a:solidFill>
                  <a:latin typeface="+mj-lt"/>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Nicolás </a:t>
              </a:r>
              <a:r>
                <a:rPr lang="es-MX" altLang="es-MX" sz="1300" dirty="0" err="1">
                  <a:solidFill>
                    <a:schemeClr val="bg1"/>
                  </a:solidFill>
                  <a:latin typeface="+mj-lt"/>
                  <a:cs typeface="Arial" panose="020B0604020202020204" pitchFamily="34" charset="0"/>
                  <a:sym typeface="Calibri" panose="020F0502020204030204" pitchFamily="34" charset="0"/>
                </a:rPr>
                <a:t>Madahur</a:t>
              </a:r>
              <a:r>
                <a:rPr lang="es-MX" altLang="es-MX" sz="1300" dirty="0">
                  <a:solidFill>
                    <a:schemeClr val="bg1"/>
                  </a:solidFill>
                  <a:latin typeface="+mj-lt"/>
                  <a:cs typeface="Arial" panose="020B0604020202020204" pitchFamily="34" charset="0"/>
                  <a:sym typeface="Calibri" panose="020F0502020204030204" pitchFamily="34" charset="0"/>
                </a:rPr>
                <a:t> </a:t>
              </a:r>
              <a:r>
                <a:rPr lang="es-MX" altLang="es-MX" sz="1300" dirty="0" err="1">
                  <a:solidFill>
                    <a:schemeClr val="bg1"/>
                  </a:solidFill>
                  <a:latin typeface="+mj-lt"/>
                  <a:cs typeface="Arial" panose="020B0604020202020204" pitchFamily="34" charset="0"/>
                  <a:sym typeface="Calibri" panose="020F0502020204030204" pitchFamily="34" charset="0"/>
                </a:rPr>
                <a:t>Boehm</a:t>
              </a:r>
              <a:endParaRPr lang="es-MX" altLang="es-MX" sz="1300"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Arturo </a:t>
              </a:r>
              <a:r>
                <a:rPr lang="es-MX" altLang="es-MX" sz="1300" dirty="0" err="1">
                  <a:solidFill>
                    <a:schemeClr val="bg1"/>
                  </a:solidFill>
                  <a:latin typeface="+mj-lt"/>
                  <a:cs typeface="Arial" panose="020B0604020202020204" pitchFamily="34" charset="0"/>
                  <a:sym typeface="Calibri" panose="020F0502020204030204" pitchFamily="34" charset="0"/>
                </a:rPr>
                <a:t>Gérman</a:t>
              </a:r>
              <a:r>
                <a:rPr lang="es-MX" altLang="es-MX" sz="1300" dirty="0">
                  <a:solidFill>
                    <a:schemeClr val="bg1"/>
                  </a:solidFill>
                  <a:latin typeface="+mj-lt"/>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8. Internacional</a:t>
              </a:r>
              <a:r>
                <a:rPr lang="es-MX" altLang="es-MX" sz="1300" dirty="0">
                  <a:solidFill>
                    <a:schemeClr val="bg1"/>
                  </a:solidFill>
                  <a:latin typeface="+mj-lt"/>
                  <a:cs typeface="Arial" panose="020B0604020202020204" pitchFamily="34" charset="0"/>
                  <a:sym typeface="Calibri" panose="020F0502020204030204" pitchFamily="34" charset="0"/>
                </a:rPr>
                <a:t> </a:t>
              </a:r>
              <a:endParaRPr lang="es-MX" altLang="es-MX" sz="1300" b="1"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300" dirty="0">
                  <a:solidFill>
                    <a:schemeClr val="bg1"/>
                  </a:solidFill>
                  <a:latin typeface="+mj-lt"/>
                  <a:cs typeface="Calibri" panose="020F0502020204030204" pitchFamily="34" charset="0"/>
                  <a:sym typeface="Calibri" panose="020F0502020204030204" pitchFamily="34" charset="0"/>
                </a:rPr>
                <a:t>Juan Carlos Lopez Villarreal </a:t>
              </a:r>
              <a:endParaRPr lang="es-MX" altLang="es-MX" sz="1300" dirty="0" smtClean="0">
                <a:solidFill>
                  <a:schemeClr val="bg1"/>
                </a:solidFill>
                <a:latin typeface="+mj-lt"/>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300" b="1" dirty="0" smtClean="0">
                  <a:solidFill>
                    <a:schemeClr val="bg1"/>
                  </a:solidFill>
                  <a:latin typeface="+mj-lt"/>
                  <a:cs typeface="Arial" panose="020B0604020202020204" pitchFamily="34" charset="0"/>
                  <a:sym typeface="Calibri" panose="020F0502020204030204" pitchFamily="34" charset="0"/>
                </a:rPr>
                <a:t>11. Incidencia Digital </a:t>
              </a:r>
              <a:endParaRPr lang="es-MX" altLang="es-MX" sz="1300" b="1"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Ricardo </a:t>
              </a:r>
              <a:r>
                <a:rPr lang="es-MX" altLang="es-MX" sz="1300" dirty="0" err="1" smtClean="0">
                  <a:solidFill>
                    <a:schemeClr val="bg1"/>
                  </a:solidFill>
                  <a:latin typeface="+mj-lt"/>
                  <a:cs typeface="Calibri" panose="020F0502020204030204" pitchFamily="34" charset="0"/>
                  <a:sym typeface="Calibri" panose="020F0502020204030204" pitchFamily="34" charset="0"/>
                </a:rPr>
                <a:t>Weder</a:t>
              </a:r>
              <a:endParaRPr lang="es-MX" altLang="es-MX" sz="1300" dirty="0" smtClean="0">
                <a:solidFill>
                  <a:schemeClr val="bg1"/>
                </a:solidFill>
                <a:latin typeface="+mj-lt"/>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300" b="1" dirty="0" smtClean="0">
                  <a:solidFill>
                    <a:schemeClr val="bg1"/>
                  </a:solidFill>
                  <a:latin typeface="+mj-lt"/>
                  <a:cs typeface="Arial" panose="020B0604020202020204" pitchFamily="34" charset="0"/>
                  <a:sym typeface="Calibri" panose="020F0502020204030204" pitchFamily="34" charset="0"/>
                </a:rPr>
                <a:t>12. Sector Agropecuario</a:t>
              </a:r>
              <a:endParaRPr lang="es-MX" altLang="es-MX" sz="1300" b="1"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Jorge López Valencia</a:t>
              </a:r>
              <a:endParaRPr lang="es-MX" altLang="es-MX" sz="1300" dirty="0">
                <a:solidFill>
                  <a:schemeClr val="bg1"/>
                </a:solidFill>
                <a:latin typeface="+mj-lt"/>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300" b="1" dirty="0" smtClean="0">
                  <a:solidFill>
                    <a:schemeClr val="bg1"/>
                  </a:solidFill>
                  <a:latin typeface="+mj-lt"/>
                  <a:cs typeface="Calibri" panose="020F0502020204030204" pitchFamily="34" charset="0"/>
                  <a:sym typeface="Calibri" panose="020F0502020204030204" pitchFamily="34" charset="0"/>
                </a:rPr>
                <a:t>13.Programa Nacional de Líderes Empresarias</a:t>
              </a: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Guadalupe de la Vega Arizpe</a:t>
              </a: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23561" name="Rectangle 18"/>
          <p:cNvSpPr>
            <a:spLocks/>
          </p:cNvSpPr>
          <p:nvPr/>
        </p:nvSpPr>
        <p:spPr bwMode="auto">
          <a:xfrm>
            <a:off x="4153591" y="167692"/>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smtClean="0">
                <a:solidFill>
                  <a:srgbClr val="FFFFFF"/>
                </a:solidFill>
              </a:rPr>
              <a:t>13 Consejeros </a:t>
            </a:r>
            <a:r>
              <a:rPr lang="es-MX" altLang="es-MX" sz="1687" dirty="0">
                <a:solidFill>
                  <a:srgbClr val="FFFFFF"/>
                </a:solidFill>
              </a:rPr>
              <a:t>Delegados</a:t>
            </a:r>
          </a:p>
        </p:txBody>
      </p:sp>
      <p:sp>
        <p:nvSpPr>
          <p:cNvPr id="23563" name="Line 20"/>
          <p:cNvSpPr>
            <a:spLocks noChangeShapeType="1"/>
          </p:cNvSpPr>
          <p:nvPr/>
        </p:nvSpPr>
        <p:spPr bwMode="auto">
          <a:xfrm>
            <a:off x="5431185" y="531700"/>
            <a:ext cx="0" cy="119103"/>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234315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r>
              <a:rPr lang="en-US" sz="2800" dirty="0" err="1" smtClean="0">
                <a:solidFill>
                  <a:srgbClr val="0070C0"/>
                </a:solidFill>
                <a:latin typeface="Arial" panose="020B0604020202020204" pitchFamily="34" charset="0"/>
                <a:cs typeface="Arial" panose="020B0604020202020204" pitchFamily="34" charset="0"/>
              </a:rPr>
              <a:t>Crear</a:t>
            </a:r>
            <a:r>
              <a:rPr lang="en-US" sz="2800" dirty="0" smtClean="0">
                <a:solidFill>
                  <a:srgbClr val="0070C0"/>
                </a:solidFill>
                <a:latin typeface="Arial" panose="020B0604020202020204" pitchFamily="34" charset="0"/>
                <a:cs typeface="Arial" panose="020B0604020202020204" pitchFamily="34" charset="0"/>
              </a:rPr>
              <a:t> </a:t>
            </a:r>
            <a:r>
              <a:rPr lang="en-US" sz="2800" dirty="0">
                <a:solidFill>
                  <a:srgbClr val="0070C0"/>
                </a:solidFill>
                <a:latin typeface="Arial" panose="020B0604020202020204" pitchFamily="34" charset="0"/>
                <a:cs typeface="Arial" panose="020B0604020202020204" pitchFamily="34" charset="0"/>
              </a:rPr>
              <a:t>o </a:t>
            </a:r>
            <a:r>
              <a:rPr lang="en-US" sz="2800" dirty="0" err="1">
                <a:solidFill>
                  <a:srgbClr val="0070C0"/>
                </a:solidFill>
                <a:latin typeface="Arial" panose="020B0604020202020204" pitchFamily="34" charset="0"/>
                <a:cs typeface="Arial" panose="020B0604020202020204" pitchFamily="34" charset="0"/>
              </a:rPr>
              <a:t>modificar</a:t>
            </a:r>
            <a:r>
              <a:rPr lang="en-US" sz="2800" dirty="0">
                <a:solidFill>
                  <a:srgbClr val="0070C0"/>
                </a:solidFill>
                <a:latin typeface="Arial" panose="020B0604020202020204" pitchFamily="34" charset="0"/>
                <a:cs typeface="Arial" panose="020B0604020202020204" pitchFamily="34" charset="0"/>
              </a:rPr>
              <a:t> las Comisiones o </a:t>
            </a:r>
            <a:r>
              <a:rPr lang="en-US" sz="2800" dirty="0" err="1">
                <a:solidFill>
                  <a:srgbClr val="0070C0"/>
                </a:solidFill>
                <a:latin typeface="Arial" panose="020B0604020202020204" pitchFamily="34" charset="0"/>
                <a:cs typeface="Arial" panose="020B0604020202020204" pitchFamily="34" charset="0"/>
              </a:rPr>
              <a:t>Comités</a:t>
            </a:r>
            <a:r>
              <a:rPr lang="en-US" sz="2800" dirty="0">
                <a:solidFill>
                  <a:srgbClr val="0070C0"/>
                </a:solidFill>
                <a:latin typeface="Arial" panose="020B0604020202020204" pitchFamily="34" charset="0"/>
                <a:cs typeface="Arial" panose="020B0604020202020204" pitchFamily="34" charset="0"/>
              </a:rPr>
              <a:t> que </a:t>
            </a:r>
            <a:r>
              <a:rPr lang="en-US" sz="2800" dirty="0" err="1">
                <a:solidFill>
                  <a:srgbClr val="0070C0"/>
                </a:solidFill>
                <a:latin typeface="Arial" panose="020B0604020202020204" pitchFamily="34" charset="0"/>
                <a:cs typeface="Arial" panose="020B0604020202020204" pitchFamily="34" charset="0"/>
              </a:rPr>
              <a:t>considere</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necesarios</a:t>
            </a:r>
            <a:r>
              <a:rPr lang="en-US" sz="2800" dirty="0">
                <a:solidFill>
                  <a:srgbClr val="0070C0"/>
                </a:solidFill>
                <a:latin typeface="Arial" panose="020B0604020202020204" pitchFamily="34" charset="0"/>
                <a:cs typeface="Arial" panose="020B0604020202020204" pitchFamily="34" charset="0"/>
              </a:rPr>
              <a:t> para el </a:t>
            </a:r>
            <a:r>
              <a:rPr lang="en-US" sz="2800" dirty="0" err="1">
                <a:solidFill>
                  <a:srgbClr val="0070C0"/>
                </a:solidFill>
                <a:latin typeface="Arial" panose="020B0604020202020204" pitchFamily="34" charset="0"/>
                <a:cs typeface="Arial" panose="020B0604020202020204" pitchFamily="34" charset="0"/>
              </a:rPr>
              <a:t>cumplimiento</a:t>
            </a:r>
            <a:r>
              <a:rPr lang="en-US" sz="2800" dirty="0">
                <a:solidFill>
                  <a:srgbClr val="0070C0"/>
                </a:solidFill>
                <a:latin typeface="Arial" panose="020B0604020202020204" pitchFamily="34" charset="0"/>
                <a:cs typeface="Arial" panose="020B0604020202020204" pitchFamily="34" charset="0"/>
              </a:rPr>
              <a:t> de la </a:t>
            </a:r>
            <a:r>
              <a:rPr lang="en-US" sz="2800" dirty="0" err="1">
                <a:solidFill>
                  <a:srgbClr val="0070C0"/>
                </a:solidFill>
                <a:latin typeface="Arial" panose="020B0604020202020204" pitchFamily="34" charset="0"/>
                <a:cs typeface="Arial" panose="020B0604020202020204" pitchFamily="34" charset="0"/>
              </a:rPr>
              <a:t>Misión</a:t>
            </a:r>
            <a:r>
              <a:rPr lang="en-US" sz="2800" dirty="0">
                <a:solidFill>
                  <a:srgbClr val="0070C0"/>
                </a:solidFill>
                <a:latin typeface="Arial" panose="020B0604020202020204" pitchFamily="34" charset="0"/>
                <a:cs typeface="Arial" panose="020B0604020202020204" pitchFamily="34" charset="0"/>
              </a:rPr>
              <a:t>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xmlns="" val="871076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19743" y="4150788"/>
            <a:ext cx="2752306" cy="786899"/>
            <a:chOff x="0" y="0"/>
            <a:chExt cx="3678644" cy="981075"/>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196796"/>
              <a:ext cx="3629845" cy="694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Santiago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Orendaín</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 de Obeso</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332881"/>
            <a:ext cx="2552774" cy="765721"/>
            <a:chOff x="0" y="0"/>
            <a:chExt cx="3630613" cy="1089025"/>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116824"/>
              <a:ext cx="3533012" cy="792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Pública</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Gustavo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Almaraz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Petrie</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Carlos Salazar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Lomelín</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 </a:t>
              </a: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6" name="Line 35"/>
          <p:cNvSpPr>
            <a:spLocks noChangeShapeType="1"/>
          </p:cNvSpPr>
          <p:nvPr/>
        </p:nvSpPr>
        <p:spPr bwMode="auto">
          <a:xfrm flipH="1" flipV="1">
            <a:off x="3066604" y="4918025"/>
            <a:ext cx="2232" cy="13059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p14="http://schemas.microsoft.com/office/powerpoint/2010/main" xmlns="" val="35404742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p14="http://schemas.microsoft.com/office/powerpoint/2010/main" xmlns="" val="31057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557212" y="1300932"/>
            <a:ext cx="10701338" cy="5186805"/>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Elegir al Presidente de COPARMEX y a los demás miembros del Consejo Directivo, así como a los Comisarios propietario y suplente;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Estratégico;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solicitud de admisión de Sindicatos Patronales, así como la constitución de Delegaciones y Representaciones;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de Trabajo anual que le presente la Comisión Ejecutiva;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presupuesto anual que le presente la Comisión Ejecutiva por conducto del Vicepresidente de Finanzas;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informe general de actividades del Presidente;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primer semestre del año, aprobar los estados financieros del ejercicio anterior, así como conocer el informe del Comisario;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segundo semestre del año, conocer los estados financieros preliminares correspondientes al primer semestre;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Estudiar y debatir las propuestas sometidas a su consideración por los Socios, por el Consejo Directivo, la Comisión Ejecutiva, la Oficina de la Presidencia y el Presidente; y tomar los acuerdos correspondientes;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Resolver sobre la expulsión de socios de la Confederación; y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 ley, los presentes Estatutos y sus reglamentos.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p14="http://schemas.microsoft.com/office/powerpoint/2010/main" xmlns="" val="2492125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p14="http://schemas.microsoft.com/office/powerpoint/2010/main" xmlns="" val="521274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p14="http://schemas.microsoft.com/office/powerpoint/2010/main" xmlns="" val="1454577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p14="http://schemas.microsoft.com/office/powerpoint/2010/main" xmlns="" val="3639039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35083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830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353004"/>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 los miembros de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de entre sus miembros a los consejeros que suplirán las vacantes temporales o definitivas que llegar en a surgir en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de los Vicepresidentes;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al Secretario General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de la Comisión Ejecutiva por conducto del Presidente, un informe mensual sobre los asuntos relevantes de la Confederación y dar su opinión al respecto;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Pedir a la Comisión Ejecutiva, por conducto del Presidente, informes específicos sobre cualquier asunto de la Confederación u otros de interés nacional e internacional;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del Presidente, a los integrantes de la Comisión Electoral;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Promover el estudio y difusión de la doctrina social de COPARMEX;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periódicamente, por conducto de los Vicepresidentes o de los Presidentes de las Comisiones de Trabajo, los resultados alcanzados por dichas Comisiones;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Orientar a la Comisión Ejecutiva sobre riesgos y oportunidades del entorno económico, político y social de interés nacional e internacional;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y en su caso aprobar las propuestas de reformas a la Declaración de Principios y a los Estatutos, designar a la Comisión Dictaminadora a propuesta del Presidente y, en su caso, solicitar la convocatoria para una Asamblea Extraordinaria;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los reglamentos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Expedir la declaratoria de baja de socios que establece el artículo 101;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contenido y sede de las Asambleas;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ala persona que substituya al Presidente en caso de ausencia definitiva o por causas de fuerza mayor;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autorizar, según el caso, Delegaciones y Representaciones de la Confederación o de los Sindicatos Patronales, así como acordar su extinción y liquidación;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Consejeros Delegados a propuesta del Presidente, en los términos del artículo 44 de estos Estatutos.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Delegados Especiales para la ejecución de actos concretos, en un número de hasta veinte, por periodos no mayores a un ejercicio de un año, en términos del artículo 371, fracción IX, de la Ley Federal del Trabajo; y,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Aquellos otros que expresamente le confieran estos Estatutos y sus reglamentos. </a:t>
            </a:r>
          </a:p>
        </p:txBody>
      </p:sp>
    </p:spTree>
    <p:extLst>
      <p:ext uri="{BB962C8B-B14F-4D97-AF65-F5344CB8AC3E}">
        <p14:creationId xmlns:p14="http://schemas.microsoft.com/office/powerpoint/2010/main" xmlns="" val="139453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Group 2"/>
          <p:cNvGraphicFramePr>
            <a:graphicFrameLocks noGrp="1"/>
          </p:cNvGraphicFramePr>
          <p:nvPr>
            <p:extLst/>
          </p:nvPr>
        </p:nvGraphicFramePr>
        <p:xfrm>
          <a:off x="752478" y="1576387"/>
          <a:ext cx="9882187" cy="4532714"/>
        </p:xfrm>
        <a:graphic>
          <a:graphicData uri="http://schemas.openxmlformats.org/drawingml/2006/table">
            <a:tbl>
              <a:tblPr/>
              <a:tblGrid>
                <a:gridCol w="331994">
                  <a:extLst>
                    <a:ext uri="{9D8B030D-6E8A-4147-A177-3AD203B41FA5}">
                      <a16:colId xmlns:a16="http://schemas.microsoft.com/office/drawing/2014/main" xmlns="" val="20000"/>
                    </a:ext>
                  </a:extLst>
                </a:gridCol>
                <a:gridCol w="1642719">
                  <a:extLst>
                    <a:ext uri="{9D8B030D-6E8A-4147-A177-3AD203B41FA5}">
                      <a16:colId xmlns:a16="http://schemas.microsoft.com/office/drawing/2014/main" xmlns="" val="20001"/>
                    </a:ext>
                  </a:extLst>
                </a:gridCol>
                <a:gridCol w="1368214">
                  <a:extLst>
                    <a:ext uri="{9D8B030D-6E8A-4147-A177-3AD203B41FA5}">
                      <a16:colId xmlns:a16="http://schemas.microsoft.com/office/drawing/2014/main" xmlns="" val="20002"/>
                    </a:ext>
                  </a:extLst>
                </a:gridCol>
                <a:gridCol w="1358154">
                  <a:extLst>
                    <a:ext uri="{9D8B030D-6E8A-4147-A177-3AD203B41FA5}">
                      <a16:colId xmlns:a16="http://schemas.microsoft.com/office/drawing/2014/main" xmlns="" val="20003"/>
                    </a:ext>
                  </a:extLst>
                </a:gridCol>
                <a:gridCol w="431160">
                  <a:extLst>
                    <a:ext uri="{9D8B030D-6E8A-4147-A177-3AD203B41FA5}">
                      <a16:colId xmlns:a16="http://schemas.microsoft.com/office/drawing/2014/main" xmlns="" val="20004"/>
                    </a:ext>
                  </a:extLst>
                </a:gridCol>
                <a:gridCol w="1688710">
                  <a:extLst>
                    <a:ext uri="{9D8B030D-6E8A-4147-A177-3AD203B41FA5}">
                      <a16:colId xmlns:a16="http://schemas.microsoft.com/office/drawing/2014/main" xmlns="" val="20005"/>
                    </a:ext>
                  </a:extLst>
                </a:gridCol>
                <a:gridCol w="1539242">
                  <a:extLst>
                    <a:ext uri="{9D8B030D-6E8A-4147-A177-3AD203B41FA5}">
                      <a16:colId xmlns:a16="http://schemas.microsoft.com/office/drawing/2014/main" xmlns="" val="20006"/>
                    </a:ext>
                  </a:extLst>
                </a:gridCol>
                <a:gridCol w="1521994">
                  <a:extLst>
                    <a:ext uri="{9D8B030D-6E8A-4147-A177-3AD203B41FA5}">
                      <a16:colId xmlns:a16="http://schemas.microsoft.com/office/drawing/2014/main" xmlns="" val="20007"/>
                    </a:ext>
                  </a:extLst>
                </a:gridCol>
              </a:tblGrid>
              <a:tr h="42983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4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AAAAAA"/>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5144">
                <a:tc>
                  <a:txBody>
                    <a:bodyPr/>
                    <a:lstStyle/>
                    <a:p>
                      <a:pPr algn="ctr" fontAlgn="ctr"/>
                      <a:r>
                        <a:rPr lang="es-MX" sz="1200" b="0" i="0" u="none" strike="noStrike">
                          <a:solidFill>
                            <a:srgbClr val="000000"/>
                          </a:solidFill>
                          <a:effectLst/>
                          <a:latin typeface="Questrial"/>
                        </a:rPr>
                        <a:t>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Martha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Abascal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Olascoaga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Myriam Guadalupe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Vega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05144">
                <a:tc>
                  <a:txBody>
                    <a:bodyPr/>
                    <a:lstStyle/>
                    <a:p>
                      <a:pPr algn="ctr" fontAlgn="ctr"/>
                      <a:r>
                        <a:rPr lang="es-MX" sz="1200" b="0" i="0" u="none" strike="noStrike">
                          <a:solidFill>
                            <a:srgbClr val="000000"/>
                          </a:solidFill>
                          <a:effectLst/>
                          <a:latin typeface="Questrial"/>
                        </a:rPr>
                        <a:t>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Alcorta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Patrick</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Devlyn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Porras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05144">
                <a:tc>
                  <a:txBody>
                    <a:bodyPr/>
                    <a:lstStyle/>
                    <a:p>
                      <a:pPr algn="ctr" fontAlgn="ctr"/>
                      <a:r>
                        <a:rPr lang="es-MX" sz="1200" b="0" i="0" u="none" strike="noStrike">
                          <a:solidFill>
                            <a:srgbClr val="000000"/>
                          </a:solidFill>
                          <a:effectLst/>
                          <a:latin typeface="Questrial"/>
                        </a:rPr>
                        <a:t>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Genoveva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Anaya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Saavedra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Romero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5144">
                <a:tc>
                  <a:txBody>
                    <a:bodyPr/>
                    <a:lstStyle/>
                    <a:p>
                      <a:pPr algn="ctr" fontAlgn="ctr"/>
                      <a:r>
                        <a:rPr lang="es-MX" sz="1200" b="0" i="0" u="none" strike="noStrike">
                          <a:solidFill>
                            <a:srgbClr val="000000"/>
                          </a:solidFill>
                          <a:effectLst/>
                          <a:latin typeface="Questrial"/>
                        </a:rPr>
                        <a:t>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Jiménez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Esparza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Jaime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05144">
                <a:tc>
                  <a:txBody>
                    <a:bodyPr/>
                    <a:lstStyle/>
                    <a:p>
                      <a:pPr algn="ctr" fontAlgn="ctr"/>
                      <a:r>
                        <a:rPr lang="es-MX" sz="1200" b="0" i="0" u="none" strike="noStrike">
                          <a:solidFill>
                            <a:srgbClr val="000000"/>
                          </a:solidFill>
                          <a:effectLst/>
                          <a:latin typeface="Questrial"/>
                        </a:rPr>
                        <a:t>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Assam</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Helú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Honorina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Estrada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05144">
                <a:tc>
                  <a:txBody>
                    <a:bodyPr/>
                    <a:lstStyle/>
                    <a:p>
                      <a:pPr algn="ctr" fontAlgn="ctr"/>
                      <a:r>
                        <a:rPr lang="es-MX" sz="1200" b="0" i="0" u="none" strike="noStrike">
                          <a:solidFill>
                            <a:srgbClr val="000000"/>
                          </a:solidFill>
                          <a:effectLst/>
                          <a:latin typeface="Questrial"/>
                        </a:rPr>
                        <a:t>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De Dios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Barba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del Rosario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5144">
                <a:tc>
                  <a:txBody>
                    <a:bodyPr/>
                    <a:lstStyle/>
                    <a:p>
                      <a:pPr algn="ctr" fontAlgn="ctr"/>
                      <a:r>
                        <a:rPr lang="es-MX" sz="1200" b="0" i="0" u="none" strike="noStrike">
                          <a:solidFill>
                            <a:srgbClr val="000000"/>
                          </a:solidFill>
                          <a:effectLst/>
                          <a:latin typeface="Questrial"/>
                        </a:rPr>
                        <a:t>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Barbosa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Ascensio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Georgina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Fimbres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05144">
                <a:tc>
                  <a:txBody>
                    <a:bodyPr/>
                    <a:lstStyle/>
                    <a:p>
                      <a:pPr algn="ctr" fontAlgn="ctr"/>
                      <a:r>
                        <a:rPr lang="es-MX" sz="1200" b="0" i="0" u="none" strike="noStrike">
                          <a:solidFill>
                            <a:srgbClr val="000000"/>
                          </a:solidFill>
                          <a:effectLst/>
                          <a:latin typeface="Questrial"/>
                        </a:rPr>
                        <a:t>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Octavio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Benavides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Mónica Griselda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Flores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Barragán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05144">
                <a:tc>
                  <a:txBody>
                    <a:bodyPr/>
                    <a:lstStyle/>
                    <a:p>
                      <a:pPr algn="ctr" fontAlgn="ctr"/>
                      <a:r>
                        <a:rPr lang="es-MX" sz="1200" b="0" i="0" u="none" strike="noStrike">
                          <a:solidFill>
                            <a:srgbClr val="000000"/>
                          </a:solidFill>
                          <a:effectLst/>
                          <a:latin typeface="Questrial"/>
                        </a:rPr>
                        <a:t>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Óscar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Benavides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Pedro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05144">
                <a:tc>
                  <a:txBody>
                    <a:bodyPr/>
                    <a:lstStyle/>
                    <a:p>
                      <a:pPr algn="ctr" fontAlgn="ctr"/>
                      <a:r>
                        <a:rPr lang="es-MX" sz="1200" b="0" i="0" u="none" strike="noStrike">
                          <a:solidFill>
                            <a:srgbClr val="000000"/>
                          </a:solidFill>
                          <a:effectLst/>
                          <a:latin typeface="Questrial"/>
                        </a:rPr>
                        <a:t>10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Beteta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del Río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Miguel Ángel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05144">
                <a:tc>
                  <a:txBody>
                    <a:bodyPr/>
                    <a:lstStyle/>
                    <a:p>
                      <a:pPr algn="ctr" fontAlgn="ctr"/>
                      <a:r>
                        <a:rPr lang="es-MX" sz="1200" b="0" i="0" u="none" strike="noStrike">
                          <a:solidFill>
                            <a:srgbClr val="000000"/>
                          </a:solidFill>
                          <a:effectLst/>
                          <a:latin typeface="Questrial"/>
                        </a:rPr>
                        <a:t>11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Tejeda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5144">
                <a:tc>
                  <a:txBody>
                    <a:bodyPr/>
                    <a:lstStyle/>
                    <a:p>
                      <a:pPr algn="ctr" fontAlgn="ctr"/>
                      <a:r>
                        <a:rPr lang="es-MX" sz="1200" b="0" i="0" u="none" strike="noStrike">
                          <a:solidFill>
                            <a:srgbClr val="000000"/>
                          </a:solidFill>
                          <a:effectLst/>
                          <a:latin typeface="Questrial"/>
                        </a:rPr>
                        <a:t>12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Zacatecas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05144">
                <a:tc>
                  <a:txBody>
                    <a:bodyPr/>
                    <a:lstStyle/>
                    <a:p>
                      <a:pPr algn="ctr" fontAlgn="ctr"/>
                      <a:r>
                        <a:rPr lang="es-MX" sz="1200" b="0" i="0" u="none" strike="noStrike">
                          <a:solidFill>
                            <a:srgbClr val="000000"/>
                          </a:solidFill>
                          <a:effectLst/>
                          <a:latin typeface="Questrial"/>
                        </a:rPr>
                        <a:t>13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Castro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Manuel Ramón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Félix</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05144">
                <a:tc>
                  <a:txBody>
                    <a:bodyPr/>
                    <a:lstStyle/>
                    <a:p>
                      <a:pPr algn="ctr" fontAlgn="ctr"/>
                      <a:r>
                        <a:rPr lang="es-MX" sz="1200" b="0" i="0" u="none" strike="noStrike">
                          <a:solidFill>
                            <a:srgbClr val="000000"/>
                          </a:solidFill>
                          <a:effectLst/>
                          <a:latin typeface="Questrial"/>
                        </a:rPr>
                        <a:t>14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Edgar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Castro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Gonzalo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Amaya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05144">
                <a:tc>
                  <a:txBody>
                    <a:bodyPr/>
                    <a:lstStyle/>
                    <a:p>
                      <a:pPr algn="ctr" fontAlgn="ctr"/>
                      <a:r>
                        <a:rPr lang="es-MX" sz="1200" b="0" i="0" u="none" strike="noStrike">
                          <a:solidFill>
                            <a:srgbClr val="000000"/>
                          </a:solidFill>
                          <a:effectLst/>
                          <a:latin typeface="Questrial"/>
                        </a:rPr>
                        <a:t>15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Gabriel Eugenio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Lobo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05144">
                <a:tc>
                  <a:txBody>
                    <a:bodyPr/>
                    <a:lstStyle/>
                    <a:p>
                      <a:pPr algn="ctr" fontAlgn="ctr"/>
                      <a:r>
                        <a:rPr lang="es-MX" sz="1200" b="0" i="0" u="none" strike="noStrike">
                          <a:solidFill>
                            <a:srgbClr val="000000"/>
                          </a:solidFill>
                          <a:effectLst/>
                          <a:latin typeface="Questrial"/>
                        </a:rPr>
                        <a:t>16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Isidro Ernesto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Conde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Coronado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Fernando Óscar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05144">
                <a:tc>
                  <a:txBody>
                    <a:bodyPr/>
                    <a:lstStyle/>
                    <a:p>
                      <a:pPr algn="ctr" fontAlgn="ctr"/>
                      <a:r>
                        <a:rPr lang="es-MX" sz="1200" b="0" i="0" u="none" strike="noStrike">
                          <a:solidFill>
                            <a:srgbClr val="000000"/>
                          </a:solidFill>
                          <a:effectLst/>
                          <a:latin typeface="Questrial"/>
                        </a:rPr>
                        <a:t>17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Covarrubias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Valenzuela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Zambrano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05144">
                <a:tc>
                  <a:txBody>
                    <a:bodyPr/>
                    <a:lstStyle/>
                    <a:p>
                      <a:pPr algn="ctr" fontAlgn="ctr"/>
                      <a:r>
                        <a:rPr lang="es-MX" sz="1200" b="0" i="0" u="none" strike="noStrike">
                          <a:solidFill>
                            <a:srgbClr val="000000"/>
                          </a:solidFill>
                          <a:effectLst/>
                          <a:latin typeface="Questrial"/>
                        </a:rPr>
                        <a:t>18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Alba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05144">
                <a:tc>
                  <a:txBody>
                    <a:bodyPr/>
                    <a:lstStyle/>
                    <a:p>
                      <a:pPr algn="ctr" fontAlgn="ctr"/>
                      <a:r>
                        <a:rPr lang="es-MX" sz="1200" b="0" i="0" u="none" strike="noStrike">
                          <a:solidFill>
                            <a:srgbClr val="000000"/>
                          </a:solidFill>
                          <a:effectLst/>
                          <a:latin typeface="Questrial"/>
                        </a:rPr>
                        <a:t>19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Gustavo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Hoyos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Walther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Belmont</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05144">
                <a:tc>
                  <a:txBody>
                    <a:bodyPr/>
                    <a:lstStyle/>
                    <a:p>
                      <a:pPr algn="ctr" fontAlgn="ctr"/>
                      <a:r>
                        <a:rPr lang="es-MX" sz="1200" b="0" i="0" u="none" strike="noStrike">
                          <a:solidFill>
                            <a:srgbClr val="000000"/>
                          </a:solidFill>
                          <a:effectLst/>
                          <a:latin typeface="Questrial"/>
                        </a:rPr>
                        <a:t>20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Peña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Stettner</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40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Beatriz Eugenia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Gomory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Correa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144635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814389" y="776289"/>
          <a:ext cx="9129711" cy="5200438"/>
        </p:xfrm>
        <a:graphic>
          <a:graphicData uri="http://schemas.openxmlformats.org/drawingml/2006/table">
            <a:tbl>
              <a:tblPr/>
              <a:tblGrid>
                <a:gridCol w="306647">
                  <a:extLst>
                    <a:ext uri="{9D8B030D-6E8A-4147-A177-3AD203B41FA5}">
                      <a16:colId xmlns:a16="http://schemas.microsoft.com/office/drawing/2014/main" xmlns="" val="20000"/>
                    </a:ext>
                  </a:extLst>
                </a:gridCol>
                <a:gridCol w="1516762">
                  <a:extLst>
                    <a:ext uri="{9D8B030D-6E8A-4147-A177-3AD203B41FA5}">
                      <a16:colId xmlns:a16="http://schemas.microsoft.com/office/drawing/2014/main" xmlns="" val="20001"/>
                    </a:ext>
                  </a:extLst>
                </a:gridCol>
                <a:gridCol w="1264601">
                  <a:extLst>
                    <a:ext uri="{9D8B030D-6E8A-4147-A177-3AD203B41FA5}">
                      <a16:colId xmlns:a16="http://schemas.microsoft.com/office/drawing/2014/main" xmlns="" val="20002"/>
                    </a:ext>
                  </a:extLst>
                </a:gridCol>
                <a:gridCol w="1410321">
                  <a:extLst>
                    <a:ext uri="{9D8B030D-6E8A-4147-A177-3AD203B41FA5}">
                      <a16:colId xmlns:a16="http://schemas.microsoft.com/office/drawing/2014/main" xmlns="" val="20003"/>
                    </a:ext>
                  </a:extLst>
                </a:gridCol>
                <a:gridCol w="428292">
                  <a:extLst>
                    <a:ext uri="{9D8B030D-6E8A-4147-A177-3AD203B41FA5}">
                      <a16:colId xmlns:a16="http://schemas.microsoft.com/office/drawing/2014/main" xmlns="" val="20004"/>
                    </a:ext>
                  </a:extLst>
                </a:gridCol>
                <a:gridCol w="1534501">
                  <a:extLst>
                    <a:ext uri="{9D8B030D-6E8A-4147-A177-3AD203B41FA5}">
                      <a16:colId xmlns:a16="http://schemas.microsoft.com/office/drawing/2014/main" xmlns="" val="20005"/>
                    </a:ext>
                  </a:extLst>
                </a:gridCol>
                <a:gridCol w="1510426">
                  <a:extLst>
                    <a:ext uri="{9D8B030D-6E8A-4147-A177-3AD203B41FA5}">
                      <a16:colId xmlns:a16="http://schemas.microsoft.com/office/drawing/2014/main" xmlns="" val="20006"/>
                    </a:ext>
                  </a:extLst>
                </a:gridCol>
                <a:gridCol w="1158161">
                  <a:extLst>
                    <a:ext uri="{9D8B030D-6E8A-4147-A177-3AD203B41FA5}">
                      <a16:colId xmlns:a16="http://schemas.microsoft.com/office/drawing/2014/main" xmlns="" val="20007"/>
                    </a:ext>
                  </a:extLst>
                </a:gridCol>
              </a:tblGrid>
              <a:tr h="21348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5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18944">
                <a:tc>
                  <a:txBody>
                    <a:bodyPr/>
                    <a:lstStyle/>
                    <a:p>
                      <a:pPr algn="ctr" fontAlgn="ctr"/>
                      <a:r>
                        <a:rPr lang="es-MX" sz="1200" b="0" i="0" u="none" strike="noStrike">
                          <a:solidFill>
                            <a:srgbClr val="000000"/>
                          </a:solidFill>
                          <a:effectLst/>
                          <a:latin typeface="Questrial"/>
                        </a:rPr>
                        <a:t>41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Antonio Prisciliano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Dueñes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 de 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3484">
                <a:tc>
                  <a:txBody>
                    <a:bodyPr/>
                    <a:lstStyle/>
                    <a:p>
                      <a:pPr algn="ctr" fontAlgn="ctr"/>
                      <a:r>
                        <a:rPr lang="es-MX" sz="1200" b="0" i="0" u="none" strike="noStrike">
                          <a:solidFill>
                            <a:srgbClr val="000000"/>
                          </a:solidFill>
                          <a:effectLst/>
                          <a:latin typeface="Questrial"/>
                        </a:rPr>
                        <a:t>42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Uriel Ulberto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Deister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13484">
                <a:tc>
                  <a:txBody>
                    <a:bodyPr/>
                    <a:lstStyle/>
                    <a:p>
                      <a:pPr algn="ctr" fontAlgn="ctr"/>
                      <a:r>
                        <a:rPr lang="es-MX" sz="1200" b="0" i="0" u="none" strike="noStrike">
                          <a:solidFill>
                            <a:srgbClr val="000000"/>
                          </a:solidFill>
                          <a:effectLst/>
                          <a:latin typeface="Questrial"/>
                        </a:rPr>
                        <a:t>43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Gonález Cosio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Elcoro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Manjarrez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Ayub</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13484">
                <a:tc>
                  <a:txBody>
                    <a:bodyPr/>
                    <a:lstStyle/>
                    <a:p>
                      <a:pPr algn="ctr" fontAlgn="ctr"/>
                      <a:r>
                        <a:rPr lang="es-MX" sz="1200" b="0" i="0" u="none" strike="noStrike">
                          <a:solidFill>
                            <a:srgbClr val="000000"/>
                          </a:solidFill>
                          <a:effectLst/>
                          <a:latin typeface="Questrial"/>
                        </a:rPr>
                        <a:t>44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Guajardo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Jose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Torroella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13484">
                <a:tc>
                  <a:txBody>
                    <a:bodyPr/>
                    <a:lstStyle/>
                    <a:p>
                      <a:pPr algn="ctr" fontAlgn="ctr"/>
                      <a:r>
                        <a:rPr lang="es-MX" sz="1200" b="0" i="0" u="none" strike="noStrike">
                          <a:solidFill>
                            <a:srgbClr val="000000"/>
                          </a:solidFill>
                          <a:effectLst/>
                          <a:latin typeface="Questrial"/>
                        </a:rPr>
                        <a:t>45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Felipe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Guajardo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 Gregorio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13484">
                <a:tc>
                  <a:txBody>
                    <a:bodyPr/>
                    <a:lstStyle/>
                    <a:p>
                      <a:pPr algn="ctr" fontAlgn="ctr"/>
                      <a:r>
                        <a:rPr lang="es-MX" sz="1200" b="0" i="0" u="none" strike="noStrike">
                          <a:solidFill>
                            <a:srgbClr val="000000"/>
                          </a:solidFill>
                          <a:effectLst/>
                          <a:latin typeface="Questrial"/>
                        </a:rPr>
                        <a:t>46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Claudia Isela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Guzmán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13484">
                <a:tc>
                  <a:txBody>
                    <a:bodyPr/>
                    <a:lstStyle/>
                    <a:p>
                      <a:pPr algn="ctr" fontAlgn="ctr"/>
                      <a:r>
                        <a:rPr lang="es-MX" sz="1200" b="0" i="0" u="none" strike="noStrike">
                          <a:solidFill>
                            <a:srgbClr val="000000"/>
                          </a:solidFill>
                          <a:effectLst/>
                          <a:latin typeface="Questrial"/>
                        </a:rPr>
                        <a:t>47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Niebla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13484">
                <a:tc>
                  <a:txBody>
                    <a:bodyPr/>
                    <a:lstStyle/>
                    <a:p>
                      <a:pPr algn="ctr" fontAlgn="ctr"/>
                      <a:r>
                        <a:rPr lang="es-MX" sz="1200" b="0" i="0" u="none" strike="noStrike">
                          <a:solidFill>
                            <a:srgbClr val="000000"/>
                          </a:solidFill>
                          <a:effectLst/>
                          <a:latin typeface="Questrial"/>
                        </a:rPr>
                        <a:t>48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Verónica Berenice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Oscar de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426968">
                <a:tc>
                  <a:txBody>
                    <a:bodyPr/>
                    <a:lstStyle/>
                    <a:p>
                      <a:pPr algn="ctr" fontAlgn="ctr"/>
                      <a:r>
                        <a:rPr lang="es-MX" sz="1200" b="0" i="0" u="none" strike="noStrike">
                          <a:solidFill>
                            <a:srgbClr val="000000"/>
                          </a:solidFill>
                          <a:effectLst/>
                          <a:latin typeface="Questrial"/>
                        </a:rPr>
                        <a:t>49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Herrera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Plata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Medina Mora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Icaza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426968">
                <a:tc>
                  <a:txBody>
                    <a:bodyPr/>
                    <a:lstStyle/>
                    <a:p>
                      <a:pPr algn="ctr" fontAlgn="ctr"/>
                      <a:r>
                        <a:rPr lang="es-MX" sz="1200" b="0" i="0" u="none" strike="noStrike">
                          <a:solidFill>
                            <a:srgbClr val="000000"/>
                          </a:solidFill>
                          <a:effectLst/>
                          <a:latin typeface="Questrial"/>
                        </a:rPr>
                        <a:t>50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Willian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Hidalgo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Zetina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Meneses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Morales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13484">
                <a:tc>
                  <a:txBody>
                    <a:bodyPr/>
                    <a:lstStyle/>
                    <a:p>
                      <a:pPr algn="ctr" fontAlgn="ctr"/>
                      <a:r>
                        <a:rPr lang="es-MX" sz="1200" b="0" i="0" u="none" strike="noStrike">
                          <a:solidFill>
                            <a:srgbClr val="000000"/>
                          </a:solidFill>
                          <a:effectLst/>
                          <a:latin typeface="Questrial"/>
                        </a:rPr>
                        <a:t>51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Higuera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Velázquez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Lourdes María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Montoya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Isla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13484">
                <a:tc>
                  <a:txBody>
                    <a:bodyPr/>
                    <a:lstStyle/>
                    <a:p>
                      <a:pPr algn="ctr" fontAlgn="ctr"/>
                      <a:r>
                        <a:rPr lang="es-MX" sz="1200" b="0" i="0" u="none" strike="noStrike">
                          <a:solidFill>
                            <a:srgbClr val="000000"/>
                          </a:solidFill>
                          <a:effectLst/>
                          <a:latin typeface="Questrial"/>
                        </a:rPr>
                        <a:t>52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Agustín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Irurita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Rodrigo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13484">
                <a:tc>
                  <a:txBody>
                    <a:bodyPr/>
                    <a:lstStyle/>
                    <a:p>
                      <a:pPr algn="ctr" fontAlgn="ctr"/>
                      <a:r>
                        <a:rPr lang="es-MX" sz="1200" b="0" i="0" u="none" strike="noStrike">
                          <a:solidFill>
                            <a:srgbClr val="000000"/>
                          </a:solidFill>
                          <a:effectLst/>
                          <a:latin typeface="Questrial"/>
                        </a:rPr>
                        <a:t>53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Eduardo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Lacerda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Jaime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Cardeña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13484">
                <a:tc>
                  <a:txBody>
                    <a:bodyPr/>
                    <a:lstStyle/>
                    <a:p>
                      <a:pPr algn="ctr" fontAlgn="ctr"/>
                      <a:r>
                        <a:rPr lang="es-MX" sz="1200" b="0" i="0" u="none" strike="noStrike">
                          <a:solidFill>
                            <a:srgbClr val="000000"/>
                          </a:solidFill>
                          <a:effectLst/>
                          <a:latin typeface="Questrial"/>
                        </a:rPr>
                        <a:t>54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Lagarda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Burton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Murguía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Pozzi</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13484">
                <a:tc>
                  <a:txBody>
                    <a:bodyPr/>
                    <a:lstStyle/>
                    <a:p>
                      <a:pPr algn="ctr" fontAlgn="ctr"/>
                      <a:r>
                        <a:rPr lang="es-MX" sz="1200" b="0" i="0" u="none" strike="noStrike">
                          <a:solidFill>
                            <a:srgbClr val="000000"/>
                          </a:solidFill>
                          <a:effectLst/>
                          <a:latin typeface="Questrial"/>
                        </a:rPr>
                        <a:t>55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Diego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Landa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Vértiz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Ernesto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Murra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Papadopulos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13484">
                <a:tc>
                  <a:txBody>
                    <a:bodyPr/>
                    <a:lstStyle/>
                    <a:p>
                      <a:pPr algn="ctr" fontAlgn="ctr"/>
                      <a:r>
                        <a:rPr lang="es-MX" sz="1200" b="0" i="0" u="none" strike="noStrike">
                          <a:solidFill>
                            <a:srgbClr val="000000"/>
                          </a:solidFill>
                          <a:effectLst/>
                          <a:latin typeface="Questrial"/>
                        </a:rPr>
                        <a:t>56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Fortino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Landeros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Ruíz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Narváez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383214">
                <a:tc>
                  <a:txBody>
                    <a:bodyPr/>
                    <a:lstStyle/>
                    <a:p>
                      <a:pPr algn="ctr" fontAlgn="ctr"/>
                      <a:r>
                        <a:rPr lang="es-MX" sz="1200" b="0" i="0" u="none" strike="noStrike">
                          <a:solidFill>
                            <a:srgbClr val="000000"/>
                          </a:solidFill>
                          <a:effectLst/>
                          <a:latin typeface="Questrial"/>
                        </a:rPr>
                        <a:t>57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Carlos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Elias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Benjamín 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Navarrete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del Toro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13484">
                <a:tc>
                  <a:txBody>
                    <a:bodyPr/>
                    <a:lstStyle/>
                    <a:p>
                      <a:pPr algn="ctr" fontAlgn="ctr"/>
                      <a:r>
                        <a:rPr lang="es-MX" sz="1200" b="0" i="0" u="none" strike="noStrike">
                          <a:solidFill>
                            <a:srgbClr val="000000"/>
                          </a:solidFill>
                          <a:effectLst/>
                          <a:latin typeface="Questrial"/>
                        </a:rPr>
                        <a:t>58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Obregón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Servitje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13484">
                <a:tc>
                  <a:txBody>
                    <a:bodyPr/>
                    <a:lstStyle/>
                    <a:p>
                      <a:pPr algn="ctr" fontAlgn="ctr"/>
                      <a:r>
                        <a:rPr lang="es-MX" sz="1200" b="0" i="0" u="none" strike="noStrike">
                          <a:solidFill>
                            <a:srgbClr val="000000"/>
                          </a:solidFill>
                          <a:effectLst/>
                          <a:latin typeface="Questrial"/>
                        </a:rPr>
                        <a:t>59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Rolando Francisco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Olivares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Lemarroy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13484">
                <a:tc>
                  <a:txBody>
                    <a:bodyPr/>
                    <a:lstStyle/>
                    <a:p>
                      <a:pPr algn="ctr" fontAlgn="ctr"/>
                      <a:r>
                        <a:rPr lang="es-MX" sz="1200" b="0" i="0" u="none" strike="noStrike">
                          <a:solidFill>
                            <a:srgbClr val="000000"/>
                          </a:solidFill>
                          <a:effectLst/>
                          <a:latin typeface="Questrial"/>
                        </a:rPr>
                        <a:t>60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Jorge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Valencia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80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Santiago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Orendaín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de Obeso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135303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638178" y="1035955"/>
          <a:ext cx="9798052" cy="4359600"/>
        </p:xfrm>
        <a:graphic>
          <a:graphicData uri="http://schemas.openxmlformats.org/drawingml/2006/table">
            <a:tbl>
              <a:tblPr/>
              <a:tblGrid>
                <a:gridCol w="404810">
                  <a:extLst>
                    <a:ext uri="{9D8B030D-6E8A-4147-A177-3AD203B41FA5}">
                      <a16:colId xmlns:a16="http://schemas.microsoft.com/office/drawing/2014/main" xmlns="" val="20000"/>
                    </a:ext>
                  </a:extLst>
                </a:gridCol>
                <a:gridCol w="1471124">
                  <a:extLst>
                    <a:ext uri="{9D8B030D-6E8A-4147-A177-3AD203B41FA5}">
                      <a16:colId xmlns:a16="http://schemas.microsoft.com/office/drawing/2014/main" xmlns="" val="20001"/>
                    </a:ext>
                  </a:extLst>
                </a:gridCol>
                <a:gridCol w="1370914">
                  <a:extLst>
                    <a:ext uri="{9D8B030D-6E8A-4147-A177-3AD203B41FA5}">
                      <a16:colId xmlns:a16="http://schemas.microsoft.com/office/drawing/2014/main" xmlns="" val="20002"/>
                    </a:ext>
                  </a:extLst>
                </a:gridCol>
                <a:gridCol w="1529818">
                  <a:extLst>
                    <a:ext uri="{9D8B030D-6E8A-4147-A177-3AD203B41FA5}">
                      <a16:colId xmlns:a16="http://schemas.microsoft.com/office/drawing/2014/main" xmlns="" val="20003"/>
                    </a:ext>
                  </a:extLst>
                </a:gridCol>
                <a:gridCol w="434821">
                  <a:extLst>
                    <a:ext uri="{9D8B030D-6E8A-4147-A177-3AD203B41FA5}">
                      <a16:colId xmlns:a16="http://schemas.microsoft.com/office/drawing/2014/main" xmlns="" val="20004"/>
                    </a:ext>
                  </a:extLst>
                </a:gridCol>
                <a:gridCol w="2075872">
                  <a:extLst>
                    <a:ext uri="{9D8B030D-6E8A-4147-A177-3AD203B41FA5}">
                      <a16:colId xmlns:a16="http://schemas.microsoft.com/office/drawing/2014/main" xmlns="" val="20005"/>
                    </a:ext>
                  </a:extLst>
                </a:gridCol>
                <a:gridCol w="1255347">
                  <a:extLst>
                    <a:ext uri="{9D8B030D-6E8A-4147-A177-3AD203B41FA5}">
                      <a16:colId xmlns:a16="http://schemas.microsoft.com/office/drawing/2014/main" xmlns="" val="20006"/>
                    </a:ext>
                  </a:extLst>
                </a:gridCol>
                <a:gridCol w="1255346">
                  <a:extLst>
                    <a:ext uri="{9D8B030D-6E8A-4147-A177-3AD203B41FA5}">
                      <a16:colId xmlns:a16="http://schemas.microsoft.com/office/drawing/2014/main" xmlns="" val="20007"/>
                    </a:ext>
                  </a:extLst>
                </a:gridCol>
              </a:tblGrid>
              <a:tr h="219639">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5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6550">
                <a:tc>
                  <a:txBody>
                    <a:bodyPr/>
                    <a:lstStyle/>
                    <a:p>
                      <a:pPr algn="ctr" fontAlgn="ctr"/>
                      <a:r>
                        <a:rPr lang="es-MX" sz="1200" b="0" i="0" u="none" strike="noStrike">
                          <a:solidFill>
                            <a:srgbClr val="000000"/>
                          </a:solidFill>
                          <a:effectLst/>
                          <a:latin typeface="Questrial"/>
                        </a:rPr>
                        <a:t>81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Padilla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Saavedra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Pino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06550">
                <a:tc>
                  <a:txBody>
                    <a:bodyPr/>
                    <a:lstStyle/>
                    <a:p>
                      <a:pPr algn="ctr" fontAlgn="ctr"/>
                      <a:r>
                        <a:rPr lang="es-MX" sz="1200" b="0" i="0" u="none" strike="noStrike">
                          <a:solidFill>
                            <a:srgbClr val="000000"/>
                          </a:solidFill>
                          <a:effectLst/>
                          <a:latin typeface="Questrial"/>
                        </a:rPr>
                        <a:t>82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Padilla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Zenteno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 Javier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Ruenes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Escoto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06550">
                <a:tc>
                  <a:txBody>
                    <a:bodyPr/>
                    <a:lstStyle/>
                    <a:p>
                      <a:pPr algn="ctr" fontAlgn="ctr"/>
                      <a:r>
                        <a:rPr lang="es-MX" sz="1200" b="0" i="0" u="none" strike="noStrike">
                          <a:solidFill>
                            <a:srgbClr val="000000"/>
                          </a:solidFill>
                          <a:effectLst/>
                          <a:latin typeface="Questrial"/>
                        </a:rPr>
                        <a:t>83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Rafael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Palomeque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Roche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 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Salomón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Pineda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6550">
                <a:tc>
                  <a:txBody>
                    <a:bodyPr/>
                    <a:lstStyle/>
                    <a:p>
                      <a:pPr algn="ctr" fontAlgn="ctr"/>
                      <a:r>
                        <a:rPr lang="es-MX" sz="1200" b="0" i="0" u="none" strike="noStrike">
                          <a:solidFill>
                            <a:srgbClr val="000000"/>
                          </a:solidFill>
                          <a:effectLst/>
                          <a:latin typeface="Questrial"/>
                        </a:rPr>
                        <a:t>84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Katia Adabelle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Heredia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Sandoval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06550">
                <a:tc>
                  <a:txBody>
                    <a:bodyPr/>
                    <a:lstStyle/>
                    <a:p>
                      <a:pPr algn="ctr" fontAlgn="ctr"/>
                      <a:r>
                        <a:rPr lang="es-MX" sz="1200" b="0" i="0" u="none" strike="noStrike">
                          <a:solidFill>
                            <a:srgbClr val="000000"/>
                          </a:solidFill>
                          <a:effectLst/>
                          <a:latin typeface="Questrial"/>
                        </a:rPr>
                        <a:t>85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Beatriz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Guzmán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Santacruz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Moctezuma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06550">
                <a:tc>
                  <a:txBody>
                    <a:bodyPr/>
                    <a:lstStyle/>
                    <a:p>
                      <a:pPr algn="ctr" fontAlgn="ctr"/>
                      <a:r>
                        <a:rPr lang="es-MX" sz="1200" b="0" i="0" u="none" strike="noStrike">
                          <a:solidFill>
                            <a:srgbClr val="000000"/>
                          </a:solidFill>
                          <a:effectLst/>
                          <a:latin typeface="Questrial"/>
                        </a:rPr>
                        <a:t>86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Felipe Norman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Pearl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Zorrilla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Nallely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Santiago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6550">
                <a:tc>
                  <a:txBody>
                    <a:bodyPr/>
                    <a:lstStyle/>
                    <a:p>
                      <a:pPr algn="ctr" fontAlgn="ctr"/>
                      <a:r>
                        <a:rPr lang="es-MX" sz="1200" b="0" i="0" u="none" strike="noStrike">
                          <a:solidFill>
                            <a:srgbClr val="000000"/>
                          </a:solidFill>
                          <a:effectLst/>
                          <a:latin typeface="Questrial"/>
                        </a:rPr>
                        <a:t>87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 Fernando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Aguayo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Mariano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Saucedo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Cortés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06550">
                <a:tc>
                  <a:txBody>
                    <a:bodyPr/>
                    <a:lstStyle/>
                    <a:p>
                      <a:pPr algn="ctr" fontAlgn="ctr"/>
                      <a:r>
                        <a:rPr lang="es-MX" sz="1200" b="0" i="0" u="none" strike="noStrike">
                          <a:solidFill>
                            <a:srgbClr val="000000"/>
                          </a:solidFill>
                          <a:effectLst/>
                          <a:latin typeface="Questrial"/>
                        </a:rPr>
                        <a:t>88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 Olagaray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Jiménez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Valeriano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06550">
                <a:tc>
                  <a:txBody>
                    <a:bodyPr/>
                    <a:lstStyle/>
                    <a:p>
                      <a:pPr algn="ctr" fontAlgn="ctr"/>
                      <a:r>
                        <a:rPr lang="es-MX" sz="1200" b="0" i="0" u="none" strike="noStrike">
                          <a:solidFill>
                            <a:srgbClr val="000000"/>
                          </a:solidFill>
                          <a:effectLst/>
                          <a:latin typeface="Questrial"/>
                        </a:rPr>
                        <a:t>89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Ponce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Tallabs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Caballero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06550">
                <a:tc>
                  <a:txBody>
                    <a:bodyPr/>
                    <a:lstStyle/>
                    <a:p>
                      <a:pPr algn="ctr" fontAlgn="ctr"/>
                      <a:r>
                        <a:rPr lang="es-MX" sz="1200" b="0" i="0" u="none" strike="noStrike">
                          <a:solidFill>
                            <a:srgbClr val="000000"/>
                          </a:solidFill>
                          <a:effectLst/>
                          <a:latin typeface="Questrial"/>
                        </a:rPr>
                        <a:t>90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Jacqué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Humberto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Trejo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06550">
                <a:tc>
                  <a:txBody>
                    <a:bodyPr/>
                    <a:lstStyle/>
                    <a:p>
                      <a:pPr algn="ctr" fontAlgn="ctr"/>
                      <a:r>
                        <a:rPr lang="es-MX" sz="1200" b="0" i="0" u="none" strike="noStrike">
                          <a:solidFill>
                            <a:srgbClr val="000000"/>
                          </a:solidFill>
                          <a:effectLst/>
                          <a:latin typeface="Questrial"/>
                        </a:rPr>
                        <a:t>91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Guillermo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Trejo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Veytia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06550">
                <a:tc>
                  <a:txBody>
                    <a:bodyPr/>
                    <a:lstStyle/>
                    <a:p>
                      <a:pPr algn="ctr" fontAlgn="ctr"/>
                      <a:r>
                        <a:rPr lang="es-MX" sz="1200" b="0" i="0" u="none" strike="noStrike">
                          <a:solidFill>
                            <a:srgbClr val="000000"/>
                          </a:solidFill>
                          <a:effectLst/>
                          <a:latin typeface="Questrial"/>
                        </a:rPr>
                        <a:t>92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Puente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Camelo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6550">
                <a:tc>
                  <a:txBody>
                    <a:bodyPr/>
                    <a:lstStyle/>
                    <a:p>
                      <a:pPr algn="ctr" fontAlgn="ctr"/>
                      <a:r>
                        <a:rPr lang="es-MX" sz="1200" b="0" i="0" u="none" strike="noStrike">
                          <a:solidFill>
                            <a:srgbClr val="000000"/>
                          </a:solidFill>
                          <a:effectLst/>
                          <a:latin typeface="Questrial"/>
                        </a:rPr>
                        <a:t>93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Quijano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Cantú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Uriarte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Amann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06550">
                <a:tc>
                  <a:txBody>
                    <a:bodyPr/>
                    <a:lstStyle/>
                    <a:p>
                      <a:pPr algn="ctr" fontAlgn="ctr"/>
                      <a:r>
                        <a:rPr lang="es-MX" sz="1200" b="0" i="0" u="none" strike="noStrike">
                          <a:solidFill>
                            <a:srgbClr val="000000"/>
                          </a:solidFill>
                          <a:effectLst/>
                          <a:latin typeface="Questrial"/>
                        </a:rPr>
                        <a:t>94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Leonor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Quiroz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Blanca Livier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Uribe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06550">
                <a:tc>
                  <a:txBody>
                    <a:bodyPr/>
                    <a:lstStyle/>
                    <a:p>
                      <a:pPr algn="ctr" fontAlgn="ctr"/>
                      <a:r>
                        <a:rPr lang="es-MX" sz="1200" b="0" i="0" u="none" strike="noStrike">
                          <a:solidFill>
                            <a:srgbClr val="000000"/>
                          </a:solidFill>
                          <a:effectLst/>
                          <a:latin typeface="Questrial"/>
                        </a:rPr>
                        <a:t>95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Maite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Ramos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Gómez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Enrique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Vainer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Girs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06550">
                <a:tc>
                  <a:txBody>
                    <a:bodyPr/>
                    <a:lstStyle/>
                    <a:p>
                      <a:pPr algn="ctr" fontAlgn="ctr"/>
                      <a:r>
                        <a:rPr lang="es-MX" sz="1200" b="0" i="0" u="none" strike="noStrike">
                          <a:solidFill>
                            <a:srgbClr val="000000"/>
                          </a:solidFill>
                          <a:effectLst/>
                          <a:latin typeface="Questrial"/>
                        </a:rPr>
                        <a:t>96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Pedro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Riquelme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Cacho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06550">
                <a:tc>
                  <a:txBody>
                    <a:bodyPr/>
                    <a:lstStyle/>
                    <a:p>
                      <a:pPr algn="ctr" fontAlgn="ctr"/>
                      <a:r>
                        <a:rPr lang="es-MX" sz="1200" b="0" i="0" u="none" strike="noStrike">
                          <a:solidFill>
                            <a:srgbClr val="000000"/>
                          </a:solidFill>
                          <a:effectLst/>
                          <a:latin typeface="Questrial"/>
                        </a:rPr>
                        <a:t>97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Paulino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Mendívil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Julio Rafael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Vargas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Quintanilla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06550">
                <a:tc>
                  <a:txBody>
                    <a:bodyPr/>
                    <a:lstStyle/>
                    <a:p>
                      <a:pPr algn="ctr" fontAlgn="ctr"/>
                      <a:r>
                        <a:rPr lang="es-MX" sz="1200" b="0" i="0" u="none" strike="noStrike">
                          <a:solidFill>
                            <a:srgbClr val="000000"/>
                          </a:solidFill>
                          <a:effectLst/>
                          <a:latin typeface="Questrial"/>
                        </a:rPr>
                        <a:t>98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Grethel Alicia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Galván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06550">
                <a:tc>
                  <a:txBody>
                    <a:bodyPr/>
                    <a:lstStyle/>
                    <a:p>
                      <a:pPr algn="ctr" fontAlgn="ctr"/>
                      <a:r>
                        <a:rPr lang="es-MX" sz="1200" b="0" i="0" u="none" strike="noStrike">
                          <a:solidFill>
                            <a:srgbClr val="000000"/>
                          </a:solidFill>
                          <a:effectLst/>
                          <a:latin typeface="Questrial"/>
                        </a:rPr>
                        <a:t>99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Josafath</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Saldaña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Salvador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 Grovas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06550">
                <a:tc>
                  <a:txBody>
                    <a:bodyPr/>
                    <a:lstStyle/>
                    <a:p>
                      <a:pPr algn="ctr" fontAlgn="ctr"/>
                      <a:r>
                        <a:rPr lang="es-MX" sz="1200" b="0" i="0" u="none" strike="noStrike">
                          <a:solidFill>
                            <a:srgbClr val="000000"/>
                          </a:solidFill>
                          <a:effectLst/>
                          <a:latin typeface="Questrial"/>
                        </a:rPr>
                        <a:t>100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Pablo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Posada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120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Esther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Velázquez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Esparza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xmlns="" val="3384086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6628</Words>
  <Application>Microsoft Office PowerPoint</Application>
  <PresentationFormat>Personalizado</PresentationFormat>
  <Paragraphs>1305</Paragraphs>
  <Slides>44</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Helvetica Neue</vt:lpstr>
      <vt:lpstr>Calibri</vt:lpstr>
      <vt:lpstr>Times New Roman</vt:lpstr>
      <vt:lpstr>Arial Black</vt:lpstr>
      <vt:lpstr>Helvetica Light</vt:lpstr>
      <vt:lpstr>Questrial</vt:lpstr>
      <vt:lpstr>Tema de Office</vt:lpstr>
      <vt:lpstr>Diapositiva 1</vt:lpstr>
      <vt:lpstr>Diapositiva 2</vt:lpstr>
      <vt:lpstr>Asamblea </vt:lpstr>
      <vt:lpstr>Facultades</vt:lpstr>
      <vt:lpstr>Consejo Directivo</vt:lpstr>
      <vt:lpstr>Facultades</vt:lpstr>
      <vt:lpstr>Miembros</vt:lpstr>
      <vt:lpstr>Diapositiva 8</vt:lpstr>
      <vt:lpstr>Diapositiva 9</vt:lpstr>
      <vt:lpstr>Diapositiva 10</vt:lpstr>
      <vt:lpstr>Comisión Ejecutiva</vt:lpstr>
      <vt:lpstr>Facultades</vt:lpstr>
      <vt:lpstr>Diapositiva 13</vt:lpstr>
      <vt:lpstr>Miembros</vt:lpstr>
      <vt:lpstr>Diapositiva 15</vt:lpstr>
      <vt:lpstr>Secretario General</vt:lpstr>
      <vt:lpstr>Facultades</vt:lpstr>
      <vt:lpstr>Presidente </vt:lpstr>
      <vt:lpstr>Facultades</vt:lpstr>
      <vt:lpstr>Director General </vt:lpstr>
      <vt:lpstr>Facultades</vt:lpstr>
      <vt:lpstr>Diapositiva 22</vt:lpstr>
      <vt:lpstr>Vicepresidentes</vt:lpstr>
      <vt:lpstr>Facultades</vt:lpstr>
      <vt:lpstr>Diapositiva 25</vt:lpstr>
      <vt:lpstr>Comisiones de Trabajo</vt:lpstr>
      <vt:lpstr>Facultades</vt:lpstr>
      <vt:lpstr>17 Comisiones de Trabajo Presidentes </vt:lpstr>
      <vt:lpstr>Federaciones</vt:lpstr>
      <vt:lpstr>Facultades</vt:lpstr>
      <vt:lpstr>Sindicatos Patronales </vt:lpstr>
      <vt:lpstr>Diapositiva 32</vt:lpstr>
      <vt:lpstr>Diapositiva 33</vt:lpstr>
      <vt:lpstr>Diapositiva 34</vt:lpstr>
      <vt:lpstr>Consejeros Delegados</vt:lpstr>
      <vt:lpstr>Diapositiva 36</vt:lpstr>
      <vt:lpstr>Comités </vt:lpstr>
      <vt:lpstr>Diapositiva 38</vt:lpstr>
      <vt:lpstr>Comités Garantes </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95</cp:revision>
  <dcterms:modified xsi:type="dcterms:W3CDTF">2018-08-03T16:28:50Z</dcterms:modified>
</cp:coreProperties>
</file>