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65" r:id="rId3"/>
    <p:sldId id="267" r:id="rId4"/>
    <p:sldId id="268" r:id="rId5"/>
    <p:sldId id="269" r:id="rId6"/>
    <p:sldId id="270" r:id="rId7"/>
    <p:sldId id="271" r:id="rId8"/>
    <p:sldId id="272" r:id="rId9"/>
    <p:sldId id="273" r:id="rId10"/>
    <p:sldId id="274" r:id="rId11"/>
    <p:sldId id="275" r:id="rId12"/>
    <p:sldId id="276" r:id="rId13"/>
    <p:sldId id="277" r:id="rId14"/>
    <p:sldId id="306" r:id="rId15"/>
    <p:sldId id="279" r:id="rId16"/>
    <p:sldId id="280" r:id="rId17"/>
    <p:sldId id="281" r:id="rId18"/>
    <p:sldId id="282" r:id="rId19"/>
    <p:sldId id="283" r:id="rId20"/>
    <p:sldId id="284" r:id="rId21"/>
    <p:sldId id="285" r:id="rId22"/>
    <p:sldId id="286" r:id="rId23"/>
    <p:sldId id="289" r:id="rId24"/>
    <p:sldId id="290" r:id="rId25"/>
    <p:sldId id="288" r:id="rId26"/>
    <p:sldId id="287" r:id="rId27"/>
    <p:sldId id="291" r:id="rId28"/>
    <p:sldId id="293" r:id="rId29"/>
    <p:sldId id="294" r:id="rId30"/>
    <p:sldId id="295" r:id="rId31"/>
    <p:sldId id="292" r:id="rId32"/>
    <p:sldId id="296" r:id="rId33"/>
    <p:sldId id="297" r:id="rId34"/>
    <p:sldId id="298" r:id="rId35"/>
    <p:sldId id="299" r:id="rId36"/>
    <p:sldId id="301" r:id="rId37"/>
    <p:sldId id="309" r:id="rId38"/>
    <p:sldId id="311" r:id="rId39"/>
    <p:sldId id="302" r:id="rId40"/>
    <p:sldId id="303" r:id="rId41"/>
    <p:sldId id="304" r:id="rId42"/>
    <p:sldId id="305" r:id="rId43"/>
    <p:sldId id="308" r:id="rId44"/>
    <p:sldId id="259" r:id="rId45"/>
  </p:sldIdLst>
  <p:sldSz cx="12192000" cy="6858000"/>
  <p:notesSz cx="6858000" cy="9144000"/>
  <p:embeddedFontLst>
    <p:embeddedFont>
      <p:font typeface="Helvetica Neue" charset="0"/>
      <p:regular r:id="rId47"/>
      <p:bold r:id="rId48"/>
      <p:italic r:id="rId49"/>
      <p:boldItalic r:id="rId50"/>
    </p:embeddedFont>
    <p:embeddedFont>
      <p:font typeface="Calibri" pitchFamily="34" charset="0"/>
      <p:regular r:id="rId51"/>
      <p:bold r:id="rId52"/>
      <p:italic r:id="rId53"/>
      <p:boldItalic r:id="rId54"/>
    </p:embeddedFont>
    <p:embeddedFont>
      <p:font typeface="Arial Black" pitchFamily="34" charset="0"/>
      <p:bold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94660"/>
  </p:normalViewPr>
  <p:slideViewPr>
    <p:cSldViewPr snapToGrid="0">
      <p:cViewPr varScale="1">
        <p:scale>
          <a:sx n="70" d="100"/>
          <a:sy n="70" d="100"/>
        </p:scale>
        <p:origin x="-37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b="0" i="0" u="none" strike="noStrike" cap="none">
                <a:solidFill>
                  <a:schemeClr val="dk1"/>
                </a:solidFill>
                <a:latin typeface="Calibri"/>
                <a:ea typeface="Calibri"/>
                <a:cs typeface="Calibri"/>
                <a:sym typeface="Calibri"/>
              </a:rPr>
              <a:pPr marL="0" marR="0" lvl="0" indent="0" algn="r" rtl="0">
                <a:spcBef>
                  <a:spcPts val="0"/>
                </a:spcBef>
                <a:buSzPct val="25000"/>
                <a:buNone/>
              </a:pPr>
              <a:t>‹Nº›</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82007231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s-MX" sz="1200">
                <a:solidFill>
                  <a:schemeClr val="dk1"/>
                </a:solidFill>
                <a:latin typeface="Calibri"/>
                <a:ea typeface="Calibri"/>
                <a:cs typeface="Calibri"/>
                <a:sym typeface="Calibri"/>
              </a:rPr>
              <a:pPr marL="0" marR="0" lvl="0" indent="0" algn="r" rtl="0">
                <a:spcBef>
                  <a:spcPts val="0"/>
                </a:spcBef>
                <a:buSzPct val="25000"/>
                <a:buNone/>
              </a:pPr>
              <a:t>1</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55932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A7189C5E-84AB-4023-A72D-60DC48EC1E69}" type="slidenum">
              <a:rPr lang="es-MX" smtClean="0"/>
              <a:pPr/>
              <a:t>2</a:t>
            </a:fld>
            <a:endParaRPr lang="es-MX"/>
          </a:p>
        </p:txBody>
      </p:sp>
    </p:spTree>
    <p:extLst>
      <p:ext uri="{BB962C8B-B14F-4D97-AF65-F5344CB8AC3E}">
        <p14:creationId xmlns:p14="http://schemas.microsoft.com/office/powerpoint/2010/main" xmlns="" val="223763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idx="10"/>
          </p:nvPr>
        </p:nvSpPr>
        <p:spPr/>
        <p:txBody>
          <a:bodyPr/>
          <a:lstStyle/>
          <a:p>
            <a:pPr marL="0" marR="0" lvl="0" indent="0" algn="r" rtl="0">
              <a:spcBef>
                <a:spcPts val="0"/>
              </a:spcBef>
              <a:buSzPct val="25000"/>
              <a:buNone/>
            </a:pPr>
            <a:fld id="{00000000-1234-1234-1234-123412341234}" type="slidenum">
              <a:rPr lang="es-MX"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29</a:t>
            </a:fld>
            <a:endParaRPr lang="es-MX"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659626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17" name="Shape 17"/>
          <p:cNvSpPr txBox="1">
            <a:spLocks noGrp="1"/>
          </p:cNvSpPr>
          <p:nvPr>
            <p:ph type="subTitle" idx="1"/>
          </p:nvPr>
        </p:nvSpPr>
        <p:spPr>
          <a:xfrm>
            <a:off x="1524000" y="3602041"/>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21" name="Shape 2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22" name="Shape 2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pic>
        <p:nvPicPr>
          <p:cNvPr id="23" name="Shape 23" descr="lineas.png"/>
          <p:cNvPicPr preferRelativeResize="0"/>
          <p:nvPr/>
        </p:nvPicPr>
        <p:blipFill rotWithShape="1">
          <a:blip r:embed="rId4">
            <a:alphaModFix/>
          </a:blip>
          <a:srcRect/>
          <a:stretch/>
        </p:blipFill>
        <p:spPr>
          <a:xfrm>
            <a:off x="0" y="992130"/>
            <a:ext cx="12192000" cy="589126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26" name="Shape 26"/>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30" name="Shape 3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31" name="Shape 3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ítulo vertical y texto">
    <p:spTree>
      <p:nvGrpSpPr>
        <p:cNvPr id="1" name="Shape 3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5" name="Shape 45"/>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50" name="Shape 50"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51" name="Shape 51"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83979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4" name="Shape 54"/>
          <p:cNvSpPr txBox="1">
            <a:spLocks noGrp="1"/>
          </p:cNvSpPr>
          <p:nvPr>
            <p:ph type="body" idx="1"/>
          </p:nvPr>
        </p:nvSpPr>
        <p:spPr>
          <a:xfrm>
            <a:off x="839789"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body" idx="2"/>
          </p:nvPr>
        </p:nvSpPr>
        <p:spPr>
          <a:xfrm>
            <a:off x="839789" y="2505075"/>
            <a:ext cx="51577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3"/>
          </p:nvPr>
        </p:nvSpPr>
        <p:spPr>
          <a:xfrm>
            <a:off x="6172201"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4"/>
          </p:nvPr>
        </p:nvSpPr>
        <p:spPr>
          <a:xfrm>
            <a:off x="6172201" y="2505075"/>
            <a:ext cx="5183187" cy="3684588"/>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1" name="Shape 6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2" name="Shape 6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5" name="Shape 65"/>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68" name="Shape 68"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69" name="Shape 69"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839788" y="457204"/>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8" name="Shape 78"/>
          <p:cNvSpPr txBox="1">
            <a:spLocks noGrp="1"/>
          </p:cNvSpPr>
          <p:nvPr>
            <p:ph type="body" idx="1"/>
          </p:nvPr>
        </p:nvSpPr>
        <p:spPr>
          <a:xfrm>
            <a:off x="5183188" y="987425"/>
            <a:ext cx="6172199" cy="4873624"/>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2"/>
          </p:nvPr>
        </p:nvSpPr>
        <p:spPr>
          <a:xfrm>
            <a:off x="839788"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83" name="Shape 83"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84" name="Shape 84"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87" name="Shape 87"/>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0" name="Shape 90"/>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pic>
        <p:nvPicPr>
          <p:cNvPr id="91" name="Shape 91" descr="rayas.png"/>
          <p:cNvPicPr preferRelativeResize="0"/>
          <p:nvPr/>
        </p:nvPicPr>
        <p:blipFill rotWithShape="1">
          <a:blip r:embed="rId2">
            <a:alphaModFix/>
          </a:blip>
          <a:srcRect/>
          <a:stretch/>
        </p:blipFill>
        <p:spPr>
          <a:xfrm rot="10800000">
            <a:off x="9319123" y="0"/>
            <a:ext cx="2872879" cy="1850226"/>
          </a:xfrm>
          <a:prstGeom prst="rect">
            <a:avLst/>
          </a:prstGeom>
          <a:noFill/>
          <a:ln>
            <a:noFill/>
          </a:ln>
        </p:spPr>
      </p:pic>
      <p:pic>
        <p:nvPicPr>
          <p:cNvPr id="92" name="Shape 92" descr="logo_transparente.png"/>
          <p:cNvPicPr preferRelativeResize="0"/>
          <p:nvPr/>
        </p:nvPicPr>
        <p:blipFill rotWithShape="1">
          <a:blip r:embed="rId3">
            <a:alphaModFix/>
          </a:blip>
          <a:srcRect/>
          <a:stretch/>
        </p:blipFill>
        <p:spPr>
          <a:xfrm>
            <a:off x="11095948" y="5918204"/>
            <a:ext cx="994453" cy="83819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3"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3"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3" y="6356354"/>
            <a:ext cx="2743199" cy="365125"/>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4"/>
            <a:ext cx="4114800" cy="365125"/>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3" y="6356354"/>
            <a:ext cx="27431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s-MX" sz="900" smtClean="0">
                <a:solidFill>
                  <a:srgbClr val="888888"/>
                </a:solidFill>
                <a:latin typeface="Calibri"/>
                <a:ea typeface="Calibri"/>
                <a:cs typeface="Calibri"/>
                <a:sym typeface="Calibri"/>
              </a:rPr>
              <a:pPr algn="r">
                <a:buSzPct val="25000"/>
              </a:pPr>
              <a:t>‹Nº›</a:t>
            </a:fld>
            <a:endParaRPr lang="es-MX"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0" name="Shape 100"/>
          <p:cNvSpPr txBox="1"/>
          <p:nvPr/>
        </p:nvSpPr>
        <p:spPr>
          <a:xfrm>
            <a:off x="1775114" y="1943519"/>
            <a:ext cx="6697374" cy="1799806"/>
          </a:xfrm>
          <a:prstGeom prst="rect">
            <a:avLst/>
          </a:prstGeom>
          <a:noFill/>
          <a:ln>
            <a:noFill/>
          </a:ln>
        </p:spPr>
        <p:txBody>
          <a:bodyPr lIns="68569" tIns="34275" rIns="68569" bIns="34275" anchor="t" anchorCtr="0">
            <a:noAutofit/>
          </a:bodyPr>
          <a:lstStyle/>
          <a:p>
            <a:pPr algn="ctr">
              <a:buSzPct val="25000"/>
            </a:pPr>
            <a:r>
              <a:rPr lang="es-MX" sz="4400" b="1" dirty="0">
                <a:solidFill>
                  <a:schemeClr val="accent1">
                    <a:lumMod val="75000"/>
                  </a:schemeClr>
                </a:solidFill>
                <a:latin typeface="+mj-lt"/>
                <a:ea typeface="Helvetica Neue"/>
                <a:cs typeface="Helvetica Neue"/>
                <a:sym typeface="Helvetica Neue"/>
              </a:rPr>
              <a:t>Estructura Orgánica Coparmex Nacional</a:t>
            </a:r>
          </a:p>
        </p:txBody>
      </p:sp>
      <p:sp>
        <p:nvSpPr>
          <p:cNvPr id="2" name="CuadroTexto 1"/>
          <p:cNvSpPr txBox="1"/>
          <p:nvPr/>
        </p:nvSpPr>
        <p:spPr>
          <a:xfrm>
            <a:off x="4109582" y="5268889"/>
            <a:ext cx="2706341" cy="369332"/>
          </a:xfrm>
          <a:prstGeom prst="rect">
            <a:avLst/>
          </a:prstGeom>
          <a:noFill/>
        </p:spPr>
        <p:txBody>
          <a:bodyPr wrap="square" rtlCol="0">
            <a:spAutoFit/>
          </a:bodyPr>
          <a:lstStyle/>
          <a:p>
            <a:r>
              <a:rPr lang="es-MX" sz="1800" dirty="0">
                <a:solidFill>
                  <a:schemeClr val="accent1">
                    <a:lumMod val="75000"/>
                  </a:schemeClr>
                </a:solidFill>
              </a:rPr>
              <a:t>Julio de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xmlns="" val="2864267065"/>
              </p:ext>
            </p:extLst>
          </p:nvPr>
        </p:nvGraphicFramePr>
        <p:xfrm>
          <a:off x="1449388" y="1300162"/>
          <a:ext cx="8894762" cy="3917954"/>
        </p:xfrm>
        <a:graphic>
          <a:graphicData uri="http://schemas.openxmlformats.org/drawingml/2006/table">
            <a:tbl>
              <a:tblPr/>
              <a:tblGrid>
                <a:gridCol w="606082">
                  <a:extLst>
                    <a:ext uri="{9D8B030D-6E8A-4147-A177-3AD203B41FA5}">
                      <a16:colId xmlns:a16="http://schemas.microsoft.com/office/drawing/2014/main" xmlns="" val="20000"/>
                    </a:ext>
                  </a:extLst>
                </a:gridCol>
                <a:gridCol w="2998901">
                  <a:extLst>
                    <a:ext uri="{9D8B030D-6E8A-4147-A177-3AD203B41FA5}">
                      <a16:colId xmlns:a16="http://schemas.microsoft.com/office/drawing/2014/main" xmlns="" val="20001"/>
                    </a:ext>
                  </a:extLst>
                </a:gridCol>
                <a:gridCol w="2500319">
                  <a:extLst>
                    <a:ext uri="{9D8B030D-6E8A-4147-A177-3AD203B41FA5}">
                      <a16:colId xmlns:a16="http://schemas.microsoft.com/office/drawing/2014/main" xmlns="" val="20002"/>
                    </a:ext>
                  </a:extLst>
                </a:gridCol>
                <a:gridCol w="2789460">
                  <a:extLst>
                    <a:ext uri="{9D8B030D-6E8A-4147-A177-3AD203B41FA5}">
                      <a16:colId xmlns:a16="http://schemas.microsoft.com/office/drawing/2014/main" xmlns="" val="20003"/>
                    </a:ext>
                  </a:extLst>
                </a:gridCol>
              </a:tblGrid>
              <a:tr h="441324">
                <a:tc grid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2017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Gerardo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Trejo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Veytia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Ignacio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Camelo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Vainer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Girs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Alfredo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Valles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Vázquez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Julio Rafael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Vargas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Quintanilla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Salvador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Vázquez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PérezGrovas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Raúl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Villareal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Álvarez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Carlos Daniel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Villaseñor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Franco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129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Frank</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Zeller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347663">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130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Armando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Zuñiga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Salinas</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289431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38190" y="1782763"/>
            <a:ext cx="10034586" cy="3803649"/>
          </a:xfrm>
        </p:spPr>
        <p:txBody>
          <a:bodyPr/>
          <a:lstStyle/>
          <a:p>
            <a:pPr marL="133350" indent="0" algn="just">
              <a:buNone/>
            </a:pPr>
            <a:endParaRPr lang="es-MX" sz="28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8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Órgano responsable de las finanzas de la Confederación y de velar por el estricto cumplimiento del Plan Estratégico. Está integrado por el Presidente, los Vicepresidentes Nacionales, veinticuatro vocales y el Director General.</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409703" y="350839"/>
            <a:ext cx="8162921" cy="130651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Comisión Ejecutiva</a:t>
            </a:r>
          </a:p>
        </p:txBody>
      </p:sp>
    </p:spTree>
    <p:extLst>
      <p:ext uri="{BB962C8B-B14F-4D97-AF65-F5344CB8AC3E}">
        <p14:creationId xmlns:p14="http://schemas.microsoft.com/office/powerpoint/2010/main" xmlns="" val="4222189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943101" y="128588"/>
            <a:ext cx="6972299" cy="885825"/>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00062" y="1014413"/>
            <a:ext cx="9858375" cy="5645263"/>
          </a:xfrm>
          <a:prstGeom prst="rect">
            <a:avLst/>
          </a:prstGeom>
        </p:spPr>
        <p:txBody>
          <a:bodyPr wrap="square">
            <a:spAutoFit/>
          </a:bodyPr>
          <a:lstStyle/>
          <a:p>
            <a:pPr marL="325438" indent="-139700" algn="just" defTabSz="449263">
              <a:lnSpc>
                <a:spcPct val="107000"/>
              </a:lnSpc>
              <a:spcBef>
                <a:spcPts val="8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COMISIÓN EJECUTIVA</a:t>
            </a:r>
          </a:p>
          <a:p>
            <a:pPr marL="325438" indent="-1397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35.- Facultades y obligaciones de la Comisión Ejecutiva. </a:t>
            </a:r>
          </a:p>
          <a:p>
            <a:pPr marL="325438" indent="-1397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Ejecutiva velará por el estricto cumplimiento del Plan Estratégico; es el órgano responsable de las finanzas de la Confederación y gozará de las siguientes facultades: </a:t>
            </a:r>
          </a:p>
          <a:p>
            <a:pPr marL="325438" indent="-1397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ante particulares y ante toda clase de autoridades – legislativas, administrativas o judiciales; civiles, militares, penales, administrativas o laborales; federales, estatales o municipales -con las facultades más amplias de representación y ejecución, como las de un apoderado general para pleitos y cobranzas. para actos de administración y para actos de dominio, en términos de lo que señalan los tres primeros párrafos del artículo 2554 del Código Civil Federal y sus artículos correlativos de los Códigos Civiles de todos los Estados de la República y del Distrito Federal, con todas las facultades generales y aún las especiales que conforme a la ley requieran poder o cláusula especial, incluyendo las facultades a que se refieren los artículos 2574, 2582, 2587 y 2594 del mismo </a:t>
            </a:r>
            <a:r>
              <a:rPr lang="es-MX" altLang="es-MX" sz="12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Código Civil </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Federal y sus artículos correlativos de los Códigos Civiles de todos los Estados de la República y del Distrito Federal. Enunciativa, mas no limitativamente la Comisión Ejecutiva podrá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suscribir, girar, aceptar, librar, endosar y avalar toda clase de títulos de crédito, en términos de lo dispuesto por el artículo 9 de la Ley General de Títulos y Operaciones de Crédito;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todo lo concerniente a los trámites que se establecen en los artículos 377, 381, 383, 384, 385 y demás relativos de la Ley Federal del Trabajo.</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la Confederación en materia laboral, en términos de lo que disponen los artículos 11, 47, 134, fracción III, 375, 376, 692, fracciones I, II, III y IV, 693, 787, 876, 878 y demás relativos de la Ley Federal del Trabajo;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sus facultades y otorgar o sustituir cualquiera de los poderes y facultades arriba enunciadas en la persona o personas que juzgue conveniente y revocar las delegaciones o sustituciones que hiciere;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Procurar la realización de la Misión de la Confederación, disponiendo para ello de los medios y de las facultades necesarias;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a propuesta del Presidente, el nombramiento de los integrantes de la Comisión de Actualización del Plan Estratégico; </a:t>
            </a:r>
          </a:p>
          <a:p>
            <a:pPr marL="325438" indent="-1397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proyecto de Plan Estratégico que le presente la Comisión de Actualización respectiva y en su caso, someterlo para su aprobación a la Asamblea Ordinaria; </a:t>
            </a:r>
          </a:p>
          <a:p>
            <a:pPr marL="325438" indent="-1397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y sustitución de los presidentes de las Federaciones y de las Comisiones de Trabajo, a propuesta de la Oficina de la Presidencia; </a:t>
            </a:r>
          </a:p>
        </p:txBody>
      </p:sp>
    </p:spTree>
    <p:extLst>
      <p:ext uri="{BB962C8B-B14F-4D97-AF65-F5344CB8AC3E}">
        <p14:creationId xmlns:p14="http://schemas.microsoft.com/office/powerpoint/2010/main" xmlns="" val="165780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57250" y="591831"/>
            <a:ext cx="9601200" cy="5724644"/>
          </a:xfrm>
          <a:prstGeom prst="rect">
            <a:avLst/>
          </a:prstGeom>
        </p:spPr>
        <p:txBody>
          <a:bodyPr wrap="square">
            <a:spAutoFit/>
          </a:bodyPr>
          <a:lstStyle/>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al Director General y evaluar su desempeño;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el proyecto de presupuesto y de estados financieros;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las cuotas y aportaciones que deberán pagar los Socios de la Confederación;</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realización de campañas financieras y participar activamente en ellas;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y, en su caso, modificar los proyectos de Plan de Trabajo Anual y de presupuesto anual que le presentará a la Asamblea para su aprobación;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 las personas físicas que conjunta o separadamente, además del Presidente, ejerzan las facultades que le fueron conferidas en las fracciones I, II III y IV de este Artículo, expidiendo para ello ante notario público los testimonios de poder que sean necesarios; y</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Cubrir las vacantes definitivas que surjan en el Consejo Directivo durante la vigencia del periodo de elección.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Evaluar el desempeño de la Oficina de la Presidencia;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o en su caso desechar la admisión como socios directos de Patrones o Empleadores y de Agrupaciones Asociadas;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contenido y la sede de las Asambleas;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adquisición y enajenación de inmuebles;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convenios de regularización de pagos de socios morosos; y </a:t>
            </a:r>
          </a:p>
          <a:p>
            <a:pPr marL="527050" indent="-293688" algn="just" defTabSz="449263" eaLnBrk="1">
              <a:spcBef>
                <a:spcPct val="0"/>
              </a:spcBef>
              <a:buSzPct val="100000"/>
              <a:buFontTx/>
              <a:buAutoNum type="romanUcPeriod" startAt="1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general, gozar de todas las facultades y obligaciones no especificadas, que deriven de las leyes, de los presentes Estatutos y sus reglamentos.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tendrá la representación de la Confederación, para ejecutar internamente y ante terceros las resoluciones adoptadas por la Comisión Ejecutiva. </a:t>
            </a:r>
          </a:p>
          <a:p>
            <a:pPr marL="527050" indent="-293688"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Sin perjuicio de lo anterior, la Comisión Ejecutiva podrá nombrar Delegados para la ejecución de actos concretos o aún de forma genérica. </a:t>
            </a:r>
          </a:p>
        </p:txBody>
      </p:sp>
    </p:spTree>
    <p:extLst>
      <p:ext uri="{BB962C8B-B14F-4D97-AF65-F5344CB8AC3E}">
        <p14:creationId xmlns:p14="http://schemas.microsoft.com/office/powerpoint/2010/main" xmlns="" val="192614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2"/>
          <p:cNvGraphicFramePr>
            <a:graphicFrameLocks noGrp="1"/>
          </p:cNvGraphicFramePr>
          <p:nvPr>
            <p:extLst>
              <p:ext uri="{D42A27DB-BD31-4B8C-83A1-F6EECF244321}">
                <p14:modId xmlns:p14="http://schemas.microsoft.com/office/powerpoint/2010/main" xmlns="" val="3238842557"/>
              </p:ext>
            </p:extLst>
          </p:nvPr>
        </p:nvGraphicFramePr>
        <p:xfrm>
          <a:off x="1503239" y="1356518"/>
          <a:ext cx="7401594" cy="4935882"/>
        </p:xfrm>
        <a:graphic>
          <a:graphicData uri="http://schemas.openxmlformats.org/drawingml/2006/table">
            <a:tbl>
              <a:tblPr/>
              <a:tblGrid>
                <a:gridCol w="335979">
                  <a:extLst>
                    <a:ext uri="{9D8B030D-6E8A-4147-A177-3AD203B41FA5}">
                      <a16:colId xmlns:a16="http://schemas.microsoft.com/office/drawing/2014/main" xmlns="" val="20000"/>
                    </a:ext>
                  </a:extLst>
                </a:gridCol>
                <a:gridCol w="2476872">
                  <a:extLst>
                    <a:ext uri="{9D8B030D-6E8A-4147-A177-3AD203B41FA5}">
                      <a16:colId xmlns:a16="http://schemas.microsoft.com/office/drawing/2014/main" xmlns="" val="20001"/>
                    </a:ext>
                  </a:extLst>
                </a:gridCol>
                <a:gridCol w="2207865">
                  <a:extLst>
                    <a:ext uri="{9D8B030D-6E8A-4147-A177-3AD203B41FA5}">
                      <a16:colId xmlns:a16="http://schemas.microsoft.com/office/drawing/2014/main" xmlns="" val="20002"/>
                    </a:ext>
                  </a:extLst>
                </a:gridCol>
                <a:gridCol w="2380878">
                  <a:extLst>
                    <a:ext uri="{9D8B030D-6E8A-4147-A177-3AD203B41FA5}">
                      <a16:colId xmlns:a16="http://schemas.microsoft.com/office/drawing/2014/main" xmlns="" val="20003"/>
                    </a:ext>
                  </a:extLst>
                </a:gridCol>
              </a:tblGrid>
              <a:tr h="27012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grid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rgbClr val="000000"/>
                          </a:solidFill>
                          <a:effectLst/>
                          <a:latin typeface="Arial" pitchFamily="34" charset="0"/>
                          <a:cs typeface="Arial" pitchFamily="34" charset="0"/>
                          <a:sym typeface="Arial" pitchFamily="34" charset="0"/>
                        </a:rPr>
                        <a:t>Comisión Ejecutiva  2017</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Ignacio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Camelo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Xóchitl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Lagarda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Burton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Ramiro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Cárdenas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Tejeda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Alfonso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Juan Arturo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Covarrubias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Valenzuela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Valeriano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Ignacio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Mariscal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Torroella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Mario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Narváez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David</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Medina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Mora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Alberto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López De Nava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Emilio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Assam</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Helú</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Carlos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Cendejas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Contreras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Oscar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Cuéllar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Rosas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Patrick Edward</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Devlyn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Porras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Mónica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Flores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Barragán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Juan Pablo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Alfonso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Victor Jose Jesús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Lizama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Arturo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German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Belmont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9"/>
                  </a:ext>
                </a:extLst>
              </a:tr>
              <a:tr h="23328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rPr>
                        <a:t>Valentín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González Cosío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err="1">
                          <a:ln>
                            <a:noFill/>
                          </a:ln>
                          <a:solidFill>
                            <a:srgbClr val="000000"/>
                          </a:solidFill>
                          <a:effectLst/>
                          <a:latin typeface="Arial" pitchFamily="34" charset="0"/>
                          <a:cs typeface="Arial" pitchFamily="34" charset="0"/>
                          <a:sym typeface="Arial" pitchFamily="34" charset="0"/>
                        </a:rPr>
                        <a:t>Elcoro</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20"/>
                  </a:ext>
                </a:extLst>
              </a:tr>
            </a:tbl>
          </a:graphicData>
        </a:graphic>
      </p:graphicFrame>
      <p:sp>
        <p:nvSpPr>
          <p:cNvPr id="5"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spTree>
    <p:extLst>
      <p:ext uri="{BB962C8B-B14F-4D97-AF65-F5344CB8AC3E}">
        <p14:creationId xmlns:p14="http://schemas.microsoft.com/office/powerpoint/2010/main" xmlns="" val="3506956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xmlns="" val="4178583034"/>
              </p:ext>
            </p:extLst>
          </p:nvPr>
        </p:nvGraphicFramePr>
        <p:xfrm>
          <a:off x="1728787" y="909003"/>
          <a:ext cx="7364759" cy="5541998"/>
        </p:xfrm>
        <a:graphic>
          <a:graphicData uri="http://schemas.openxmlformats.org/drawingml/2006/table">
            <a:tbl>
              <a:tblPr/>
              <a:tblGrid>
                <a:gridCol w="352425">
                  <a:extLst>
                    <a:ext uri="{9D8B030D-6E8A-4147-A177-3AD203B41FA5}">
                      <a16:colId xmlns:a16="http://schemas.microsoft.com/office/drawing/2014/main" xmlns="" val="20000"/>
                    </a:ext>
                  </a:extLst>
                </a:gridCol>
                <a:gridCol w="2468369">
                  <a:extLst>
                    <a:ext uri="{9D8B030D-6E8A-4147-A177-3AD203B41FA5}">
                      <a16:colId xmlns:a16="http://schemas.microsoft.com/office/drawing/2014/main" xmlns="" val="20001"/>
                    </a:ext>
                  </a:extLst>
                </a:gridCol>
                <a:gridCol w="2186205">
                  <a:extLst>
                    <a:ext uri="{9D8B030D-6E8A-4147-A177-3AD203B41FA5}">
                      <a16:colId xmlns:a16="http://schemas.microsoft.com/office/drawing/2014/main" xmlns="" val="20002"/>
                    </a:ext>
                  </a:extLst>
                </a:gridCol>
                <a:gridCol w="2357760">
                  <a:extLst>
                    <a:ext uri="{9D8B030D-6E8A-4147-A177-3AD203B41FA5}">
                      <a16:colId xmlns:a16="http://schemas.microsoft.com/office/drawing/2014/main" xmlns="" val="20003"/>
                    </a:ext>
                  </a:extLst>
                </a:gridCol>
              </a:tblGrid>
              <a:tr h="345742">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grid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700" b="1" i="0" u="none" strike="noStrike" cap="none" normalizeH="0" baseline="0" dirty="0">
                          <a:ln>
                            <a:noFill/>
                          </a:ln>
                          <a:solidFill>
                            <a:srgbClr val="000000"/>
                          </a:solidFill>
                          <a:effectLst/>
                          <a:latin typeface="Arial" pitchFamily="34" charset="0"/>
                          <a:cs typeface="Arial" pitchFamily="34" charset="0"/>
                          <a:sym typeface="Arial" pitchFamily="34" charset="0"/>
                        </a:rPr>
                        <a:t>Comisión Ejecutiva  2017</a:t>
                      </a:r>
                      <a:endParaRPr kumimoji="0" lang="es-MX" sz="17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Agustín</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Irurita</a:t>
                      </a: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  </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Pérez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rPr>
                        <a:t>22</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Juan Carlos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López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Villarreal</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rPr>
                        <a:t>23</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Jose Antonio</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Loret De Mola</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Gomory</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rPr>
                        <a:t>24</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Ignacio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Manjarrez</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Ayub</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rPr>
                        <a:t>25</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Juan Rodrigo</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Moreno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González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defRPr/>
                      </a:pPr>
                      <a:r>
                        <a:rPr kumimoji="0" lang="es-MX" sz="2000" b="0" i="0" u="none" strike="noStrike" cap="none" normalizeH="0" baseline="0" dirty="0" smtClean="0">
                          <a:ln>
                            <a:noFill/>
                          </a:ln>
                          <a:solidFill>
                            <a:srgbClr val="000000"/>
                          </a:solidFill>
                          <a:effectLst/>
                          <a:latin typeface="Arial" pitchFamily="34" charset="0"/>
                          <a:cs typeface="Arial" pitchFamily="34" charset="0"/>
                          <a:sym typeface="Arial" pitchFamily="34" charset="0"/>
                        </a:rPr>
                        <a:t>26</a:t>
                      </a:r>
                      <a:endParaRPr kumimoji="0" lang="es-MX" sz="1600" b="0" i="0" u="none" strike="noStrike" cap="none" normalizeH="0" baseline="0" dirty="0" smtClean="0">
                        <a:ln>
                          <a:noFill/>
                        </a:ln>
                        <a:solidFill>
                          <a:srgbClr val="000000"/>
                        </a:solidFill>
                        <a:effectLst/>
                        <a:latin typeface="+mn-lt"/>
                        <a:ea typeface="+mn-ea"/>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rPr>
                        <a:t>Raúl</a:t>
                      </a: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rPr>
                        <a:t>Obregón</a:t>
                      </a: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defRPr/>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Servitje</a:t>
                      </a:r>
                      <a:endParaRPr kumimoji="0" lang="es-MX" sz="1600" b="0" i="0" u="none" strike="noStrike" cap="none" normalizeH="0" baseline="0" dirty="0">
                        <a:ln>
                          <a:noFill/>
                        </a:ln>
                        <a:solidFill>
                          <a:srgbClr val="000000"/>
                        </a:solidFill>
                        <a:effectLst/>
                        <a:latin typeface="+mn-lt"/>
                        <a:ea typeface="+mn-ea"/>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rPr>
                        <a:t>27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Felipe Norman</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Pearl </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Zorrilla</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dirty="0">
                          <a:ln>
                            <a:noFill/>
                          </a:ln>
                          <a:solidFill>
                            <a:srgbClr val="000000"/>
                          </a:solidFill>
                          <a:effectLst/>
                          <a:latin typeface="Arial" pitchFamily="34" charset="0"/>
                          <a:cs typeface="Arial" pitchFamily="34" charset="0"/>
                          <a:sym typeface="Arial" pitchFamily="34" charset="0"/>
                        </a:rPr>
                        <a:t>28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Juan Luis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Prieto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Jacqué</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Alejandro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Puente</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Barrón</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Leonor</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Quiroz</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Carrillo</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Paulino José</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Mendívil</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Marco Alfonso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Santacruz</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Moctezuma</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Enrique</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Vainer</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Girs</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Alfredo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Valles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Vázquez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8811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Julio Rafael</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Vargas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Quintanilla</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31212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Gustavo Adolfo</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De Hoyos</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err="1">
                          <a:ln>
                            <a:noFill/>
                          </a:ln>
                          <a:solidFill>
                            <a:srgbClr val="000000"/>
                          </a:solidFill>
                          <a:effectLst/>
                          <a:latin typeface="Arial" pitchFamily="34" charset="0"/>
                          <a:cs typeface="Arial" pitchFamily="34" charset="0"/>
                          <a:sym typeface="Arial" pitchFamily="34" charset="0"/>
                        </a:rPr>
                        <a:t>Walther</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312128">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2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Miguel </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a:ln>
                            <a:noFill/>
                          </a:ln>
                          <a:solidFill>
                            <a:srgbClr val="000000"/>
                          </a:solidFill>
                          <a:effectLst/>
                          <a:latin typeface="Arial" pitchFamily="34" charset="0"/>
                          <a:cs typeface="Arial" pitchFamily="34" charset="0"/>
                          <a:sym typeface="Arial" pitchFamily="34" charset="0"/>
                        </a:rPr>
                        <a:t>Gallardo </a:t>
                      </a:r>
                      <a:endParaRPr kumimoji="0" lang="es-MX" sz="16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Arial" pitchFamily="34" charset="0"/>
                          <a:cs typeface="Arial" pitchFamily="34" charset="0"/>
                          <a:sym typeface="Arial" pitchFamily="34" charset="0"/>
                        </a:rPr>
                        <a:t>López</a:t>
                      </a:r>
                      <a:endPar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25400" marR="25400" marT="0" marB="2540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xmlns="" val="117582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6" y="1754188"/>
            <a:ext cx="10515599" cy="4351338"/>
          </a:xfrm>
        </p:spPr>
        <p:txBody>
          <a:bodyPr/>
          <a:lstStyle/>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Consejo Directivo en su primera sesión, después de su elección por la Asamblea a propuesta de la Comisión Electoral, elegirá un Secretario General de la Confederación, quien podrá o no ser socio.</a:t>
            </a:r>
          </a:p>
          <a:p>
            <a:pPr algn="just"/>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lo será también de la Asamblea, del Consejo Directivo y de la Comisión Ejecutiva, y contará con las facultades y poderes necesarios para el cumplimiento de sus funciones.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El Secretario General de la Confederación será nombrado por periodos de un año cada vez.</a:t>
            </a: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p:txBody>
      </p:sp>
      <p:sp>
        <p:nvSpPr>
          <p:cNvPr id="4" name="Título 1"/>
          <p:cNvSpPr>
            <a:spLocks noGrp="1"/>
          </p:cNvSpPr>
          <p:nvPr>
            <p:ph type="title"/>
          </p:nvPr>
        </p:nvSpPr>
        <p:spPr>
          <a:xfrm>
            <a:off x="1614487" y="428625"/>
            <a:ext cx="7672387" cy="95726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Secretario General</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595316" y="5303936"/>
            <a:ext cx="4656421" cy="338554"/>
          </a:xfrm>
          <a:prstGeom prst="rect">
            <a:avLst/>
          </a:prstGeom>
          <a:solidFill>
            <a:srgbClr val="0070C0"/>
          </a:solidFill>
        </p:spPr>
        <p:txBody>
          <a:bodyPr wrap="square">
            <a:spAutoFit/>
          </a:bodyPr>
          <a:lstStyle/>
          <a:p>
            <a:pPr marL="133350"/>
            <a:r>
              <a:rPr lang="es-MX" sz="1600" b="1" dirty="0">
                <a:solidFill>
                  <a:schemeClr val="bg1"/>
                </a:solidFill>
                <a:latin typeface="Arial" panose="020B0604020202020204" pitchFamily="34" charset="0"/>
                <a:cs typeface="Arial" panose="020B0604020202020204" pitchFamily="34" charset="0"/>
              </a:rPr>
              <a:t>Secretario General: Miguel Gallardo López </a:t>
            </a:r>
          </a:p>
        </p:txBody>
      </p:sp>
    </p:spTree>
    <p:extLst>
      <p:ext uri="{BB962C8B-B14F-4D97-AF65-F5344CB8AC3E}">
        <p14:creationId xmlns:p14="http://schemas.microsoft.com/office/powerpoint/2010/main" xmlns="" val="234412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66890" y="114301"/>
            <a:ext cx="6362697" cy="58261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685801" y="844066"/>
            <a:ext cx="9229725" cy="6122317"/>
          </a:xfrm>
          <a:prstGeom prst="rect">
            <a:avLst/>
          </a:prstGeom>
        </p:spPr>
        <p:txBody>
          <a:bodyPr wrap="square">
            <a:spAutoFit/>
          </a:bodyPr>
          <a:lstStyle/>
          <a:p>
            <a:pPr marL="14288" indent="65088" algn="just" defTabSz="277813">
              <a:lnSpc>
                <a:spcPct val="107000"/>
              </a:lnSpc>
              <a:spcBef>
                <a:spcPts val="4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SECRETARIA GENERAL</a:t>
            </a:r>
          </a:p>
          <a:p>
            <a:pPr marL="14288" indent="65088" algn="just" defTabSz="27781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37.- Funciones del Secretario General. </a:t>
            </a:r>
          </a:p>
          <a:p>
            <a:pPr marL="14288" indent="65088" algn="just" defTabSz="27781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Secretario General de la Confederación tendrá las funciones y atribuciones que a título enunciativo más no limitativo se establecen en seguida: </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Asambleas Ordinarias y Extraordinarias cuando lo indique el Presidente o se lo solicite la mitad de los socios con derecho a voto;</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juntas de Consejo Directivo y de Comisión Ejecutiva conforme a los calendarios vigentes o cuando lo indique el Presidente o la mitad de sus miembros;</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Levantar las actas de las sesiones de las Asambleas, del Consejo Directivo y de la Comisión Ejecutiva con los acuerdos que se hubieren tomado, las que serán firmadas por el Presidente y él mismo;</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Dar seguimiento a los acuerdos de las sesiones de las Asambleas, del Consejo Directivo y de la Comisión Ejecutiva, y coordinar las acciones necesarias para el cumplimiento de los mismos.</a:t>
            </a:r>
          </a:p>
          <a:p>
            <a:pPr marL="188913" lvl="2" indent="-166688" algn="just" defTabSz="277813" eaLnBrk="1">
              <a:lnSpc>
                <a:spcPct val="115000"/>
              </a:lnSpc>
              <a:spcBef>
                <a:spcPts val="60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Organizar, custodiar y mantener actualizado el archivo corporativo de la Confederación, que incluya de manera enunciativa más no limitativa: </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Actas de Asamblea, de Consejo Directivo, de la Comisión Ejecutiva y de la Oficina de la Presidencia;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del Presidente;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 las Comisiones de Trabajo y de los Presidentes de las Federaciones;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Registro de socios directos;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Informes del Comisario;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Estatutos;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Declaración de Principios; </a:t>
            </a:r>
          </a:p>
          <a:p>
            <a:pPr marL="446088" lvl="1" indent="-142875"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Plan Estratégico;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Expedientes de registro legal de la Confederación y de sus socios ante las autoridades laborales competentes; y </a:t>
            </a:r>
          </a:p>
          <a:p>
            <a:pPr marL="446088" lvl="1" indent="-142875" algn="just" defTabSz="27781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establezcan las leyes, los presentes Estatutos y sus reglamentos, la Asamblea, el Consejo Directivo, la Comisión Ejecutiva o la Oficina de la Presidencia.</a:t>
            </a:r>
          </a:p>
          <a:p>
            <a:pPr marL="14288" indent="65088" algn="just" defTabSz="27781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4288" indent="65088" algn="just" defTabSz="27781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Certificar cualquiera de los documentos contenidos en el archivo de la Confederación</a:t>
            </a:r>
            <a:r>
              <a:rPr lang="es-MX" altLang="es-MX" sz="1800" dirty="0">
                <a:latin typeface="Arial" panose="020B0604020202020204" pitchFamily="34" charset="0"/>
                <a:cs typeface="Arial" panose="020B0604020202020204" pitchFamily="34" charset="0"/>
                <a:sym typeface="Arial" panose="020B0604020202020204" pitchFamily="34" charset="0"/>
              </a:rPr>
              <a:t>. </a:t>
            </a:r>
            <a:endParaRPr lang="es-MX" dirty="0"/>
          </a:p>
        </p:txBody>
      </p:sp>
    </p:spTree>
    <p:extLst>
      <p:ext uri="{BB962C8B-B14F-4D97-AF65-F5344CB8AC3E}">
        <p14:creationId xmlns:p14="http://schemas.microsoft.com/office/powerpoint/2010/main" xmlns="" val="2634858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81054" y="2097088"/>
            <a:ext cx="9720260" cy="2474912"/>
          </a:xfrm>
        </p:spPr>
        <p:txBody>
          <a:bodyPr/>
          <a:lstStyle/>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El Presidente de la Confederación lo será también de la Asamblea, del Consejo Directivo, de la Comisión Ejecutiva y de la Oficina de la Presidencia.</a:t>
            </a:r>
          </a:p>
          <a:p>
            <a:pPr algn="just"/>
            <a:endParaRPr lang="es-MX" sz="3200" dirty="0">
              <a:solidFill>
                <a:schemeClr val="accent1">
                  <a:lumMod val="75000"/>
                </a:schemeClr>
              </a:solidFill>
            </a:endParaRPr>
          </a:p>
        </p:txBody>
      </p:sp>
      <p:sp>
        <p:nvSpPr>
          <p:cNvPr id="4" name="Título 1"/>
          <p:cNvSpPr>
            <a:spLocks noGrp="1"/>
          </p:cNvSpPr>
          <p:nvPr>
            <p:ph type="title"/>
          </p:nvPr>
        </p:nvSpPr>
        <p:spPr>
          <a:xfrm>
            <a:off x="1052516" y="371474"/>
            <a:ext cx="8305797" cy="1004887"/>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Presidente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907263" y="4146649"/>
            <a:ext cx="5507825" cy="338554"/>
          </a:xfrm>
          <a:prstGeom prst="rect">
            <a:avLst/>
          </a:prstGeom>
          <a:solidFill>
            <a:srgbClr val="0070C0"/>
          </a:solidFill>
        </p:spPr>
        <p:txBody>
          <a:bodyPr wrap="square">
            <a:spAutoFit/>
          </a:bodyPr>
          <a:lstStyle/>
          <a:p>
            <a:pPr marL="133350"/>
            <a:r>
              <a:rPr lang="es-MX" sz="1600" b="1" dirty="0">
                <a:solidFill>
                  <a:schemeClr val="bg1"/>
                </a:solidFill>
                <a:latin typeface="Arial" panose="020B0604020202020204" pitchFamily="34" charset="0"/>
                <a:cs typeface="Arial" panose="020B0604020202020204" pitchFamily="34" charset="0"/>
              </a:rPr>
              <a:t>Presidente Nacional : Gustavo A. de Hoyos </a:t>
            </a:r>
            <a:r>
              <a:rPr lang="es-MX" sz="1600" b="1" dirty="0" err="1">
                <a:solidFill>
                  <a:schemeClr val="bg1"/>
                </a:solidFill>
                <a:latin typeface="Arial" panose="020B0604020202020204" pitchFamily="34" charset="0"/>
                <a:cs typeface="Arial" panose="020B0604020202020204" pitchFamily="34" charset="0"/>
              </a:rPr>
              <a:t>Walther</a:t>
            </a:r>
            <a:r>
              <a:rPr lang="es-MX" sz="16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xmlns="" val="1205372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095379" y="207963"/>
            <a:ext cx="8048622" cy="906463"/>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6" name="Rectángulo 5"/>
          <p:cNvSpPr/>
          <p:nvPr/>
        </p:nvSpPr>
        <p:spPr>
          <a:xfrm>
            <a:off x="714374" y="1305997"/>
            <a:ext cx="9629775" cy="5078313"/>
          </a:xfrm>
          <a:prstGeom prst="rect">
            <a:avLst/>
          </a:prstGeom>
        </p:spPr>
        <p:txBody>
          <a:bodyPr wrap="square">
            <a:spAutoFit/>
          </a:bodyPr>
          <a:lstStyle/>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PRESIDENTE</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40.- Facultades del Presidente. </a:t>
            </a:r>
          </a:p>
          <a:p>
            <a:pPr marL="292100" indent="-101600" algn="just" defTabSz="449263">
              <a:spcBef>
                <a:spcPct val="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Presidente de la Confederación lo será también de la Asamblea, del Consejo Directivo, de la Comisión Ejecutiva y de la Oficina de la Presidencia. Representará a COPARMEX en términos de lo dispuesto por el artículo 376 de la Ley Federal del Trabajo y para el debido desempeño de su encargo gozará de las facultades y atribuciones siguientes: </a:t>
            </a:r>
          </a:p>
          <a:p>
            <a:pPr marL="292100" indent="-101600" algn="just" defTabSz="449263">
              <a:spcBef>
                <a:spcPct val="0"/>
              </a:spcBef>
            </a:pPr>
            <a:endPar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Representar a COPARMEX en todos los actos públicos y privados con todas las facultades a que se refieren las fracciones I, II y III del artículo 35 de estos Estatutos, excepto cuando se trate de actos de dominio respecto de bienes inmuebles, en cuyo caso tendrá que contar con la aprobación de la Comisión Ejecutiva;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Delegar o sustituir dicha representación en los casos que juzgue conveniente;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declaraciones, discursos, conferencias y otras comunicaciones dentro de los lineamientos establecidos por estos Estatutos, la Declaración de Principios, el Plan Estratégico, la Asamblea, el Consejo Directivo, la Comisión Ejecutiva o la oficina de la Presidencia;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Presidir las Asambleas y las juntas del Consejo Directivo, de la Comisión Ejecutiva, de la Oficina de la Presidencia y de las Comisiones o Comités cuando lo considere conveniente;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el nombramiento de escrutadores en las Asambleas y, si fuese necesario, en las juntas </a:t>
            </a:r>
            <a:r>
              <a:rPr lang="es-MX" altLang="es-MX" sz="1200" dirty="0" err="1">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delConsejo</a:t>
            </a: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Directivo o de la Comisión Ejecutiva;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sustituir a los Vicepresidentes -con la ratificación del Consejo Directivo- coordinarlos, asignarles áreas de responsabilidad, evaluar su desempeño y delegarles la representación oficial de COPARMEX en eventos de cualquier naturaleza;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al Consejo Directivo el nombramiento de los integrantes de las Comisiones Electoral y Dictaminadoras, tanto de iniciativas de reformas a la Declaración de Principios como a los Estatutos;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Comisión Ejecutiva el nombramiento de los integrantes de la Comisión de Actualización del Plan Estratégico.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Crear o modificar las Comisiones o Comités que considere necesarios para el cumplimiento de la Misión de COPARMEX;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Velar por el buen desempeño de toda la estructura de la Confederación, tanto de los funcionarios como de los voluntarios;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iniciativas de reformas a los Documentos Rectores de la Confederación; </a:t>
            </a:r>
          </a:p>
          <a:p>
            <a:pPr marL="292100" indent="-101600" algn="just" defTabSz="4492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Convocar a Asambleas, juntas de Consejo Directivo, de Comisión Ejecutiva y de la Oficina de la Presidencia; y  </a:t>
            </a:r>
          </a:p>
          <a:p>
            <a:pPr marL="292100" indent="-101600" algn="just" defTabSz="4492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le confieran estos Estatutos y sus reglamentos, la Asamblea, el Consejo Directivo o la Comisión Ejecutiva</a:t>
            </a:r>
            <a:r>
              <a:rPr lang="es-MX" altLang="es-MX" sz="1200" dirty="0">
                <a:latin typeface="Arial" panose="020B0604020202020204" pitchFamily="34" charset="0"/>
                <a:cs typeface="Arial" panose="020B0604020202020204" pitchFamily="34" charset="0"/>
                <a:sym typeface="Arial" panose="020B0604020202020204" pitchFamily="34" charset="0"/>
              </a:rPr>
              <a:t>. </a:t>
            </a:r>
          </a:p>
        </p:txBody>
      </p:sp>
    </p:spTree>
    <p:extLst>
      <p:ext uri="{BB962C8B-B14F-4D97-AF65-F5344CB8AC3E}">
        <p14:creationId xmlns:p14="http://schemas.microsoft.com/office/powerpoint/2010/main" xmlns="" val="371932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999657" y="2511759"/>
            <a:ext cx="6587133" cy="9144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MX" dirty="0"/>
          </a:p>
        </p:txBody>
      </p:sp>
      <p:sp>
        <p:nvSpPr>
          <p:cNvPr id="146" name="Rectángulo redondeado 145"/>
          <p:cNvSpPr/>
          <p:nvPr/>
        </p:nvSpPr>
        <p:spPr>
          <a:xfrm>
            <a:off x="4376737" y="120703"/>
            <a:ext cx="1314450" cy="3289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Asamblea</a:t>
            </a:r>
            <a:endParaRPr lang="es-MX" sz="1100">
              <a:effectLst/>
              <a:ea typeface="Calibri" panose="020F0502020204030204" pitchFamily="34" charset="0"/>
              <a:cs typeface="Times New Roman" panose="02020603050405020304" pitchFamily="18" charset="0"/>
            </a:endParaRPr>
          </a:p>
        </p:txBody>
      </p:sp>
      <p:cxnSp>
        <p:nvCxnSpPr>
          <p:cNvPr id="147" name="Conector recto 146"/>
          <p:cNvCxnSpPr/>
          <p:nvPr/>
        </p:nvCxnSpPr>
        <p:spPr>
          <a:xfrm>
            <a:off x="5033962" y="449633"/>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48" name="Rectángulo redondeado 147"/>
          <p:cNvSpPr/>
          <p:nvPr/>
        </p:nvSpPr>
        <p:spPr>
          <a:xfrm>
            <a:off x="4352925" y="760729"/>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Consejo</a:t>
            </a:r>
            <a:endParaRPr lang="es-MX" sz="1100">
              <a:effectLst/>
              <a:ea typeface="Calibri" panose="020F0502020204030204" pitchFamily="34" charset="0"/>
              <a:cs typeface="Times New Roman" panose="02020603050405020304" pitchFamily="18" charset="0"/>
            </a:endParaRPr>
          </a:p>
        </p:txBody>
      </p:sp>
      <p:cxnSp>
        <p:nvCxnSpPr>
          <p:cNvPr id="149" name="Conector recto 148"/>
          <p:cNvCxnSpPr>
            <a:stCxn id="148" idx="2"/>
          </p:cNvCxnSpPr>
          <p:nvPr/>
        </p:nvCxnSpPr>
        <p:spPr>
          <a:xfrm>
            <a:off x="5010150" y="1122679"/>
            <a:ext cx="10168" cy="369301"/>
          </a:xfrm>
          <a:prstGeom prst="line">
            <a:avLst/>
          </a:prstGeom>
        </p:spPr>
        <p:style>
          <a:lnRef idx="1">
            <a:schemeClr val="accent1"/>
          </a:lnRef>
          <a:fillRef idx="0">
            <a:schemeClr val="accent1"/>
          </a:fillRef>
          <a:effectRef idx="0">
            <a:schemeClr val="accent1"/>
          </a:effectRef>
          <a:fontRef idx="minor">
            <a:schemeClr val="tx1"/>
          </a:fontRef>
        </p:style>
      </p:cxnSp>
      <p:sp>
        <p:nvSpPr>
          <p:cNvPr id="150" name="Rectángulo redondeado 149"/>
          <p:cNvSpPr/>
          <p:nvPr/>
        </p:nvSpPr>
        <p:spPr>
          <a:xfrm>
            <a:off x="4376737" y="1492725"/>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Ejecutiva</a:t>
            </a:r>
            <a:endParaRPr lang="es-MX" sz="1100">
              <a:effectLst/>
              <a:ea typeface="Calibri" panose="020F0502020204030204" pitchFamily="34" charset="0"/>
              <a:cs typeface="Times New Roman" panose="02020603050405020304" pitchFamily="18" charset="0"/>
            </a:endParaRPr>
          </a:p>
        </p:txBody>
      </p:sp>
      <p:sp>
        <p:nvSpPr>
          <p:cNvPr id="151" name="Rectángulo redondeado 150"/>
          <p:cNvSpPr/>
          <p:nvPr/>
        </p:nvSpPr>
        <p:spPr>
          <a:xfrm>
            <a:off x="4276724" y="2109945"/>
            <a:ext cx="1562100" cy="3854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a:solidFill>
                  <a:srgbClr val="FFFFFF"/>
                </a:solidFill>
                <a:effectLst/>
                <a:ea typeface="Calibri" panose="020F0502020204030204" pitchFamily="34" charset="0"/>
                <a:cs typeface="Times New Roman" panose="02020603050405020304" pitchFamily="18" charset="0"/>
              </a:rPr>
              <a:t>PRESIDENTE</a:t>
            </a:r>
            <a:endParaRPr lang="es-MX" sz="1100">
              <a:effectLst/>
              <a:ea typeface="Calibri" panose="020F0502020204030204" pitchFamily="34" charset="0"/>
              <a:cs typeface="Times New Roman" panose="02020603050405020304" pitchFamily="18" charset="0"/>
            </a:endParaRPr>
          </a:p>
        </p:txBody>
      </p:sp>
      <p:cxnSp>
        <p:nvCxnSpPr>
          <p:cNvPr id="152" name="Conector recto 151"/>
          <p:cNvCxnSpPr/>
          <p:nvPr/>
        </p:nvCxnSpPr>
        <p:spPr>
          <a:xfrm>
            <a:off x="5033962" y="1854675"/>
            <a:ext cx="0" cy="266700"/>
          </a:xfrm>
          <a:prstGeom prst="line">
            <a:avLst/>
          </a:prstGeom>
        </p:spPr>
        <p:style>
          <a:lnRef idx="1">
            <a:schemeClr val="accent1"/>
          </a:lnRef>
          <a:fillRef idx="0">
            <a:schemeClr val="accent1"/>
          </a:fillRef>
          <a:effectRef idx="0">
            <a:schemeClr val="accent1"/>
          </a:effectRef>
          <a:fontRef idx="minor">
            <a:schemeClr val="tx1"/>
          </a:fontRef>
        </p:style>
      </p:cxnSp>
      <p:sp>
        <p:nvSpPr>
          <p:cNvPr id="153" name="Abrir llave 152"/>
          <p:cNvSpPr/>
          <p:nvPr/>
        </p:nvSpPr>
        <p:spPr>
          <a:xfrm>
            <a:off x="5569743" y="1006241"/>
            <a:ext cx="466725" cy="638175"/>
          </a:xfrm>
          <a:prstGeom prst="leftBrace">
            <a:avLst>
              <a:gd name="adj1" fmla="val 0"/>
              <a:gd name="adj2" fmla="val 45522"/>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4" name="Rectángulo redondeado 153"/>
          <p:cNvSpPr/>
          <p:nvPr/>
        </p:nvSpPr>
        <p:spPr>
          <a:xfrm>
            <a:off x="5858082" y="1062544"/>
            <a:ext cx="131445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Secretario General</a:t>
            </a:r>
            <a:endParaRPr lang="es-MX" sz="1100" dirty="0">
              <a:effectLst/>
              <a:ea typeface="Calibri" panose="020F0502020204030204" pitchFamily="34" charset="0"/>
              <a:cs typeface="Times New Roman" panose="02020603050405020304" pitchFamily="18" charset="0"/>
            </a:endParaRPr>
          </a:p>
        </p:txBody>
      </p:sp>
      <p:cxnSp>
        <p:nvCxnSpPr>
          <p:cNvPr id="155" name="Conector recto 154"/>
          <p:cNvCxnSpPr/>
          <p:nvPr/>
        </p:nvCxnSpPr>
        <p:spPr>
          <a:xfrm flipH="1" flipV="1">
            <a:off x="3089281" y="2232950"/>
            <a:ext cx="1149336" cy="726"/>
          </a:xfrm>
          <a:prstGeom prst="line">
            <a:avLst/>
          </a:prstGeom>
        </p:spPr>
        <p:style>
          <a:lnRef idx="1">
            <a:schemeClr val="accent1"/>
          </a:lnRef>
          <a:fillRef idx="0">
            <a:schemeClr val="accent1"/>
          </a:fillRef>
          <a:effectRef idx="0">
            <a:schemeClr val="accent1"/>
          </a:effectRef>
          <a:fontRef idx="minor">
            <a:schemeClr val="tx1"/>
          </a:fontRef>
        </p:style>
      </p:cxnSp>
      <p:sp>
        <p:nvSpPr>
          <p:cNvPr id="162" name="Rectángulo redondeado 161"/>
          <p:cNvSpPr/>
          <p:nvPr/>
        </p:nvSpPr>
        <p:spPr>
          <a:xfrm>
            <a:off x="1772442" y="2033975"/>
            <a:ext cx="13144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b="1" dirty="0">
                <a:solidFill>
                  <a:srgbClr val="FFFFFF"/>
                </a:solidFill>
                <a:effectLst/>
                <a:ea typeface="Calibri" panose="020F0502020204030204" pitchFamily="34" charset="0"/>
                <a:cs typeface="Times New Roman" panose="02020603050405020304" pitchFamily="18" charset="0"/>
              </a:rPr>
              <a:t>Director General</a:t>
            </a:r>
            <a:endParaRPr lang="es-MX" sz="1100" b="1" dirty="0">
              <a:effectLst/>
              <a:ea typeface="Calibri" panose="020F0502020204030204" pitchFamily="34" charset="0"/>
              <a:cs typeface="Times New Roman" panose="02020603050405020304" pitchFamily="18" charset="0"/>
            </a:endParaRPr>
          </a:p>
        </p:txBody>
      </p:sp>
      <p:cxnSp>
        <p:nvCxnSpPr>
          <p:cNvPr id="163" name="Conector recto 162"/>
          <p:cNvCxnSpPr/>
          <p:nvPr/>
        </p:nvCxnSpPr>
        <p:spPr>
          <a:xfrm flipH="1">
            <a:off x="4994826" y="2511759"/>
            <a:ext cx="20732" cy="2657121"/>
          </a:xfrm>
          <a:prstGeom prst="line">
            <a:avLst/>
          </a:prstGeom>
        </p:spPr>
        <p:style>
          <a:lnRef idx="1">
            <a:schemeClr val="accent1"/>
          </a:lnRef>
          <a:fillRef idx="0">
            <a:schemeClr val="accent1"/>
          </a:fillRef>
          <a:effectRef idx="0">
            <a:schemeClr val="accent1"/>
          </a:effectRef>
          <a:fontRef idx="minor">
            <a:schemeClr val="tx1"/>
          </a:fontRef>
        </p:style>
      </p:cxnSp>
      <p:sp>
        <p:nvSpPr>
          <p:cNvPr id="165" name="Rectángulo redondeado 164"/>
          <p:cNvSpPr/>
          <p:nvPr/>
        </p:nvSpPr>
        <p:spPr>
          <a:xfrm>
            <a:off x="2675466" y="2536718"/>
            <a:ext cx="2000258"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Empresarial</a:t>
            </a:r>
            <a:endParaRPr lang="es-MX" sz="1100" dirty="0">
              <a:effectLst/>
              <a:ea typeface="Calibri" panose="020F0502020204030204" pitchFamily="34" charset="0"/>
              <a:cs typeface="Times New Roman" panose="02020603050405020304" pitchFamily="18" charset="0"/>
            </a:endParaRPr>
          </a:p>
        </p:txBody>
      </p:sp>
      <p:sp>
        <p:nvSpPr>
          <p:cNvPr id="166" name="Rectángulo redondeado 165"/>
          <p:cNvSpPr/>
          <p:nvPr/>
        </p:nvSpPr>
        <p:spPr>
          <a:xfrm>
            <a:off x="2731290" y="3033756"/>
            <a:ext cx="201930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solidFill>
                  <a:srgbClr val="FFFFFF"/>
                </a:solidFill>
                <a:effectLst/>
                <a:ea typeface="Calibri" panose="020F0502020204030204" pitchFamily="34" charset="0"/>
                <a:cs typeface="Times New Roman" panose="02020603050405020304" pitchFamily="18" charset="0"/>
              </a:rPr>
              <a:t>VP Desarrollo Económico</a:t>
            </a:r>
            <a:endParaRPr lang="es-MX" sz="1100" dirty="0">
              <a:effectLst/>
              <a:ea typeface="Calibri" panose="020F0502020204030204" pitchFamily="34" charset="0"/>
              <a:cs typeface="Times New Roman" panose="02020603050405020304" pitchFamily="18" charset="0"/>
            </a:endParaRPr>
          </a:p>
        </p:txBody>
      </p:sp>
      <p:sp>
        <p:nvSpPr>
          <p:cNvPr id="167" name="Rectángulo redondeado 166"/>
          <p:cNvSpPr/>
          <p:nvPr/>
        </p:nvSpPr>
        <p:spPr>
          <a:xfrm>
            <a:off x="2707794" y="3545903"/>
            <a:ext cx="201866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dirty="0">
                <a:effectLst/>
                <a:ea typeface="Calibri" panose="020F0502020204030204" pitchFamily="34" charset="0"/>
                <a:cs typeface="Times New Roman" panose="02020603050405020304" pitchFamily="18" charset="0"/>
              </a:rPr>
              <a:t>VP Estado de Derecho y Democrático</a:t>
            </a:r>
            <a:endParaRPr lang="es-MX" sz="1100" dirty="0">
              <a:effectLst/>
              <a:ea typeface="Calibri" panose="020F0502020204030204" pitchFamily="34" charset="0"/>
              <a:cs typeface="Times New Roman" panose="02020603050405020304" pitchFamily="18" charset="0"/>
            </a:endParaRPr>
          </a:p>
        </p:txBody>
      </p:sp>
      <p:sp>
        <p:nvSpPr>
          <p:cNvPr id="168" name="Rectángulo redondeado 167"/>
          <p:cNvSpPr/>
          <p:nvPr/>
        </p:nvSpPr>
        <p:spPr>
          <a:xfrm>
            <a:off x="2759858" y="4171383"/>
            <a:ext cx="1959771" cy="357311"/>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Centros Empresariales</a:t>
            </a:r>
          </a:p>
        </p:txBody>
      </p:sp>
      <p:sp>
        <p:nvSpPr>
          <p:cNvPr id="169" name="Rectángulo redondeado 168"/>
          <p:cNvSpPr/>
          <p:nvPr/>
        </p:nvSpPr>
        <p:spPr>
          <a:xfrm>
            <a:off x="2747954" y="4618350"/>
            <a:ext cx="197167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Grandes Empresas y Asociaciones</a:t>
            </a:r>
          </a:p>
        </p:txBody>
      </p:sp>
      <p:sp>
        <p:nvSpPr>
          <p:cNvPr id="170" name="Rectángulo redondeado 169"/>
          <p:cNvSpPr/>
          <p:nvPr/>
        </p:nvSpPr>
        <p:spPr>
          <a:xfrm>
            <a:off x="5158834" y="2600366"/>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Desarrollo Social</a:t>
            </a:r>
          </a:p>
        </p:txBody>
      </p:sp>
      <p:sp>
        <p:nvSpPr>
          <p:cNvPr id="171" name="Rectángulo redondeado 170"/>
          <p:cNvSpPr/>
          <p:nvPr/>
        </p:nvSpPr>
        <p:spPr>
          <a:xfrm>
            <a:off x="5173757" y="3058222"/>
            <a:ext cx="184785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VP Contenido y Estrategia</a:t>
            </a:r>
          </a:p>
        </p:txBody>
      </p:sp>
      <p:sp>
        <p:nvSpPr>
          <p:cNvPr id="172" name="Rectángulo redondeado 171"/>
          <p:cNvSpPr/>
          <p:nvPr/>
        </p:nvSpPr>
        <p:spPr>
          <a:xfrm>
            <a:off x="5173757" y="3508566"/>
            <a:ext cx="1828800"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000">
                <a:effectLst/>
                <a:ea typeface="Calibri" panose="020F0502020204030204" pitchFamily="34" charset="0"/>
                <a:cs typeface="Times New Roman" panose="02020603050405020304" pitchFamily="18" charset="0"/>
              </a:rPr>
              <a:t>VP Asuntos Internacionales y </a:t>
            </a:r>
            <a:r>
              <a:rPr lang="es-MX" sz="1100">
                <a:effectLst/>
                <a:ea typeface="Calibri" panose="020F0502020204030204" pitchFamily="34" charset="0"/>
                <a:cs typeface="Times New Roman" panose="02020603050405020304" pitchFamily="18" charset="0"/>
              </a:rPr>
              <a:t>del Trabajo</a:t>
            </a:r>
          </a:p>
        </p:txBody>
      </p:sp>
      <p:sp>
        <p:nvSpPr>
          <p:cNvPr id="173" name="Rectángulo redondeado 172"/>
          <p:cNvSpPr/>
          <p:nvPr/>
        </p:nvSpPr>
        <p:spPr>
          <a:xfrm>
            <a:off x="5166192" y="4055377"/>
            <a:ext cx="1819275" cy="47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VP Fortalecimiento  Estructural</a:t>
            </a:r>
          </a:p>
        </p:txBody>
      </p:sp>
      <p:sp>
        <p:nvSpPr>
          <p:cNvPr id="174" name="Rectángulo redondeado 173"/>
          <p:cNvSpPr/>
          <p:nvPr/>
        </p:nvSpPr>
        <p:spPr>
          <a:xfrm>
            <a:off x="5188679" y="4615148"/>
            <a:ext cx="1818005" cy="466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s-MX" sz="1100">
                <a:effectLst/>
                <a:ea typeface="Calibri" panose="020F0502020204030204" pitchFamily="34" charset="0"/>
                <a:cs typeface="Times New Roman" panose="02020603050405020304" pitchFamily="18" charset="0"/>
              </a:rPr>
              <a:t>VP Finanzas y Desarrollo Institucional</a:t>
            </a:r>
          </a:p>
        </p:txBody>
      </p:sp>
      <p:cxnSp>
        <p:nvCxnSpPr>
          <p:cNvPr id="180" name="Conector recto 179"/>
          <p:cNvCxnSpPr/>
          <p:nvPr/>
        </p:nvCxnSpPr>
        <p:spPr>
          <a:xfrm flipH="1" flipV="1">
            <a:off x="1246487" y="5187907"/>
            <a:ext cx="6469923" cy="26362"/>
          </a:xfrm>
          <a:prstGeom prst="line">
            <a:avLst/>
          </a:prstGeom>
        </p:spPr>
        <p:style>
          <a:lnRef idx="1">
            <a:schemeClr val="accent1"/>
          </a:lnRef>
          <a:fillRef idx="0">
            <a:schemeClr val="accent1"/>
          </a:fillRef>
          <a:effectRef idx="0">
            <a:schemeClr val="accent1"/>
          </a:effectRef>
          <a:fontRef idx="minor">
            <a:schemeClr val="tx1"/>
          </a:fontRef>
        </p:style>
      </p:cxnSp>
      <p:sp>
        <p:nvSpPr>
          <p:cNvPr id="195" name="Rectángulo redondeado 194"/>
          <p:cNvSpPr/>
          <p:nvPr/>
        </p:nvSpPr>
        <p:spPr>
          <a:xfrm>
            <a:off x="683353" y="5408169"/>
            <a:ext cx="1120140" cy="485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17 Comisiones</a:t>
            </a:r>
          </a:p>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 de  Trabajo</a:t>
            </a:r>
          </a:p>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 </a:t>
            </a:r>
          </a:p>
        </p:txBody>
      </p:sp>
      <p:sp>
        <p:nvSpPr>
          <p:cNvPr id="196" name="Rectángulo redondeado 195"/>
          <p:cNvSpPr/>
          <p:nvPr/>
        </p:nvSpPr>
        <p:spPr>
          <a:xfrm>
            <a:off x="2017601" y="5358270"/>
            <a:ext cx="134239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14 Federaciones</a:t>
            </a:r>
          </a:p>
        </p:txBody>
      </p:sp>
      <p:sp>
        <p:nvSpPr>
          <p:cNvPr id="197" name="Rectángulo redondeado 196"/>
          <p:cNvSpPr/>
          <p:nvPr/>
        </p:nvSpPr>
        <p:spPr>
          <a:xfrm>
            <a:off x="3683841" y="5348581"/>
            <a:ext cx="1314450" cy="447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s-MX" sz="1100" dirty="0">
                <a:effectLst/>
                <a:ea typeface="Calibri" panose="020F0502020204030204" pitchFamily="34" charset="0"/>
                <a:cs typeface="Times New Roman" panose="02020603050405020304" pitchFamily="18" charset="0"/>
              </a:rPr>
              <a:t>10 Consejeros Delegados</a:t>
            </a:r>
          </a:p>
        </p:txBody>
      </p:sp>
      <p:cxnSp>
        <p:nvCxnSpPr>
          <p:cNvPr id="198" name="Conector recto 197"/>
          <p:cNvCxnSpPr/>
          <p:nvPr/>
        </p:nvCxnSpPr>
        <p:spPr>
          <a:xfrm flipH="1">
            <a:off x="2569361" y="5780438"/>
            <a:ext cx="4762" cy="227012"/>
          </a:xfrm>
          <a:prstGeom prst="line">
            <a:avLst/>
          </a:prstGeom>
        </p:spPr>
        <p:style>
          <a:lnRef idx="1">
            <a:schemeClr val="accent1"/>
          </a:lnRef>
          <a:fillRef idx="0">
            <a:schemeClr val="accent1"/>
          </a:fillRef>
          <a:effectRef idx="0">
            <a:schemeClr val="accent1"/>
          </a:effectRef>
          <a:fontRef idx="minor">
            <a:schemeClr val="tx1"/>
          </a:fontRef>
        </p:style>
      </p:cxnSp>
      <p:sp>
        <p:nvSpPr>
          <p:cNvPr id="200" name="Rectángulo redondeado 199"/>
          <p:cNvSpPr/>
          <p:nvPr/>
        </p:nvSpPr>
        <p:spPr>
          <a:xfrm>
            <a:off x="1803493" y="6046323"/>
            <a:ext cx="173101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65 Sindicatos  Patronales</a:t>
            </a:r>
          </a:p>
        </p:txBody>
      </p:sp>
      <p:sp>
        <p:nvSpPr>
          <p:cNvPr id="201" name="Rectángulo redondeado 200"/>
          <p:cNvSpPr/>
          <p:nvPr/>
        </p:nvSpPr>
        <p:spPr>
          <a:xfrm>
            <a:off x="5228498" y="5349357"/>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10 Comités</a:t>
            </a:r>
          </a:p>
        </p:txBody>
      </p:sp>
      <p:cxnSp>
        <p:nvCxnSpPr>
          <p:cNvPr id="203" name="Conector recto 202"/>
          <p:cNvCxnSpPr/>
          <p:nvPr/>
        </p:nvCxnSpPr>
        <p:spPr>
          <a:xfrm>
            <a:off x="1243423" y="5197458"/>
            <a:ext cx="0" cy="179702"/>
          </a:xfrm>
          <a:prstGeom prst="line">
            <a:avLst/>
          </a:prstGeom>
        </p:spPr>
        <p:style>
          <a:lnRef idx="1">
            <a:schemeClr val="accent1"/>
          </a:lnRef>
          <a:fillRef idx="0">
            <a:schemeClr val="accent1"/>
          </a:fillRef>
          <a:effectRef idx="0">
            <a:schemeClr val="accent1"/>
          </a:effectRef>
          <a:fontRef idx="minor">
            <a:schemeClr val="tx1"/>
          </a:fontRef>
        </p:style>
      </p:cxnSp>
      <p:sp>
        <p:nvSpPr>
          <p:cNvPr id="209" name="Rectángulo redondeado 208"/>
          <p:cNvSpPr/>
          <p:nvPr/>
        </p:nvSpPr>
        <p:spPr>
          <a:xfrm>
            <a:off x="7224920" y="5406455"/>
            <a:ext cx="982980" cy="480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4 Comités Garantes</a:t>
            </a:r>
          </a:p>
        </p:txBody>
      </p:sp>
      <p:sp>
        <p:nvSpPr>
          <p:cNvPr id="212" name="Abrir llave 211"/>
          <p:cNvSpPr/>
          <p:nvPr/>
        </p:nvSpPr>
        <p:spPr>
          <a:xfrm>
            <a:off x="8212897" y="5030763"/>
            <a:ext cx="318770" cy="1530985"/>
          </a:xfrm>
          <a:prstGeom prst="lef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5" name="Rectángulo redondeado 214"/>
          <p:cNvSpPr/>
          <p:nvPr/>
        </p:nvSpPr>
        <p:spPr>
          <a:xfrm>
            <a:off x="8531667" y="4991279"/>
            <a:ext cx="88519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Auditoría</a:t>
            </a:r>
          </a:p>
        </p:txBody>
      </p:sp>
      <p:sp>
        <p:nvSpPr>
          <p:cNvPr id="216" name="Rectángulo redondeado 215"/>
          <p:cNvSpPr/>
          <p:nvPr/>
        </p:nvSpPr>
        <p:spPr>
          <a:xfrm>
            <a:off x="8531667" y="5436669"/>
            <a:ext cx="167449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Desarrollo Humano</a:t>
            </a:r>
          </a:p>
        </p:txBody>
      </p:sp>
      <p:sp>
        <p:nvSpPr>
          <p:cNvPr id="217" name="Rectángulo redondeado 216"/>
          <p:cNvSpPr/>
          <p:nvPr/>
        </p:nvSpPr>
        <p:spPr>
          <a:xfrm>
            <a:off x="8571569" y="5893288"/>
            <a:ext cx="1508760"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a:effectLst/>
                <a:ea typeface="Calibri" panose="020F0502020204030204" pitchFamily="34" charset="0"/>
                <a:cs typeface="Times New Roman" panose="02020603050405020304" pitchFamily="18" charset="0"/>
              </a:rPr>
              <a:t>Gobierno Corporativo</a:t>
            </a:r>
          </a:p>
        </p:txBody>
      </p:sp>
      <p:sp>
        <p:nvSpPr>
          <p:cNvPr id="219" name="Rectángulo redondeado 218"/>
          <p:cNvSpPr/>
          <p:nvPr/>
        </p:nvSpPr>
        <p:spPr>
          <a:xfrm>
            <a:off x="8531667" y="6349907"/>
            <a:ext cx="1323975" cy="3060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MX" sz="1100" dirty="0">
                <a:effectLst/>
                <a:ea typeface="Calibri" panose="020F0502020204030204" pitchFamily="34" charset="0"/>
                <a:cs typeface="Times New Roman" panose="02020603050405020304" pitchFamily="18" charset="0"/>
              </a:rPr>
              <a:t>Comité Electoral</a:t>
            </a:r>
          </a:p>
        </p:txBody>
      </p:sp>
      <p:cxnSp>
        <p:nvCxnSpPr>
          <p:cNvPr id="247" name="Conector recto 246"/>
          <p:cNvCxnSpPr/>
          <p:nvPr/>
        </p:nvCxnSpPr>
        <p:spPr>
          <a:xfrm>
            <a:off x="7716410" y="5207498"/>
            <a:ext cx="0" cy="179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Conector recto 260"/>
          <p:cNvCxnSpPr/>
          <p:nvPr/>
        </p:nvCxnSpPr>
        <p:spPr>
          <a:xfrm flipH="1" flipV="1">
            <a:off x="4670961" y="271623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Conector recto 265"/>
          <p:cNvCxnSpPr/>
          <p:nvPr/>
        </p:nvCxnSpPr>
        <p:spPr>
          <a:xfrm flipH="1" flipV="1">
            <a:off x="4712242" y="3170172"/>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7" name="Conector recto 266"/>
          <p:cNvCxnSpPr/>
          <p:nvPr/>
        </p:nvCxnSpPr>
        <p:spPr>
          <a:xfrm flipH="1" flipV="1">
            <a:off x="4740624" y="3702894"/>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Conector recto 267"/>
          <p:cNvCxnSpPr/>
          <p:nvPr/>
        </p:nvCxnSpPr>
        <p:spPr>
          <a:xfrm flipH="1" flipV="1">
            <a:off x="4720675" y="4298440"/>
            <a:ext cx="487873" cy="1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9" name="Conector recto 268"/>
          <p:cNvCxnSpPr/>
          <p:nvPr/>
        </p:nvCxnSpPr>
        <p:spPr>
          <a:xfrm flipH="1" flipV="1">
            <a:off x="4670960" y="4787035"/>
            <a:ext cx="487873" cy="13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45204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09603" y="1668463"/>
            <a:ext cx="10515599" cy="4351338"/>
          </a:xfrm>
        </p:spPr>
        <p:txBody>
          <a:bodyPr/>
          <a:lstStyle/>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800" dirty="0">
                <a:solidFill>
                  <a:schemeClr val="accent1">
                    <a:lumMod val="75000"/>
                  </a:schemeClr>
                </a:solidFill>
                <a:latin typeface="Arial" panose="020B0604020202020204" pitchFamily="34" charset="0"/>
                <a:cs typeface="Arial" panose="020B0604020202020204" pitchFamily="34" charset="0"/>
              </a:rPr>
              <a:t>El 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a:t>
            </a:r>
          </a:p>
          <a:p>
            <a:endParaRPr lang="es-MX" dirty="0"/>
          </a:p>
        </p:txBody>
      </p:sp>
      <p:sp>
        <p:nvSpPr>
          <p:cNvPr id="4" name="Título 1"/>
          <p:cNvSpPr>
            <a:spLocks noGrp="1"/>
          </p:cNvSpPr>
          <p:nvPr>
            <p:ph type="title"/>
          </p:nvPr>
        </p:nvSpPr>
        <p:spPr>
          <a:xfrm>
            <a:off x="1624017" y="371476"/>
            <a:ext cx="7848596" cy="1128712"/>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Director General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814394" y="5435026"/>
            <a:ext cx="4733921" cy="338554"/>
          </a:xfrm>
          <a:prstGeom prst="rect">
            <a:avLst/>
          </a:prstGeom>
          <a:solidFill>
            <a:srgbClr val="0070C0"/>
          </a:solidFill>
        </p:spPr>
        <p:txBody>
          <a:bodyPr wrap="square">
            <a:spAutoFit/>
          </a:bodyPr>
          <a:lstStyle/>
          <a:p>
            <a:pPr marL="133350"/>
            <a:r>
              <a:rPr lang="es-MX" sz="1600" b="1" dirty="0">
                <a:solidFill>
                  <a:schemeClr val="bg1"/>
                </a:solidFill>
                <a:latin typeface="Arial" panose="020B0604020202020204" pitchFamily="34" charset="0"/>
                <a:cs typeface="Arial" panose="020B0604020202020204" pitchFamily="34" charset="0"/>
              </a:rPr>
              <a:t>Director General: Francisco López Díaz</a:t>
            </a:r>
          </a:p>
        </p:txBody>
      </p:sp>
    </p:spTree>
    <p:extLst>
      <p:ext uri="{BB962C8B-B14F-4D97-AF65-F5344CB8AC3E}">
        <p14:creationId xmlns:p14="http://schemas.microsoft.com/office/powerpoint/2010/main" xmlns="" val="2968078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24003" y="257174"/>
            <a:ext cx="7448547" cy="1104899"/>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8" name="Rectángulo 7"/>
          <p:cNvSpPr/>
          <p:nvPr/>
        </p:nvSpPr>
        <p:spPr>
          <a:xfrm>
            <a:off x="428626" y="1576385"/>
            <a:ext cx="10787062" cy="4907626"/>
          </a:xfrm>
          <a:prstGeom prst="rect">
            <a:avLst/>
          </a:prstGeom>
        </p:spPr>
        <p:txBody>
          <a:bodyPr wrap="square">
            <a:spAutoFit/>
          </a:bodyPr>
          <a:lstStyle/>
          <a:p>
            <a:pPr marL="46038" indent="47625" algn="just" defTabSz="358775">
              <a:lnSpc>
                <a:spcPct val="107000"/>
              </a:lnSpc>
              <a:spcBef>
                <a:spcPts val="60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a:t>
            </a:r>
          </a:p>
          <a:p>
            <a:pPr marL="46038" indent="47625" algn="just" defTabSz="358775">
              <a:spcBef>
                <a:spcPct val="0"/>
              </a:spcBef>
            </a:pPr>
            <a:r>
              <a:rPr lang="es-MX" altLang="es-MX" sz="13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67.- Atribuciones del Director General.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tendrá a su cargo los asuntos administrativos y operativos de la Confederación y acordará su gestión con el Presidente. </a:t>
            </a: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deberá velar en todo momento y bajo su más estricta responsabilidad, por la salvaguarda patrimonial y la estabilidad financiera de la Confederación, por la transparencia en la aplicación de sus recursos y deberá informar sin demora al Consejo Directivo de cualquier circunstancia o hecho relevante que pudiera significar un riesgo o contingencia para el cumplimiento de tales fines.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a:spcBef>
                <a:spcPct val="0"/>
              </a:spcBef>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Director General contará con las facultades y poderes necesarios para el cumplimiento de sus funciones y tendrá las siguientes facultades: </a:t>
            </a:r>
          </a:p>
          <a:p>
            <a:pPr marL="46038" indent="47625" algn="just" defTabSz="358775">
              <a:spcBef>
                <a:spcPct val="0"/>
              </a:spcBef>
            </a:pPr>
            <a:endPar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para actos de administración de bienes, con todas las facultades generales y aún las especiales que conforme a la ley requieran poder o cláusula especial, en los términos de lo dispuesto por los tres primeros párrafos del artículo 2554 del Código Civil Federal y los artículos correlativos de los Códigos Civiles de todos los Estados de la República y del Distrito Federal, incluyendo las facultades a que se refieren los artículos 2574, 2582, 2587 Y 2593 del citado Código Civil Federal y los artículos correlativos de los Códigos Civiles de todos los Estados de la República y del Distrito Federal. </a:t>
            </a:r>
          </a:p>
          <a:p>
            <a:pPr marL="46038" indent="47625" algn="just" defTabSz="358775" eaLnBrk="1">
              <a:spcBef>
                <a:spcPct val="0"/>
              </a:spcBef>
              <a:buSzPct val="100000"/>
              <a:buFontTx/>
              <a:buAutoNum type="romanUcPeriod"/>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apoderado podrá, enunciativa más no limitativamente, intentar y desistirse de toda clase de juicios, recursos y procedimientos, inclusive del juicio de amparo; para transigir; para comprometer en árbitros; para absolver y articular posiciones; para hacer cesión de bienes; para recusar; para recibir pagos; para presentar denuncias y querellas en materia penal; para coadyuvar con el Ministerio Público y para otorgar el perdón legal; para sustituir este poder, en todo o en parte, reservándose su ejercicio y para revocar las sustituciones que hiciere;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emitir, suscribir, girar, aceptar, librar, endosar toda clase de títulos de crédito -en términos de lo dispuesto por el artículo 911 de la Ley General de Título y Operaciones de Crédito-,mismo que ejercitará de forma mancomunada con el Presidente de la Confederación, de conformidad con los límites que al efecto señalen, según el caso, el Vicepresidente de Finanzas y la Comisión Ejecutiva.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otorgamiento de avales y la constitución como fiador u obligado solidario con terceros, requerirá la previa aprobación del Consejo Directivo; </a:t>
            </a:r>
          </a:p>
          <a:p>
            <a:pPr marL="46038" indent="47625" algn="just" defTabSz="358775" eaLnBrk="1">
              <a:spcBef>
                <a:spcPct val="0"/>
              </a:spcBef>
              <a:buSzPct val="100000"/>
            </a:pP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Poder general para pleitos y cobranzas y en materia laboral, para lo cual se delega en el </a:t>
            </a:r>
            <a:r>
              <a:rPr lang="es-MX" altLang="es-MX" sz="1300" dirty="0" smtClean="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Director General </a:t>
            </a:r>
            <a:r>
              <a:rPr lang="es-MX" altLang="es-MX" sz="13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representación legal del Sindicato Patronal, en términos de lo que disponen los artículos 11, 692, fracción III, 876, fracción I, y demás relativos de la Ley Federal del Trabajo; </a:t>
            </a:r>
          </a:p>
        </p:txBody>
      </p:sp>
    </p:spTree>
    <p:extLst>
      <p:ext uri="{BB962C8B-B14F-4D97-AF65-F5344CB8AC3E}">
        <p14:creationId xmlns:p14="http://schemas.microsoft.com/office/powerpoint/2010/main" xmlns="" val="992280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71524" y="1161277"/>
            <a:ext cx="10015537" cy="4278094"/>
          </a:xfrm>
          <a:prstGeom prst="rect">
            <a:avLst/>
          </a:prstGeom>
        </p:spPr>
        <p:txBody>
          <a:bodyPr wrap="square">
            <a:spAutoFit/>
          </a:bodyPr>
          <a:lstStyle/>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las solicitudes de ingreso que le presenten los Patrones o Empleadores, los Sindicatos Patronales y las Agrupaciones Asociadas y turnarlas a la Asamblea o al Consejo Directivo, según corresponda;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Preparar el presupuesto anual de operación de la Confederación, con base en las directrices del Vicepresidente de Finanzas;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y remover a los empleados administrativos de la Confederación de acuerdo con lo señalado en el artículo 96 de estos Estatutos, asignarles sus funciones y fijarles su remuneración;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Informar mensualmente al Consejo Directivo de los socios que causen baja automática;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Proponer a la Oficina de la Presidencia la aprobación de reglamentos que considere necesarios para el mejor funcionamiento de la Confederación, de común acuerdo con la Comisión de Gobierno Corporativo;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Fungir como Secretario de la Oficina de la Presidencia;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Rendir semestralmente un informe a la Oficina de Presidencia y a la Comisión Ejecutiva del estado que guarden los asuntos más relevantes a su cargo;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Presentar oportunamente al Presidente los dictámenes e informes propios de su encargo; y </a:t>
            </a:r>
          </a:p>
          <a:p>
            <a:pPr marL="719138" indent="-522288" algn="just" defTabSz="449263" eaLnBrk="1">
              <a:spcBef>
                <a:spcPct val="0"/>
              </a:spcBef>
              <a:buSzPct val="100000"/>
              <a:buFontTx/>
              <a:buAutoNum type="romanUcPeriod" startAt="4"/>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Aquellas otras facultades que estos Estatutos y sus reglamentos, la Asamblea, la Comisión Ejecutiva, el Consejo Directivo, el Presidente o la Oficina de la Presidencia le encomienden. </a:t>
            </a:r>
          </a:p>
        </p:txBody>
      </p:sp>
    </p:spTree>
    <p:extLst>
      <p:ext uri="{BB962C8B-B14F-4D97-AF65-F5344CB8AC3E}">
        <p14:creationId xmlns:p14="http://schemas.microsoft.com/office/powerpoint/2010/main" xmlns="" val="157416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3" y="350838"/>
            <a:ext cx="8605836" cy="1149350"/>
          </a:xfrm>
          <a:solidFill>
            <a:schemeClr val="accent1">
              <a:lumMod val="75000"/>
            </a:schemeClr>
          </a:solidFill>
        </p:spPr>
        <p:txBody>
          <a:bodyPr/>
          <a:lstStyle/>
          <a:p>
            <a:pPr algn="ctr"/>
            <a:r>
              <a:rPr lang="es-MX" sz="3600" b="1" dirty="0">
                <a:solidFill>
                  <a:schemeClr val="bg1"/>
                </a:solidFill>
                <a:latin typeface="Arial" panose="020B0604020202020204" pitchFamily="34" charset="0"/>
                <a:cs typeface="Arial" panose="020B0604020202020204" pitchFamily="34" charset="0"/>
              </a:rPr>
              <a:t>Vicepresidentes</a:t>
            </a:r>
          </a:p>
        </p:txBody>
      </p:sp>
      <p:sp>
        <p:nvSpPr>
          <p:cNvPr id="3" name="Marcador de texto 2"/>
          <p:cNvSpPr>
            <a:spLocks noGrp="1"/>
          </p:cNvSpPr>
          <p:nvPr>
            <p:ph type="body" idx="1"/>
          </p:nvPr>
        </p:nvSpPr>
        <p:spPr>
          <a:xfrm>
            <a:off x="466728" y="1825625"/>
            <a:ext cx="10515599" cy="4351338"/>
          </a:xfrm>
        </p:spPr>
        <p:txBody>
          <a:bodyPr/>
          <a:lstStyle/>
          <a:p>
            <a:pPr marL="133350" indent="0" algn="just">
              <a:buNone/>
            </a:pPr>
            <a:endParaRPr lang="es-MX" sz="32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3200" dirty="0">
                <a:solidFill>
                  <a:schemeClr val="accent1">
                    <a:lumMod val="75000"/>
                  </a:schemeClr>
                </a:solidFill>
                <a:latin typeface="Arial" panose="020B0604020202020204" pitchFamily="34" charset="0"/>
                <a:cs typeface="Arial" panose="020B0604020202020204" pitchFamily="34" charset="0"/>
              </a:rPr>
              <a:t>Los Vicepresidentes no excederán en su número de diez. Cada uno coordinará y supervisará las Comisiones de Trabajo, áreas operativas y proyectos que determine el Presidente.</a:t>
            </a:r>
          </a:p>
        </p:txBody>
      </p:sp>
    </p:spTree>
    <p:extLst>
      <p:ext uri="{BB962C8B-B14F-4D97-AF65-F5344CB8AC3E}">
        <p14:creationId xmlns:p14="http://schemas.microsoft.com/office/powerpoint/2010/main" xmlns="" val="271725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38153" y="1782762"/>
            <a:ext cx="10515599" cy="4351338"/>
          </a:xfrm>
        </p:spPr>
        <p:txBody>
          <a:bodyPr/>
          <a:lstStyle/>
          <a:p>
            <a:pPr marL="133350" indent="0" algn="just">
              <a:buNone/>
            </a:pP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La designación de los Vicepresidentes será hecha por el Presidente y ratificada por el Consejo Directivo. El nombramiento de los Vicepresidentes tendrá duración de un año calendario, sin perjuicio de que el Presidente podrá determinar la cesación del encargo de todos o cualquiera de ellos, en forma anticipada, al renovarse el Consejo Directivo o en cualquier momento que lo estime conveniente. Los Vicepresidentes serán directamente responsables ante el Presidente y deberán presentar periódicamente sus informes respectivos ante el Consejo Directivo.</a:t>
            </a:r>
          </a:p>
        </p:txBody>
      </p:sp>
      <p:sp>
        <p:nvSpPr>
          <p:cNvPr id="4" name="Título 1"/>
          <p:cNvSpPr>
            <a:spLocks noGrp="1"/>
          </p:cNvSpPr>
          <p:nvPr>
            <p:ph type="title"/>
          </p:nvPr>
        </p:nvSpPr>
        <p:spPr>
          <a:xfrm>
            <a:off x="838203" y="365125"/>
            <a:ext cx="7920035"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9732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pSp>
        <p:nvGrpSpPr>
          <p:cNvPr id="19459" name="Group 2"/>
          <p:cNvGrpSpPr>
            <a:grpSpLocks/>
          </p:cNvGrpSpPr>
          <p:nvPr/>
        </p:nvGrpSpPr>
        <p:grpSpPr bwMode="auto">
          <a:xfrm>
            <a:off x="5189637" y="322586"/>
            <a:ext cx="1811611" cy="1015752"/>
            <a:chOff x="0" y="0"/>
            <a:chExt cx="2576513" cy="1444625"/>
          </a:xfrm>
        </p:grpSpPr>
        <p:sp>
          <p:nvSpPr>
            <p:cNvPr id="19497" name="AutoShape 3"/>
            <p:cNvSpPr>
              <a:spLocks/>
            </p:cNvSpPr>
            <p:nvPr/>
          </p:nvSpPr>
          <p:spPr bwMode="auto">
            <a:xfrm>
              <a:off x="0" y="0"/>
              <a:ext cx="2576513" cy="1444625"/>
            </a:xfrm>
            <a:prstGeom prst="roundRect">
              <a:avLst>
                <a:gd name="adj" fmla="val 8190"/>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19498" name="Rectangle 4"/>
            <p:cNvSpPr>
              <a:spLocks/>
            </p:cNvSpPr>
            <p:nvPr/>
          </p:nvSpPr>
          <p:spPr bwMode="auto">
            <a:xfrm>
              <a:off x="34633" y="150871"/>
              <a:ext cx="2507248"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Presidente  Gustavo de Hoyos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Walther</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19460" name="Group 5"/>
          <p:cNvGrpSpPr>
            <a:grpSpLocks/>
          </p:cNvGrpSpPr>
          <p:nvPr/>
        </p:nvGrpSpPr>
        <p:grpSpPr bwMode="auto">
          <a:xfrm>
            <a:off x="2151311" y="2716858"/>
            <a:ext cx="3436814" cy="668611"/>
            <a:chOff x="0" y="0"/>
            <a:chExt cx="4887913" cy="950913"/>
          </a:xfrm>
        </p:grpSpPr>
        <p:sp>
          <p:nvSpPr>
            <p:cNvPr id="19495" name="AutoShape 6"/>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6" name="Rectangle 7"/>
            <p:cNvSpPr>
              <a:spLocks/>
            </p:cNvSpPr>
            <p:nvPr/>
          </p:nvSpPr>
          <p:spPr bwMode="auto">
            <a:xfrm>
              <a:off x="68708" y="54915"/>
              <a:ext cx="4750494" cy="8410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Empresarial   Ramiro Cárdenas Tejeda </a:t>
              </a:r>
            </a:p>
          </p:txBody>
        </p:sp>
      </p:grpSp>
      <p:grpSp>
        <p:nvGrpSpPr>
          <p:cNvPr id="19461" name="Group 8"/>
          <p:cNvGrpSpPr>
            <a:grpSpLocks/>
          </p:cNvGrpSpPr>
          <p:nvPr/>
        </p:nvGrpSpPr>
        <p:grpSpPr bwMode="auto">
          <a:xfrm>
            <a:off x="2151311" y="1778124"/>
            <a:ext cx="3436814" cy="668610"/>
            <a:chOff x="0" y="0"/>
            <a:chExt cx="4887913" cy="950913"/>
          </a:xfrm>
        </p:grpSpPr>
        <p:sp>
          <p:nvSpPr>
            <p:cNvPr id="19493" name="AutoShape 9"/>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4" name="Rectangle 10"/>
            <p:cNvSpPr>
              <a:spLocks/>
            </p:cNvSpPr>
            <p:nvPr/>
          </p:nvSpPr>
          <p:spPr bwMode="auto">
            <a:xfrm>
              <a:off x="68708" y="54916"/>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Social                 Xóchitl Lagarda Burton</a:t>
              </a:r>
            </a:p>
          </p:txBody>
        </p:sp>
      </p:grpSp>
      <p:grpSp>
        <p:nvGrpSpPr>
          <p:cNvPr id="19462" name="Group 11"/>
          <p:cNvGrpSpPr>
            <a:grpSpLocks/>
          </p:cNvGrpSpPr>
          <p:nvPr/>
        </p:nvGrpSpPr>
        <p:grpSpPr bwMode="auto">
          <a:xfrm>
            <a:off x="2151311" y="3655591"/>
            <a:ext cx="3436814" cy="668610"/>
            <a:chOff x="0" y="0"/>
            <a:chExt cx="4887913" cy="950913"/>
          </a:xfrm>
        </p:grpSpPr>
        <p:sp>
          <p:nvSpPr>
            <p:cNvPr id="19491" name="AutoShape 12"/>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92" name="Rectangle 13"/>
            <p:cNvSpPr>
              <a:spLocks/>
            </p:cNvSpPr>
            <p:nvPr/>
          </p:nvSpPr>
          <p:spPr bwMode="auto">
            <a:xfrm>
              <a:off x="68708" y="54913"/>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Desarrollo Económico   Alfonso Garza Garza </a:t>
              </a:r>
            </a:p>
          </p:txBody>
        </p:sp>
      </p:grpSp>
      <p:grpSp>
        <p:nvGrpSpPr>
          <p:cNvPr id="19463" name="Group 14"/>
          <p:cNvGrpSpPr>
            <a:grpSpLocks/>
          </p:cNvGrpSpPr>
          <p:nvPr/>
        </p:nvGrpSpPr>
        <p:grpSpPr bwMode="auto">
          <a:xfrm>
            <a:off x="2151311" y="4594324"/>
            <a:ext cx="3436814" cy="668611"/>
            <a:chOff x="0" y="0"/>
            <a:chExt cx="4887913" cy="950913"/>
          </a:xfrm>
        </p:grpSpPr>
        <p:sp>
          <p:nvSpPr>
            <p:cNvPr id="19489" name="AutoShape 15"/>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477">
                <a:solidFill>
                  <a:srgbClr val="FFFFFF"/>
                </a:solidFill>
              </a:endParaRPr>
            </a:p>
          </p:txBody>
        </p:sp>
        <p:sp>
          <p:nvSpPr>
            <p:cNvPr id="19490" name="Rectangle 16"/>
            <p:cNvSpPr>
              <a:spLocks/>
            </p:cNvSpPr>
            <p:nvPr/>
          </p:nvSpPr>
          <p:spPr bwMode="auto">
            <a:xfrm>
              <a:off x="68708" y="100877"/>
              <a:ext cx="4750494" cy="749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77">
                  <a:solidFill>
                    <a:srgbClr val="FFFFFF"/>
                  </a:solidFill>
                </a:rPr>
                <a:t>VP Estado de Derecho y  Democrático  Valeriano Suárez Suárez</a:t>
              </a:r>
            </a:p>
          </p:txBody>
        </p:sp>
      </p:grpSp>
      <p:grpSp>
        <p:nvGrpSpPr>
          <p:cNvPr id="19464" name="Group 17"/>
          <p:cNvGrpSpPr>
            <a:grpSpLocks/>
          </p:cNvGrpSpPr>
          <p:nvPr/>
        </p:nvGrpSpPr>
        <p:grpSpPr bwMode="auto">
          <a:xfrm>
            <a:off x="2151311" y="5528871"/>
            <a:ext cx="3436814" cy="786370"/>
            <a:chOff x="0" y="-5955"/>
            <a:chExt cx="4887913" cy="1118393"/>
          </a:xfrm>
        </p:grpSpPr>
        <p:sp>
          <p:nvSpPr>
            <p:cNvPr id="19487" name="AutoShape 18"/>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88" name="Rectangle 19"/>
            <p:cNvSpPr>
              <a:spLocks/>
            </p:cNvSpPr>
            <p:nvPr/>
          </p:nvSpPr>
          <p:spPr bwMode="auto">
            <a:xfrm>
              <a:off x="68710" y="-5955"/>
              <a:ext cx="4750489" cy="111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Asuntos Internacionales y de Trabajo                                              José Ignacio Mariscal</a:t>
              </a:r>
            </a:p>
          </p:txBody>
        </p:sp>
      </p:grpSp>
      <p:grpSp>
        <p:nvGrpSpPr>
          <p:cNvPr id="19465" name="Group 20"/>
          <p:cNvGrpSpPr>
            <a:grpSpLocks/>
          </p:cNvGrpSpPr>
          <p:nvPr/>
        </p:nvGrpSpPr>
        <p:grpSpPr bwMode="auto">
          <a:xfrm>
            <a:off x="6574855" y="2618631"/>
            <a:ext cx="3436813" cy="863947"/>
            <a:chOff x="0" y="0"/>
            <a:chExt cx="4887913" cy="1228725"/>
          </a:xfrm>
        </p:grpSpPr>
        <p:sp>
          <p:nvSpPr>
            <p:cNvPr id="19485" name="AutoShape 21"/>
            <p:cNvSpPr>
              <a:spLocks/>
            </p:cNvSpPr>
            <p:nvPr/>
          </p:nvSpPr>
          <p:spPr bwMode="auto">
            <a:xfrm>
              <a:off x="0" y="0"/>
              <a:ext cx="4887913" cy="1228725"/>
            </a:xfrm>
            <a:prstGeom prst="roundRect">
              <a:avLst>
                <a:gd name="adj" fmla="val 19065"/>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6" name="Rectangle 22"/>
            <p:cNvSpPr>
              <a:spLocks/>
            </p:cNvSpPr>
            <p:nvPr/>
          </p:nvSpPr>
          <p:spPr bwMode="auto">
            <a:xfrm>
              <a:off x="68708" y="32240"/>
              <a:ext cx="4750494" cy="1164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Grandes Empresas y Asociaciones </a:t>
              </a:r>
            </a:p>
            <a:p>
              <a:pPr algn="ctr" eaLnBrk="1">
                <a:spcBef>
                  <a:spcPct val="0"/>
                </a:spcBef>
                <a:buSzTx/>
                <a:buFontTx/>
                <a:buNone/>
              </a:pPr>
              <a:r>
                <a:rPr lang="es-MX" altLang="es-MX" sz="1617">
                  <a:solidFill>
                    <a:srgbClr val="FFFFFF"/>
                  </a:solidFill>
                </a:rPr>
                <a:t> Alberto López de Nava</a:t>
              </a:r>
            </a:p>
          </p:txBody>
        </p:sp>
      </p:grpSp>
      <p:grpSp>
        <p:nvGrpSpPr>
          <p:cNvPr id="19466" name="Group 23"/>
          <p:cNvGrpSpPr>
            <a:grpSpLocks/>
          </p:cNvGrpSpPr>
          <p:nvPr/>
        </p:nvGrpSpPr>
        <p:grpSpPr bwMode="auto">
          <a:xfrm>
            <a:off x="6574855" y="1778124"/>
            <a:ext cx="3436813" cy="668610"/>
            <a:chOff x="0" y="0"/>
            <a:chExt cx="4887913" cy="950913"/>
          </a:xfrm>
        </p:grpSpPr>
        <p:sp>
          <p:nvSpPr>
            <p:cNvPr id="19483" name="AutoShape 24"/>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4" name="Rectangle 25"/>
            <p:cNvSpPr>
              <a:spLocks/>
            </p:cNvSpPr>
            <p:nvPr/>
          </p:nvSpPr>
          <p:spPr bwMode="auto">
            <a:xfrm>
              <a:off x="68708" y="54916"/>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Centros Empresariales                 Mario Narváez David</a:t>
              </a:r>
            </a:p>
          </p:txBody>
        </p:sp>
      </p:grpSp>
      <p:grpSp>
        <p:nvGrpSpPr>
          <p:cNvPr id="19467" name="Group 26"/>
          <p:cNvGrpSpPr>
            <a:grpSpLocks/>
          </p:cNvGrpSpPr>
          <p:nvPr/>
        </p:nvGrpSpPr>
        <p:grpSpPr bwMode="auto">
          <a:xfrm>
            <a:off x="6574855" y="3655591"/>
            <a:ext cx="3436813" cy="668610"/>
            <a:chOff x="0" y="0"/>
            <a:chExt cx="4887913" cy="950913"/>
          </a:xfrm>
        </p:grpSpPr>
        <p:sp>
          <p:nvSpPr>
            <p:cNvPr id="19481" name="AutoShape 27"/>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87">
                <a:solidFill>
                  <a:srgbClr val="FFFFFF"/>
                </a:solidFill>
              </a:endParaRPr>
            </a:p>
          </p:txBody>
        </p:sp>
        <p:sp>
          <p:nvSpPr>
            <p:cNvPr id="19482" name="Rectangle 28"/>
            <p:cNvSpPr>
              <a:spLocks/>
            </p:cNvSpPr>
            <p:nvPr/>
          </p:nvSpPr>
          <p:spPr bwMode="auto">
            <a:xfrm>
              <a:off x="68708" y="54915"/>
              <a:ext cx="4750494" cy="84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a:solidFill>
                    <a:srgbClr val="FFFFFF"/>
                  </a:solidFill>
                </a:rPr>
                <a:t>VP Contenido y Estrategia </a:t>
              </a:r>
            </a:p>
            <a:p>
              <a:pPr algn="ctr" eaLnBrk="1">
                <a:spcBef>
                  <a:spcPct val="0"/>
                </a:spcBef>
                <a:buSzTx/>
                <a:buFontTx/>
                <a:buNone/>
              </a:pPr>
              <a:r>
                <a:rPr lang="es-MX" altLang="es-MX" sz="1687">
                  <a:solidFill>
                    <a:srgbClr val="FFFFFF"/>
                  </a:solidFill>
                </a:rPr>
                <a:t>Juan Arturo Covarrubias </a:t>
              </a:r>
            </a:p>
          </p:txBody>
        </p:sp>
      </p:grpSp>
      <p:grpSp>
        <p:nvGrpSpPr>
          <p:cNvPr id="19468" name="Group 29"/>
          <p:cNvGrpSpPr>
            <a:grpSpLocks/>
          </p:cNvGrpSpPr>
          <p:nvPr/>
        </p:nvGrpSpPr>
        <p:grpSpPr bwMode="auto">
          <a:xfrm>
            <a:off x="6574855" y="4594324"/>
            <a:ext cx="3436813" cy="668611"/>
            <a:chOff x="0" y="0"/>
            <a:chExt cx="4887913" cy="950913"/>
          </a:xfrm>
        </p:grpSpPr>
        <p:sp>
          <p:nvSpPr>
            <p:cNvPr id="19479" name="AutoShape 30"/>
            <p:cNvSpPr>
              <a:spLocks/>
            </p:cNvSpPr>
            <p:nvPr/>
          </p:nvSpPr>
          <p:spPr bwMode="auto">
            <a:xfrm>
              <a:off x="0" y="0"/>
              <a:ext cx="4887913" cy="950913"/>
            </a:xfrm>
            <a:prstGeom prst="roundRect">
              <a:avLst>
                <a:gd name="adj" fmla="val 24653"/>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617">
                <a:solidFill>
                  <a:srgbClr val="FFFFFF"/>
                </a:solidFill>
              </a:endParaRPr>
            </a:p>
          </p:txBody>
        </p:sp>
        <p:sp>
          <p:nvSpPr>
            <p:cNvPr id="19480" name="Rectangle 31"/>
            <p:cNvSpPr>
              <a:spLocks/>
            </p:cNvSpPr>
            <p:nvPr/>
          </p:nvSpPr>
          <p:spPr bwMode="auto">
            <a:xfrm>
              <a:off x="68708" y="70235"/>
              <a:ext cx="4750494" cy="810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17">
                  <a:solidFill>
                    <a:srgbClr val="FFFFFF"/>
                  </a:solidFill>
                </a:rPr>
                <a:t>VP Fortalecimiento Estructural  José Medina Mora</a:t>
              </a:r>
            </a:p>
          </p:txBody>
        </p:sp>
      </p:grpSp>
      <p:grpSp>
        <p:nvGrpSpPr>
          <p:cNvPr id="19469" name="Group 32"/>
          <p:cNvGrpSpPr>
            <a:grpSpLocks/>
          </p:cNvGrpSpPr>
          <p:nvPr/>
        </p:nvGrpSpPr>
        <p:grpSpPr bwMode="auto">
          <a:xfrm>
            <a:off x="6574855" y="5528871"/>
            <a:ext cx="3436813" cy="786370"/>
            <a:chOff x="0" y="-5955"/>
            <a:chExt cx="4887913" cy="1118393"/>
          </a:xfrm>
        </p:grpSpPr>
        <p:sp>
          <p:nvSpPr>
            <p:cNvPr id="19477" name="AutoShape 33"/>
            <p:cNvSpPr>
              <a:spLocks/>
            </p:cNvSpPr>
            <p:nvPr/>
          </p:nvSpPr>
          <p:spPr bwMode="auto">
            <a:xfrm>
              <a:off x="0" y="0"/>
              <a:ext cx="4887913" cy="1106488"/>
            </a:xfrm>
            <a:prstGeom prst="roundRect">
              <a:avLst>
                <a:gd name="adj" fmla="val 21190"/>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547">
                <a:solidFill>
                  <a:srgbClr val="FFFFFF"/>
                </a:solidFill>
              </a:endParaRPr>
            </a:p>
          </p:txBody>
        </p:sp>
        <p:sp>
          <p:nvSpPr>
            <p:cNvPr id="19478" name="Rectangle 34"/>
            <p:cNvSpPr>
              <a:spLocks/>
            </p:cNvSpPr>
            <p:nvPr/>
          </p:nvSpPr>
          <p:spPr bwMode="auto">
            <a:xfrm>
              <a:off x="68710" y="-5955"/>
              <a:ext cx="4750489" cy="1118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547" dirty="0">
                  <a:solidFill>
                    <a:srgbClr val="FFFFFF"/>
                  </a:solidFill>
                </a:rPr>
                <a:t>VP Finanzas y Desarrollo Institucional </a:t>
              </a:r>
            </a:p>
            <a:p>
              <a:pPr algn="ctr" eaLnBrk="1">
                <a:spcBef>
                  <a:spcPct val="0"/>
                </a:spcBef>
                <a:buSzTx/>
                <a:buFontTx/>
                <a:buNone/>
              </a:pPr>
              <a:r>
                <a:rPr lang="es-MX" altLang="es-MX" sz="1547" dirty="0">
                  <a:solidFill>
                    <a:srgbClr val="FFFFFF"/>
                  </a:solidFill>
                </a:rPr>
                <a:t>Emilio Assam Helú</a:t>
              </a:r>
            </a:p>
          </p:txBody>
        </p:sp>
      </p:grpSp>
      <p:sp>
        <p:nvSpPr>
          <p:cNvPr id="19470" name="Line 35"/>
          <p:cNvSpPr>
            <a:spLocks noChangeShapeType="1"/>
          </p:cNvSpPr>
          <p:nvPr/>
        </p:nvSpPr>
        <p:spPr bwMode="auto">
          <a:xfrm flipV="1">
            <a:off x="6081490" y="1341686"/>
            <a:ext cx="0" cy="4586511"/>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1" name="Line 36"/>
          <p:cNvSpPr>
            <a:spLocks noChangeShapeType="1"/>
          </p:cNvSpPr>
          <p:nvPr/>
        </p:nvSpPr>
        <p:spPr bwMode="auto">
          <a:xfrm>
            <a:off x="5585892" y="2112988"/>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2" name="Line 37"/>
          <p:cNvSpPr>
            <a:spLocks noChangeShapeType="1"/>
          </p:cNvSpPr>
          <p:nvPr/>
        </p:nvSpPr>
        <p:spPr bwMode="auto">
          <a:xfrm>
            <a:off x="5585892" y="3051721"/>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3" name="Line 38"/>
          <p:cNvSpPr>
            <a:spLocks noChangeShapeType="1"/>
          </p:cNvSpPr>
          <p:nvPr/>
        </p:nvSpPr>
        <p:spPr bwMode="auto">
          <a:xfrm>
            <a:off x="5585892" y="3990454"/>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4" name="Line 39"/>
          <p:cNvSpPr>
            <a:spLocks noChangeShapeType="1"/>
          </p:cNvSpPr>
          <p:nvPr/>
        </p:nvSpPr>
        <p:spPr bwMode="auto">
          <a:xfrm>
            <a:off x="5585892" y="4929188"/>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5" name="Line 40"/>
          <p:cNvSpPr>
            <a:spLocks noChangeShapeType="1"/>
          </p:cNvSpPr>
          <p:nvPr/>
        </p:nvSpPr>
        <p:spPr bwMode="auto">
          <a:xfrm>
            <a:off x="5585892" y="5921499"/>
            <a:ext cx="987846" cy="0"/>
          </a:xfrm>
          <a:prstGeom prst="line">
            <a:avLst/>
          </a:prstGeom>
          <a:noFill/>
          <a:ln w="25400">
            <a:solidFill>
              <a:srgbClr val="0119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19476" name="Rectangle 41"/>
          <p:cNvSpPr>
            <a:spLocks/>
          </p:cNvSpPr>
          <p:nvPr/>
        </p:nvSpPr>
        <p:spPr bwMode="auto">
          <a:xfrm>
            <a:off x="446892" y="428667"/>
            <a:ext cx="2882095" cy="507834"/>
          </a:xfrm>
          <a:prstGeom prst="rect">
            <a:avLst/>
          </a:prstGeom>
          <a:solidFill>
            <a:schemeClr val="accent1">
              <a:lumMod val="75000"/>
            </a:schemeClr>
          </a:solidFill>
          <a:ln>
            <a:noFill/>
          </a:ln>
        </p:spPr>
        <p:txBody>
          <a:bodyPr wrap="squar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2812" dirty="0">
                <a:solidFill>
                  <a:schemeClr val="bg1"/>
                </a:solidFill>
              </a:rPr>
              <a:t>Vicepresidentes</a:t>
            </a:r>
          </a:p>
        </p:txBody>
      </p:sp>
    </p:spTree>
    <p:extLst>
      <p:ext uri="{BB962C8B-B14F-4D97-AF65-F5344CB8AC3E}">
        <p14:creationId xmlns:p14="http://schemas.microsoft.com/office/powerpoint/2010/main" xmlns="" val="1688364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03" y="1797050"/>
            <a:ext cx="10515599" cy="4351338"/>
          </a:xfrm>
        </p:spPr>
        <p:txBody>
          <a:bodyPr/>
          <a:lstStyle/>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Las Comisiones de Trabajo (CT) son órganos de estudio y consulta especializados que integran el talento de socios voluntarios, funcionarios y, en su caso, expertos externos para elaborar propuestas sobre su materia con el soporte técnico y político necesario, a fin de cumplir la misión y los objetivos institucionales.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Las Comisiones están estructuradas de acuerdo a su misión y objetivos institucionales y están integradas por:</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1. Presidente </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2. Vicepresidente(s)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3. Integrantes</a:t>
            </a:r>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4 . Coordinador</a:t>
            </a:r>
          </a:p>
        </p:txBody>
      </p:sp>
      <p:sp>
        <p:nvSpPr>
          <p:cNvPr id="4" name="Título 1"/>
          <p:cNvSpPr>
            <a:spLocks noGrp="1"/>
          </p:cNvSpPr>
          <p:nvPr>
            <p:ph type="title"/>
          </p:nvPr>
        </p:nvSpPr>
        <p:spPr>
          <a:xfrm>
            <a:off x="838203" y="365125"/>
            <a:ext cx="8605835" cy="1149350"/>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Comisiones de Trabajo</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26283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95291" y="1825625"/>
            <a:ext cx="10515599" cy="4351338"/>
          </a:xfrm>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COMISIONES DE TRABAJO</a:t>
            </a: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74.- Funcionamiento de las Comisiones de Trabajo. </a:t>
            </a:r>
          </a:p>
          <a:p>
            <a:pPr marL="0" indent="0" algn="just" defTabSz="449263" eaLnBrk="1">
              <a:lnSpc>
                <a:spcPct val="107000"/>
              </a:lnSpc>
              <a:spcBef>
                <a:spcPts val="80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Cada Comisión de Trabajo estará a cargo de un presidente. Su Plan de Trabajo contendrá metas concretas y medibles que contribuyan al cumplimiento del Plan Estratégico y a los planes de trabajo anuales, y deberá ser aprobado por la Oficina de la Presidencia, que también evaluará sus avances por lo menos dos veces al año. Cada Vicepresidente dará seguimiento a las Comisiones de Trabajo asignadas a su correspondiente área de responsabilidad.</a:t>
            </a:r>
          </a:p>
          <a:p>
            <a:endParaRPr lang="es-MX" dirty="0">
              <a:solidFill>
                <a:schemeClr val="accent1">
                  <a:lumMod val="75000"/>
                </a:schemeClr>
              </a:solidFill>
            </a:endParaRPr>
          </a:p>
        </p:txBody>
      </p:sp>
      <p:sp>
        <p:nvSpPr>
          <p:cNvPr id="4" name="Título 1"/>
          <p:cNvSpPr>
            <a:spLocks noGrp="1"/>
          </p:cNvSpPr>
          <p:nvPr>
            <p:ph type="title"/>
          </p:nvPr>
        </p:nvSpPr>
        <p:spPr>
          <a:xfrm>
            <a:off x="838203" y="336550"/>
            <a:ext cx="8534397" cy="1106488"/>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69053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1491631" y="299893"/>
            <a:ext cx="7866682" cy="1329583"/>
          </a:xfrm>
          <a:solidFill>
            <a:schemeClr val="accent1">
              <a:lumMod val="75000"/>
            </a:schemeClr>
          </a:solidFill>
        </p:spPr>
        <p:txBody>
          <a:bodyPr anchor="t"/>
          <a:lstStyle/>
          <a:p>
            <a:pPr algn="ctr" defTabSz="344897"/>
            <a:r>
              <a:rPr lang="es-MX" altLang="es-MX" sz="4711" dirty="0">
                <a:solidFill>
                  <a:schemeClr val="bg1"/>
                </a:solidFill>
              </a:rPr>
              <a:t>17 Comisiones de Trabajo</a:t>
            </a:r>
            <a:br>
              <a:rPr lang="es-MX" altLang="es-MX" sz="4711" dirty="0">
                <a:solidFill>
                  <a:schemeClr val="bg1"/>
                </a:solidFill>
              </a:rPr>
            </a:br>
            <a:r>
              <a:rPr lang="es-MX" altLang="es-MX" sz="4711" dirty="0">
                <a:solidFill>
                  <a:schemeClr val="bg1"/>
                </a:solidFill>
              </a:rPr>
              <a:t>Presidentes </a:t>
            </a:r>
          </a:p>
        </p:txBody>
      </p:sp>
      <p:sp>
        <p:nvSpPr>
          <p:cNvPr id="21507" name="Rectangle 2"/>
          <p:cNvSpPr>
            <a:spLocks/>
          </p:cNvSpPr>
          <p:nvPr/>
        </p:nvSpPr>
        <p:spPr bwMode="auto">
          <a:xfrm>
            <a:off x="1709292" y="2428652"/>
            <a:ext cx="1578322" cy="3805163"/>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8" name="Rectangle 3"/>
          <p:cNvSpPr>
            <a:spLocks/>
          </p:cNvSpPr>
          <p:nvPr/>
        </p:nvSpPr>
        <p:spPr bwMode="auto">
          <a:xfrm>
            <a:off x="1705943" y="1886396"/>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09" name="Rectangle 4"/>
          <p:cNvSpPr>
            <a:spLocks/>
          </p:cNvSpPr>
          <p:nvPr/>
        </p:nvSpPr>
        <p:spPr bwMode="auto">
          <a:xfrm>
            <a:off x="1914525" y="1986856"/>
            <a:ext cx="1053853"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Social</a:t>
            </a:r>
          </a:p>
        </p:txBody>
      </p:sp>
      <p:sp>
        <p:nvSpPr>
          <p:cNvPr id="21510" name="Rectangle 5"/>
          <p:cNvSpPr>
            <a:spLocks/>
          </p:cNvSpPr>
          <p:nvPr/>
        </p:nvSpPr>
        <p:spPr bwMode="auto">
          <a:xfrm>
            <a:off x="1712640" y="2597423"/>
            <a:ext cx="1543719" cy="3354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Educación</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Gustavo Fernandez de León</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Seguridad Social y Salud</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Oscar David Hernández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Vivienda</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Roberto  Anda</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Desarrollo Social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Maite Ramos Gómez</a:t>
            </a:r>
          </a:p>
        </p:txBody>
      </p:sp>
      <p:sp>
        <p:nvSpPr>
          <p:cNvPr id="21511" name="Rectangle 6"/>
          <p:cNvSpPr>
            <a:spLocks/>
          </p:cNvSpPr>
          <p:nvPr/>
        </p:nvSpPr>
        <p:spPr bwMode="auto">
          <a:xfrm>
            <a:off x="3508624" y="2379762"/>
            <a:ext cx="1578322"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2" name="Rectangle 7"/>
          <p:cNvSpPr>
            <a:spLocks/>
          </p:cNvSpPr>
          <p:nvPr/>
        </p:nvSpPr>
        <p:spPr bwMode="auto">
          <a:xfrm>
            <a:off x="3505275"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3" name="Rectangle 8"/>
          <p:cNvSpPr>
            <a:spLocks/>
          </p:cNvSpPr>
          <p:nvPr/>
        </p:nvSpPr>
        <p:spPr bwMode="auto">
          <a:xfrm>
            <a:off x="3740795" y="1955602"/>
            <a:ext cx="1113979"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Empresarial </a:t>
            </a:r>
          </a:p>
        </p:txBody>
      </p:sp>
      <p:sp>
        <p:nvSpPr>
          <p:cNvPr id="21514" name="Rectangle 9"/>
          <p:cNvSpPr>
            <a:spLocks/>
          </p:cNvSpPr>
          <p:nvPr/>
        </p:nvSpPr>
        <p:spPr bwMode="auto">
          <a:xfrm>
            <a:off x="3505275" y="2570634"/>
            <a:ext cx="1574973" cy="2942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Negocios y Financiamiento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Raúl Villarreal Álvarez </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Cultura Empresarial </a:t>
            </a: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Luis </a:t>
            </a: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Gerardo Pérez Figueroa</a:t>
            </a: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Empresarios Jóvenes</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César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Amin</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a:t>
            </a:r>
            <a:r>
              <a:rPr lang="es-MX" altLang="es-MX" sz="1336" dirty="0" err="1">
                <a:solidFill>
                  <a:srgbClr val="595959"/>
                </a:solidFill>
                <a:latin typeface="Arial" panose="020B0604020202020204" pitchFamily="34" charset="0"/>
                <a:cs typeface="Arial" panose="020B0604020202020204" pitchFamily="34" charset="0"/>
                <a:sym typeface="Arial" panose="020B0604020202020204" pitchFamily="34" charset="0"/>
              </a:rPr>
              <a:t>Anchondo</a:t>
            </a: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 Álvarez </a:t>
            </a:r>
          </a:p>
        </p:txBody>
      </p:sp>
      <p:sp>
        <p:nvSpPr>
          <p:cNvPr id="21515" name="Rectangle 10"/>
          <p:cNvSpPr>
            <a:spLocks/>
          </p:cNvSpPr>
          <p:nvPr/>
        </p:nvSpPr>
        <p:spPr bwMode="auto">
          <a:xfrm>
            <a:off x="5318002" y="2379762"/>
            <a:ext cx="1568276"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6" name="Rectangle 11"/>
          <p:cNvSpPr>
            <a:spLocks/>
          </p:cNvSpPr>
          <p:nvPr/>
        </p:nvSpPr>
        <p:spPr bwMode="auto">
          <a:xfrm>
            <a:off x="5304607" y="1864072"/>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17" name="Rectangle 12"/>
          <p:cNvSpPr>
            <a:spLocks/>
          </p:cNvSpPr>
          <p:nvPr/>
        </p:nvSpPr>
        <p:spPr bwMode="auto">
          <a:xfrm>
            <a:off x="5447482" y="1964324"/>
            <a:ext cx="1116211" cy="4958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Desarrollo Económico</a:t>
            </a:r>
          </a:p>
        </p:txBody>
      </p:sp>
      <p:sp>
        <p:nvSpPr>
          <p:cNvPr id="21518" name="Rectangle 13"/>
          <p:cNvSpPr>
            <a:spLocks/>
          </p:cNvSpPr>
          <p:nvPr/>
        </p:nvSpPr>
        <p:spPr bwMode="auto">
          <a:xfrm>
            <a:off x="5303491" y="2585145"/>
            <a:ext cx="1551533" cy="3559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0325" indent="-6032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Desarrollo Regional</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Samuel Sarmiento Melgarejo </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Medio Ambiente</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Alfred Rodríguez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Energía</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Daniel Vázquez Díaz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Competitividad</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Juan de Dios Barba</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Fiscal</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Pedro Higuera </a:t>
            </a:r>
          </a:p>
        </p:txBody>
      </p:sp>
      <p:sp>
        <p:nvSpPr>
          <p:cNvPr id="21519" name="Rectangle 14"/>
          <p:cNvSpPr>
            <a:spLocks/>
          </p:cNvSpPr>
          <p:nvPr/>
        </p:nvSpPr>
        <p:spPr bwMode="auto">
          <a:xfrm>
            <a:off x="7079383" y="2358555"/>
            <a:ext cx="1578322" cy="3806279"/>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0" name="Rectangle 15"/>
          <p:cNvSpPr>
            <a:spLocks/>
          </p:cNvSpPr>
          <p:nvPr/>
        </p:nvSpPr>
        <p:spPr bwMode="auto">
          <a:xfrm>
            <a:off x="7076033" y="1842865"/>
            <a:ext cx="1585020" cy="617264"/>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1" name="Rectangle 16"/>
          <p:cNvSpPr>
            <a:spLocks/>
          </p:cNvSpPr>
          <p:nvPr/>
        </p:nvSpPr>
        <p:spPr bwMode="auto">
          <a:xfrm>
            <a:off x="7148588" y="1817079"/>
            <a:ext cx="1429866" cy="71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Estado de Derecho y Democrático</a:t>
            </a:r>
          </a:p>
        </p:txBody>
      </p:sp>
      <p:sp>
        <p:nvSpPr>
          <p:cNvPr id="21522" name="Rectangle 17"/>
          <p:cNvSpPr>
            <a:spLocks/>
          </p:cNvSpPr>
          <p:nvPr/>
        </p:nvSpPr>
        <p:spPr bwMode="auto">
          <a:xfrm>
            <a:off x="7076034" y="2585145"/>
            <a:ext cx="1574974" cy="2737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3500" indent="-635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Desarrollo Democrático</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Juan Manuel Hernández</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Anticorrupción</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Alejandro Ríos Rippa </a:t>
            </a:r>
          </a:p>
          <a:p>
            <a:pPr eaLnBrk="1">
              <a:spcBef>
                <a:spcPct val="0"/>
              </a:spcBef>
              <a:buSzTx/>
              <a:buFontTx/>
              <a:buNone/>
            </a:pPr>
            <a:endPar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Seguridad y Justicia </a:t>
            </a:r>
          </a:p>
          <a:p>
            <a:pPr eaLnBrk="1">
              <a:spcBef>
                <a:spcPct val="0"/>
              </a:spcBef>
              <a:buSzTx/>
              <a:buFontTx/>
              <a:buNone/>
            </a:pPr>
            <a:r>
              <a:rPr lang="es-MX" altLang="es-MX" sz="1336">
                <a:solidFill>
                  <a:srgbClr val="595959"/>
                </a:solidFill>
                <a:latin typeface="Arial" panose="020B0604020202020204" pitchFamily="34" charset="0"/>
                <a:cs typeface="Arial" panose="020B0604020202020204" pitchFamily="34" charset="0"/>
                <a:sym typeface="Arial" panose="020B0604020202020204" pitchFamily="34" charset="0"/>
              </a:rPr>
              <a:t>Ignacio Manjarrez Ayub</a:t>
            </a:r>
          </a:p>
        </p:txBody>
      </p:sp>
      <p:sp>
        <p:nvSpPr>
          <p:cNvPr id="21523" name="Rectangle 18"/>
          <p:cNvSpPr>
            <a:spLocks/>
          </p:cNvSpPr>
          <p:nvPr/>
        </p:nvSpPr>
        <p:spPr bwMode="auto">
          <a:xfrm>
            <a:off x="8903271" y="2358554"/>
            <a:ext cx="1578322" cy="3804047"/>
          </a:xfrm>
          <a:prstGeom prst="rect">
            <a:avLst/>
          </a:prstGeom>
          <a:noFill/>
          <a:ln w="9525">
            <a:solidFill>
              <a:srgbClr val="558ED5"/>
            </a:solidFill>
            <a:round/>
            <a:headEnd/>
            <a:tailEnd/>
          </a:ln>
          <a:extLst>
            <a:ext uri="{909E8E84-426E-40DD-AFC4-6F175D3DCCD1}">
              <a14:hiddenFill xmlns:a14="http://schemas.microsoft.com/office/drawing/2010/main" xmlns="">
                <a:solidFill>
                  <a:srgbClr val="FFFFFF"/>
                </a:solidFill>
              </a14:hiddenFill>
            </a:ext>
          </a:extLst>
        </p:spPr>
        <p:txBody>
          <a:bodyPr lIns="35719" tIns="35719" rIns="35719" bIns="35719" anchor="ct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endParaRPr lang="es-MX" altLang="es-MX" sz="1195">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4" name="Rectangle 19"/>
          <p:cNvSpPr>
            <a:spLocks/>
          </p:cNvSpPr>
          <p:nvPr/>
        </p:nvSpPr>
        <p:spPr bwMode="auto">
          <a:xfrm>
            <a:off x="8899922" y="1843980"/>
            <a:ext cx="1585020" cy="617265"/>
          </a:xfrm>
          <a:prstGeom prst="rect">
            <a:avLst/>
          </a:prstGeom>
          <a:solidFill>
            <a:srgbClr val="00B0F0"/>
          </a:solidFill>
          <a:ln>
            <a:noFill/>
          </a:ln>
          <a:effectLst>
            <a:outerShdw dist="23000" dir="5400000" algn="ctr" rotWithShape="0">
              <a:srgbClr val="000000">
                <a:alpha val="34998"/>
              </a:srgbClr>
            </a:outerShdw>
          </a:effectLst>
        </p:spPr>
        <p:txBody>
          <a:bodyPr lIns="35719" tIns="35719" rIns="35719" bIns="35719" anchor="ctr"/>
          <a:lstStyle>
            <a:lvl1pPr algn="ctr" defTabSz="457200">
              <a:defRPr sz="3600">
                <a:solidFill>
                  <a:srgbClr val="000000"/>
                </a:solidFill>
                <a:latin typeface="Helvetica Light" charset="0"/>
                <a:ea typeface="Helvetica Light" charset="0"/>
                <a:cs typeface="Helvetica Light" charset="0"/>
                <a:sym typeface="Helvetica Light" charset="0"/>
              </a:defRPr>
            </a:lvl1pPr>
            <a:lvl2pPr marL="742950" indent="-285750" algn="ctr" defTabSz="457200">
              <a:defRPr sz="3600">
                <a:solidFill>
                  <a:srgbClr val="000000"/>
                </a:solidFill>
                <a:latin typeface="Helvetica Light" charset="0"/>
                <a:ea typeface="Helvetica Light" charset="0"/>
                <a:cs typeface="Helvetica Light" charset="0"/>
                <a:sym typeface="Helvetica Light" charset="0"/>
              </a:defRPr>
            </a:lvl2pPr>
            <a:lvl3pPr marL="1143000" indent="-228600" algn="ctr" defTabSz="457200">
              <a:defRPr sz="3600">
                <a:solidFill>
                  <a:srgbClr val="000000"/>
                </a:solidFill>
                <a:latin typeface="Helvetica Light" charset="0"/>
                <a:ea typeface="Helvetica Light" charset="0"/>
                <a:cs typeface="Helvetica Light" charset="0"/>
                <a:sym typeface="Helvetica Light" charset="0"/>
              </a:defRPr>
            </a:lvl3pPr>
            <a:lvl4pPr marL="1600200" indent="-228600" algn="ctr" defTabSz="457200">
              <a:defRPr sz="3600">
                <a:solidFill>
                  <a:srgbClr val="000000"/>
                </a:solidFill>
                <a:latin typeface="Helvetica Light" charset="0"/>
                <a:ea typeface="Helvetica Light" charset="0"/>
                <a:cs typeface="Helvetica Light" charset="0"/>
                <a:sym typeface="Helvetica Light" charset="0"/>
              </a:defRPr>
            </a:lvl4pPr>
            <a:lvl5pPr marL="2057400" indent="-228600" algn="ctr" defTabSz="457200">
              <a:defRPr sz="3600">
                <a:solidFill>
                  <a:srgbClr val="000000"/>
                </a:solidFill>
                <a:latin typeface="Helvetica Light" charset="0"/>
                <a:ea typeface="Helvetica Light" charset="0"/>
                <a:cs typeface="Helvetica Light" charset="0"/>
                <a:sym typeface="Helvetica Light" charset="0"/>
              </a:defRPr>
            </a:lvl5pPr>
            <a:lvl6pPr marL="25146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457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endParaRPr lang="es-MX" altLang="es-MX" sz="1195" dirty="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sp>
        <p:nvSpPr>
          <p:cNvPr id="21525" name="Rectangle 20"/>
          <p:cNvSpPr>
            <a:spLocks/>
          </p:cNvSpPr>
          <p:nvPr/>
        </p:nvSpPr>
        <p:spPr bwMode="auto">
          <a:xfrm>
            <a:off x="8903270" y="1840632"/>
            <a:ext cx="1585021" cy="71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2145" tIns="32145" rIns="32145" bIns="32145">
            <a:spAutoFit/>
          </a:bodyPr>
          <a:lstStyle>
            <a:lvl1pPr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400" b="1" dirty="0">
                <a:solidFill>
                  <a:srgbClr val="FFFFFF"/>
                </a:solidFill>
                <a:latin typeface="Arial" panose="020B0604020202020204" pitchFamily="34" charset="0"/>
                <a:cs typeface="Arial" panose="020B0604020202020204" pitchFamily="34" charset="0"/>
                <a:sym typeface="Arial" panose="020B0604020202020204" pitchFamily="34" charset="0"/>
              </a:rPr>
              <a:t>Asuntos Internacionales y de Trabajo</a:t>
            </a:r>
          </a:p>
        </p:txBody>
      </p:sp>
      <p:sp>
        <p:nvSpPr>
          <p:cNvPr id="21526" name="Rectangle 21"/>
          <p:cNvSpPr>
            <a:spLocks/>
          </p:cNvSpPr>
          <p:nvPr/>
        </p:nvSpPr>
        <p:spPr bwMode="auto">
          <a:xfrm>
            <a:off x="8903271" y="2663279"/>
            <a:ext cx="1578322" cy="1503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spAutoFit/>
          </a:bodyPr>
          <a:lstStyle>
            <a:lvl1pPr marL="66675" indent="-66675"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defTabSz="4572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457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Capital Humano</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Martha Barroso González</a:t>
            </a:r>
          </a:p>
          <a:p>
            <a:pPr eaLnBrk="1">
              <a:spcBef>
                <a:spcPct val="0"/>
              </a:spcBef>
              <a:buSzTx/>
              <a:buFontTx/>
              <a:buNone/>
            </a:pPr>
            <a:endPar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endParaRPr>
          </a:p>
          <a:p>
            <a:pPr eaLnBrk="1">
              <a:spcBef>
                <a:spcPct val="0"/>
              </a:spcBef>
              <a:buClr>
                <a:srgbClr val="0092D2"/>
              </a:buClr>
              <a:buSzPct val="100000"/>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Laboral</a:t>
            </a:r>
          </a:p>
          <a:p>
            <a:pPr eaLnBrk="1">
              <a:spcBef>
                <a:spcPct val="0"/>
              </a:spcBef>
              <a:buSzTx/>
              <a:buFontTx/>
              <a:buNone/>
            </a:pPr>
            <a:r>
              <a:rPr lang="es-MX" altLang="es-MX" sz="1336" dirty="0">
                <a:solidFill>
                  <a:srgbClr val="595959"/>
                </a:solidFill>
                <a:latin typeface="Arial" panose="020B0604020202020204" pitchFamily="34" charset="0"/>
                <a:cs typeface="Arial" panose="020B0604020202020204" pitchFamily="34" charset="0"/>
                <a:sym typeface="Arial" panose="020B0604020202020204" pitchFamily="34" charset="0"/>
              </a:rPr>
              <a:t>Lorenzo Roel Hernández</a:t>
            </a:r>
          </a:p>
        </p:txBody>
      </p:sp>
      <p:pic>
        <p:nvPicPr>
          <p:cNvPr id="21527" name="Picture 22"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2027128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95315" y="1739900"/>
            <a:ext cx="10515599" cy="4351338"/>
          </a:xfrm>
        </p:spPr>
        <p:txBody>
          <a:bodyPr/>
          <a:lstStyle/>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son organismos sindicales con personalidad jurídica y patrimonio propios, integradas por los Sindicatos Patronales asociados a la Confederación.</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Las Federaciones deberán registrarse únicamente a instancia de la Confederación y ante la Secretaria del Trabajo y Previsión Social en los términos de lo dispuesto en los artículos 381, 382, 383 384y 385 de la Ley Federal del Trabajo dando cumplimiento a los Documentos Rectores de la Confederación y sujetándose en todo momento a lo dispuesto en el reglamento específico.</a:t>
            </a:r>
            <a:endParaRPr lang="es-MX" sz="2400" dirty="0">
              <a:solidFill>
                <a:schemeClr val="accent1">
                  <a:lumMod val="75000"/>
                </a:schemeClr>
              </a:solidFill>
              <a:latin typeface="Arial" panose="020B0604020202020204" pitchFamily="34" charset="0"/>
              <a:cs typeface="Arial" panose="020B0604020202020204" pitchFamily="34" charset="0"/>
            </a:endParaRPr>
          </a:p>
          <a:p>
            <a:pPr marL="133350" indent="0" algn="just">
              <a:buNone/>
            </a:pPr>
            <a:r>
              <a:rPr lang="es-MX" sz="2400" dirty="0" smtClean="0">
                <a:solidFill>
                  <a:schemeClr val="accent1">
                    <a:lumMod val="75000"/>
                  </a:schemeClr>
                </a:solidFill>
                <a:latin typeface="Arial" panose="020B0604020202020204" pitchFamily="34" charset="0"/>
                <a:cs typeface="Arial" panose="020B0604020202020204" pitchFamily="34" charset="0"/>
              </a:rPr>
              <a:t>La Comisión Ejecutiva agrupará a los Sindicatos Patronales en tantas Federaciones como juzgue necesario, de acuerdo a la división geográfica en regiones del país.</a:t>
            </a:r>
            <a:endParaRPr lang="es-MX" sz="2400" dirty="0">
              <a:solidFill>
                <a:schemeClr val="accent1">
                  <a:lumMod val="75000"/>
                </a:schemeClr>
              </a:solidFill>
              <a:latin typeface="Arial" panose="020B0604020202020204" pitchFamily="34" charset="0"/>
              <a:cs typeface="Arial" panose="020B0604020202020204" pitchFamily="34" charset="0"/>
            </a:endParaRPr>
          </a:p>
          <a:p>
            <a:endParaRPr lang="es-MX" dirty="0"/>
          </a:p>
          <a:p>
            <a:endParaRPr lang="es-MX" dirty="0"/>
          </a:p>
        </p:txBody>
      </p:sp>
      <p:sp>
        <p:nvSpPr>
          <p:cNvPr id="4" name="Título 1"/>
          <p:cNvSpPr>
            <a:spLocks noGrp="1"/>
          </p:cNvSpPr>
          <p:nvPr>
            <p:ph type="title"/>
          </p:nvPr>
        </p:nvSpPr>
        <p:spPr>
          <a:xfrm>
            <a:off x="981078" y="350838"/>
            <a:ext cx="8305797" cy="1235075"/>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Federaciones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448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758" y="1122362"/>
            <a:ext cx="9482140" cy="1120776"/>
          </a:xfrm>
          <a:solidFill>
            <a:schemeClr val="accent1">
              <a:lumMod val="75000"/>
            </a:schemeClr>
          </a:solidFill>
        </p:spPr>
        <p:txBody>
          <a:bodyPr/>
          <a:lstStyle/>
          <a:p>
            <a:pPr algn="ctr"/>
            <a:r>
              <a:rPr lang="es-MX" sz="5400" b="1" dirty="0">
                <a:solidFill>
                  <a:schemeClr val="bg1"/>
                </a:solidFill>
                <a:latin typeface="Arial" panose="020B0604020202020204" pitchFamily="34" charset="0"/>
                <a:cs typeface="Arial" panose="020B0604020202020204" pitchFamily="34" charset="0"/>
              </a:rPr>
              <a:t>Asamblea </a:t>
            </a:r>
          </a:p>
        </p:txBody>
      </p:sp>
      <p:sp>
        <p:nvSpPr>
          <p:cNvPr id="3" name="Marcador de texto 2"/>
          <p:cNvSpPr>
            <a:spLocks noGrp="1"/>
          </p:cNvSpPr>
          <p:nvPr>
            <p:ph type="body" idx="1"/>
          </p:nvPr>
        </p:nvSpPr>
        <p:spPr>
          <a:xfrm>
            <a:off x="838203" y="2740024"/>
            <a:ext cx="10001250" cy="2903539"/>
          </a:xfrm>
        </p:spPr>
        <p:txBody>
          <a:bodyPr/>
          <a:lstStyle/>
          <a:p>
            <a:pPr marL="610235" marR="405130" indent="0" algn="just">
              <a:spcBef>
                <a:spcPts val="15"/>
              </a:spcBef>
              <a:buNone/>
            </a:pPr>
            <a:r>
              <a:rPr lang="es-MX" sz="3600" dirty="0" smtClean="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rPr>
              <a:t>La Asamblea es el órgano supremo de la Confederación Patronal de la República Mexicana y está integrada por todas las personas físicas y morales agremiadas en términos de estos Estatutos.</a:t>
            </a:r>
            <a:endParaRPr lang="es-MX" sz="3600" dirty="0">
              <a:solidFill>
                <a:schemeClr val="accent1">
                  <a:lumMod val="75000"/>
                </a:schemeClr>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70682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509590" y="1925637"/>
            <a:ext cx="10515599" cy="4351338"/>
          </a:xfrm>
        </p:spPr>
        <p:txBody>
          <a:bodyPr/>
          <a:lstStyle/>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FEDERACIONES</a:t>
            </a:r>
          </a:p>
          <a:p>
            <a:pPr marL="0" indent="0" algn="just" defTabSz="449263" eaLnBrk="1">
              <a:lnSpc>
                <a:spcPct val="107000"/>
              </a:lnSpc>
              <a:spcBef>
                <a:spcPts val="800"/>
              </a:spcBef>
              <a:buSzTx/>
              <a:buFontTx/>
              <a:buNone/>
            </a:pPr>
            <a:endPar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69.- Objetivos de las Federaciones.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Federaciones tendrán como objetivo el coadyuvar en la ejecución del Plan Estratégico, contribuir al desarrollo cuantitativo y cualitativo de los Sindicatos Patronales, promover la formación y desarrollo de Sindicatos Patronales, propiciar una agenda común con los Sindicatos Patronales socios y apoyar el cumplimiento de los acuerdos y políticas de COPARMEX entre sus integrantes.</a:t>
            </a:r>
          </a:p>
          <a:p>
            <a:endParaRPr lang="es-MX" dirty="0">
              <a:solidFill>
                <a:schemeClr val="accent1">
                  <a:lumMod val="75000"/>
                </a:schemeClr>
              </a:solidFill>
            </a:endParaRPr>
          </a:p>
        </p:txBody>
      </p:sp>
      <p:sp>
        <p:nvSpPr>
          <p:cNvPr id="4" name="Título 1"/>
          <p:cNvSpPr>
            <a:spLocks noGrp="1"/>
          </p:cNvSpPr>
          <p:nvPr>
            <p:ph type="title"/>
          </p:nvPr>
        </p:nvSpPr>
        <p:spPr>
          <a:xfrm>
            <a:off x="838203" y="350838"/>
            <a:ext cx="8677272" cy="12636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798353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00050" y="2054225"/>
            <a:ext cx="10910889" cy="3675063"/>
          </a:xfrm>
        </p:spPr>
        <p:txBody>
          <a:bodyPr/>
          <a:lstStyle/>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sindicatos patronales afiliados voluntariamente a la Confederación, distribuidos en las 14 Federaciones.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Delegaciones </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son un paso previo, a través del cual, empresarios de la localidad se agrupan y organizan para adquirir la experiencia, fortalecimiento y posicionamiento local y de la Coparmex con el objetivo de formar, en un tiempo determinado, un Centro Empresarial en su ciudad.</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Una </a:t>
            </a: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Representación</a:t>
            </a: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es un grupo pequeño de empresarios reconocidos, afines a los principios y valores de la Coparmex que residen en ciudades y municipios importantes, en las cuales, el proceso de formación de una delegación y/o Centro Empresarial aún tomará un tiempo determinado. A este pequeño grupo de empresarios reconocidos –al menos 10- y afines a los principios, valores y filosofía de la Coparmex se les brindará toda la capacitación y el conocimiento sobre la Coparmex, su filosofía, historia, plan de trabajo y acciones; además se les capacitará para poder transmitir este conocimiento a otros empresarios de la región, así como representar a la Coparmex ante la Sociedad local y regional. </a:t>
            </a:r>
          </a:p>
          <a:p>
            <a:pPr marL="0" indent="0" algn="just" defTabSz="411163" eaLnBrk="1">
              <a:lnSpc>
                <a:spcPct val="100000"/>
              </a:lnSpc>
              <a:spcBef>
                <a:spcPts val="1000"/>
              </a:spcBef>
              <a:buSzTx/>
              <a:buFontTx/>
              <a:buNone/>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Delegaciones y Representaciones COPARMEX dependen del Centro Empresarial (Sindicato Patronal) que esté ubicado en su Estado y que se determine como el más idóneo. </a:t>
            </a:r>
          </a:p>
          <a:p>
            <a:endParaRPr lang="es-MX" dirty="0"/>
          </a:p>
        </p:txBody>
      </p:sp>
      <p:sp>
        <p:nvSpPr>
          <p:cNvPr id="4" name="Título 1"/>
          <p:cNvSpPr>
            <a:spLocks noGrp="1"/>
          </p:cNvSpPr>
          <p:nvPr>
            <p:ph type="title"/>
          </p:nvPr>
        </p:nvSpPr>
        <p:spPr>
          <a:xfrm>
            <a:off x="981079" y="350837"/>
            <a:ext cx="8634410" cy="1320800"/>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Sindicatos Patronales </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44770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2" name="Group 2"/>
          <p:cNvGraphicFramePr>
            <a:graphicFrameLocks noGrp="1"/>
          </p:cNvGraphicFramePr>
          <p:nvPr>
            <p:extLst>
              <p:ext uri="{D42A27DB-BD31-4B8C-83A1-F6EECF244321}">
                <p14:modId xmlns:p14="http://schemas.microsoft.com/office/powerpoint/2010/main" xmlns="" val="757362446"/>
              </p:ext>
            </p:extLst>
          </p:nvPr>
        </p:nvGraphicFramePr>
        <p:xfrm>
          <a:off x="1614489" y="165200"/>
          <a:ext cx="8275512" cy="6507124"/>
        </p:xfrm>
        <a:graphic>
          <a:graphicData uri="http://schemas.openxmlformats.org/drawingml/2006/table">
            <a:tbl>
              <a:tblPr/>
              <a:tblGrid>
                <a:gridCol w="189516">
                  <a:extLst>
                    <a:ext uri="{9D8B030D-6E8A-4147-A177-3AD203B41FA5}">
                      <a16:colId xmlns:a16="http://schemas.microsoft.com/office/drawing/2014/main" xmlns="" val="20000"/>
                    </a:ext>
                  </a:extLst>
                </a:gridCol>
                <a:gridCol w="900486">
                  <a:extLst>
                    <a:ext uri="{9D8B030D-6E8A-4147-A177-3AD203B41FA5}">
                      <a16:colId xmlns:a16="http://schemas.microsoft.com/office/drawing/2014/main" xmlns="" val="20001"/>
                    </a:ext>
                  </a:extLst>
                </a:gridCol>
                <a:gridCol w="812045">
                  <a:extLst>
                    <a:ext uri="{9D8B030D-6E8A-4147-A177-3AD203B41FA5}">
                      <a16:colId xmlns:a16="http://schemas.microsoft.com/office/drawing/2014/main" xmlns="" val="20002"/>
                    </a:ext>
                  </a:extLst>
                </a:gridCol>
                <a:gridCol w="990075">
                  <a:extLst>
                    <a:ext uri="{9D8B030D-6E8A-4147-A177-3AD203B41FA5}">
                      <a16:colId xmlns:a16="http://schemas.microsoft.com/office/drawing/2014/main" xmlns="" val="20003"/>
                    </a:ext>
                  </a:extLst>
                </a:gridCol>
                <a:gridCol w="183773">
                  <a:extLst>
                    <a:ext uri="{9D8B030D-6E8A-4147-A177-3AD203B41FA5}">
                      <a16:colId xmlns:a16="http://schemas.microsoft.com/office/drawing/2014/main" xmlns="" val="20004"/>
                    </a:ext>
                  </a:extLst>
                </a:gridCol>
                <a:gridCol w="2294861">
                  <a:extLst>
                    <a:ext uri="{9D8B030D-6E8A-4147-A177-3AD203B41FA5}">
                      <a16:colId xmlns:a16="http://schemas.microsoft.com/office/drawing/2014/main" xmlns="" val="20005"/>
                    </a:ext>
                  </a:extLst>
                </a:gridCol>
                <a:gridCol w="1503490">
                  <a:extLst>
                    <a:ext uri="{9D8B030D-6E8A-4147-A177-3AD203B41FA5}">
                      <a16:colId xmlns:a16="http://schemas.microsoft.com/office/drawing/2014/main" xmlns="" val="20006"/>
                    </a:ext>
                  </a:extLst>
                </a:gridCol>
                <a:gridCol w="1401266">
                  <a:extLst>
                    <a:ext uri="{9D8B030D-6E8A-4147-A177-3AD203B41FA5}">
                      <a16:colId xmlns:a16="http://schemas.microsoft.com/office/drawing/2014/main" xmlns="" val="20007"/>
                    </a:ext>
                  </a:extLst>
                </a:gridCol>
              </a:tblGrid>
              <a:tr h="565766">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dirty="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158812">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 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Armando León Ptacnik</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Ensenada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Mexicali</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248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Tijuana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29556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 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Arq.César Gonzalo Castanedo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Aguascalientes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Encarnación de Díaz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Matehuala y Norte Potosino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Luis Potosí</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Río Verde   3. Ciudad Valles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Zacatecas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158812">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Bajío 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C.P.  Luisa Estela León Marín.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Guanajuato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Celaya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15881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Irapuato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288948">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4. Juventino Rosas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59915">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Michoacán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Querétaro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301143">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Gerardo Trejo Veytia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 F.</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la Ciudad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4"/>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Estado de México Oriente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Metropolitano del Estado de México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Hidalgo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7"/>
                  </a:ext>
                </a:extLst>
              </a:tr>
              <a:tr h="28674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Guadalupe de la Vega Arizpe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Chihuahua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Chihuahua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Delicias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2867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Ciudad Juárez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r h="29446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Cuauhtémoc</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1"/>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Hidalgo del Parral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2"/>
                  </a:ext>
                </a:extLst>
              </a:tr>
              <a:tr h="30114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Nuevo Casas Grandes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dirty="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3"/>
                  </a:ext>
                </a:extLst>
              </a:tr>
            </a:tbl>
          </a:graphicData>
        </a:graphic>
      </p:graphicFrame>
    </p:spTree>
    <p:extLst>
      <p:ext uri="{BB962C8B-B14F-4D97-AF65-F5344CB8AC3E}">
        <p14:creationId xmlns:p14="http://schemas.microsoft.com/office/powerpoint/2010/main" xmlns="" val="2188903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aphicFrame>
        <p:nvGraphicFramePr>
          <p:cNvPr id="2" name="Group 2"/>
          <p:cNvGraphicFramePr>
            <a:graphicFrameLocks noGrp="1"/>
          </p:cNvGraphicFramePr>
          <p:nvPr/>
        </p:nvGraphicFramePr>
        <p:xfrm>
          <a:off x="1949277" y="486668"/>
          <a:ext cx="7999883" cy="5886899"/>
        </p:xfrm>
        <a:graphic>
          <a:graphicData uri="http://schemas.openxmlformats.org/drawingml/2006/table">
            <a:tbl>
              <a:tblPr/>
              <a:tblGrid>
                <a:gridCol w="177477">
                  <a:extLst>
                    <a:ext uri="{9D8B030D-6E8A-4147-A177-3AD203B41FA5}">
                      <a16:colId xmlns:a16="http://schemas.microsoft.com/office/drawing/2014/main" xmlns="" val="20000"/>
                    </a:ext>
                  </a:extLst>
                </a:gridCol>
                <a:gridCol w="846088">
                  <a:extLst>
                    <a:ext uri="{9D8B030D-6E8A-4147-A177-3AD203B41FA5}">
                      <a16:colId xmlns:a16="http://schemas.microsoft.com/office/drawing/2014/main" xmlns="" val="20001"/>
                    </a:ext>
                  </a:extLst>
                </a:gridCol>
                <a:gridCol w="763488">
                  <a:extLst>
                    <a:ext uri="{9D8B030D-6E8A-4147-A177-3AD203B41FA5}">
                      <a16:colId xmlns:a16="http://schemas.microsoft.com/office/drawing/2014/main" xmlns="" val="20002"/>
                    </a:ext>
                  </a:extLst>
                </a:gridCol>
                <a:gridCol w="929804">
                  <a:extLst>
                    <a:ext uri="{9D8B030D-6E8A-4147-A177-3AD203B41FA5}">
                      <a16:colId xmlns:a16="http://schemas.microsoft.com/office/drawing/2014/main" xmlns="" val="20003"/>
                    </a:ext>
                  </a:extLst>
                </a:gridCol>
                <a:gridCol w="212080">
                  <a:extLst>
                    <a:ext uri="{9D8B030D-6E8A-4147-A177-3AD203B41FA5}">
                      <a16:colId xmlns:a16="http://schemas.microsoft.com/office/drawing/2014/main" xmlns="" val="20004"/>
                    </a:ext>
                  </a:extLst>
                </a:gridCol>
                <a:gridCol w="2429991">
                  <a:extLst>
                    <a:ext uri="{9D8B030D-6E8A-4147-A177-3AD203B41FA5}">
                      <a16:colId xmlns:a16="http://schemas.microsoft.com/office/drawing/2014/main" xmlns="" val="20005"/>
                    </a:ext>
                  </a:extLst>
                </a:gridCol>
                <a:gridCol w="1573857">
                  <a:extLst>
                    <a:ext uri="{9D8B030D-6E8A-4147-A177-3AD203B41FA5}">
                      <a16:colId xmlns:a16="http://schemas.microsoft.com/office/drawing/2014/main" xmlns="" val="20006"/>
                    </a:ext>
                  </a:extLst>
                </a:gridCol>
                <a:gridCol w="1067098">
                  <a:extLst>
                    <a:ext uri="{9D8B030D-6E8A-4147-A177-3AD203B41FA5}">
                      <a16:colId xmlns:a16="http://schemas.microsoft.com/office/drawing/2014/main" xmlns="" val="20007"/>
                    </a:ext>
                  </a:extLst>
                </a:gridCol>
              </a:tblGrid>
              <a:tr h="541363">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525736">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Norte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Lic. Juan Carlos López Villarreal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Coahuila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Coahuila Sureste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5. Región Centro y Carbonífera de Coahuila -Monclova.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Laguna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Coparmex Nuevo León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6. Linares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167432">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Occidente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José de Jesús Hernández Preciado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Colima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Manzanillo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630660">
                <a:tc vMerge="1">
                  <a:txBody>
                    <a:bodyPr/>
                    <a:lstStyle/>
                    <a:p>
                      <a:endParaRPr lang="es-MX"/>
                    </a:p>
                  </a:txBody>
                  <a:tcPr/>
                </a:tc>
                <a:tc vMerge="1">
                  <a:txBody>
                    <a:bodyPr/>
                    <a:lstStyle/>
                    <a:p>
                      <a:endParaRPr lang="es-MX"/>
                    </a:p>
                  </a:txBody>
                  <a:tcPr/>
                </a:tc>
                <a:tc vMerge="1">
                  <a:txBody>
                    <a:bodyPr/>
                    <a:lstStyle/>
                    <a:p>
                      <a:endParaRPr lang="es-MX"/>
                    </a:p>
                  </a:txBody>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Jalisco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7. Arandas 8. Capilla de Guadalupe 9. Región Ciénega 10. Jalostotitlán 11. San Juan de los Lagos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282402">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Puerto Vallarta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Tepatitlán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Nayarit</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412998">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Pacífico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Ing. Jorge López Valencia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Baja California 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12. Los Cabos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67432">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Durango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Guasave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308074">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Mazatlán y del Sur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Sinaloa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4"/>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Valle del Fuerte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2812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Peninsular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39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Chetumal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Cozumel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7"/>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Quintana Roo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16519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Yucatán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Mérida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281285">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43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Valladolid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0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39896940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Group 1"/>
          <p:cNvGraphicFramePr>
            <a:graphicFrameLocks noGrp="1"/>
          </p:cNvGraphicFramePr>
          <p:nvPr/>
        </p:nvGraphicFramePr>
        <p:xfrm>
          <a:off x="1818680" y="545828"/>
          <a:ext cx="8191872" cy="5770815"/>
        </p:xfrm>
        <a:graphic>
          <a:graphicData uri="http://schemas.openxmlformats.org/drawingml/2006/table">
            <a:tbl>
              <a:tblPr/>
              <a:tblGrid>
                <a:gridCol w="180826">
                  <a:extLst>
                    <a:ext uri="{9D8B030D-6E8A-4147-A177-3AD203B41FA5}">
                      <a16:colId xmlns:a16="http://schemas.microsoft.com/office/drawing/2014/main" xmlns="" val="20000"/>
                    </a:ext>
                  </a:extLst>
                </a:gridCol>
                <a:gridCol w="860599">
                  <a:extLst>
                    <a:ext uri="{9D8B030D-6E8A-4147-A177-3AD203B41FA5}">
                      <a16:colId xmlns:a16="http://schemas.microsoft.com/office/drawing/2014/main" xmlns="" val="20001"/>
                    </a:ext>
                  </a:extLst>
                </a:gridCol>
                <a:gridCol w="775766">
                  <a:extLst>
                    <a:ext uri="{9D8B030D-6E8A-4147-A177-3AD203B41FA5}">
                      <a16:colId xmlns:a16="http://schemas.microsoft.com/office/drawing/2014/main" xmlns="" val="20002"/>
                    </a:ext>
                  </a:extLst>
                </a:gridCol>
                <a:gridCol w="946547">
                  <a:extLst>
                    <a:ext uri="{9D8B030D-6E8A-4147-A177-3AD203B41FA5}">
                      <a16:colId xmlns:a16="http://schemas.microsoft.com/office/drawing/2014/main" xmlns="" val="20003"/>
                    </a:ext>
                  </a:extLst>
                </a:gridCol>
                <a:gridCol w="180826">
                  <a:extLst>
                    <a:ext uri="{9D8B030D-6E8A-4147-A177-3AD203B41FA5}">
                      <a16:colId xmlns:a16="http://schemas.microsoft.com/office/drawing/2014/main" xmlns="" val="20004"/>
                    </a:ext>
                  </a:extLst>
                </a:gridCol>
                <a:gridCol w="2193355">
                  <a:extLst>
                    <a:ext uri="{9D8B030D-6E8A-4147-A177-3AD203B41FA5}">
                      <a16:colId xmlns:a16="http://schemas.microsoft.com/office/drawing/2014/main" xmlns="" val="20005"/>
                    </a:ext>
                  </a:extLst>
                </a:gridCol>
                <a:gridCol w="1640830">
                  <a:extLst>
                    <a:ext uri="{9D8B030D-6E8A-4147-A177-3AD203B41FA5}">
                      <a16:colId xmlns:a16="http://schemas.microsoft.com/office/drawing/2014/main" xmlns="" val="20006"/>
                    </a:ext>
                  </a:extLst>
                </a:gridCol>
                <a:gridCol w="1413123">
                  <a:extLst>
                    <a:ext uri="{9D8B030D-6E8A-4147-A177-3AD203B41FA5}">
                      <a16:colId xmlns:a16="http://schemas.microsoft.com/office/drawing/2014/main" xmlns="" val="20007"/>
                    </a:ext>
                  </a:extLst>
                </a:gridCol>
              </a:tblGrid>
              <a:tr h="619497">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Presidente de la Federación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Estado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grid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Centro Empresarial</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h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Delegación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1" i="0" u="none" strike="noStrike" cap="none" normalizeH="0" baseline="0">
                          <a:ln>
                            <a:noFill/>
                          </a:ln>
                          <a:solidFill>
                            <a:srgbClr val="000000"/>
                          </a:solidFill>
                          <a:effectLst/>
                          <a:latin typeface="Arial" pitchFamily="34" charset="0"/>
                          <a:cs typeface="Arial" pitchFamily="34" charset="0"/>
                          <a:sym typeface="Arial" pitchFamily="34" charset="0"/>
                        </a:rPr>
                        <a:t>Representación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5B9BD5"/>
                    </a:solidFill>
                  </a:tcPr>
                </a:tc>
                <a:extLst>
                  <a:ext uri="{0D108BD9-81ED-4DB2-BD59-A6C34878D82A}">
                    <a16:rowId xmlns:a16="http://schemas.microsoft.com/office/drawing/2014/main" xmlns="" val="10000"/>
                  </a:ext>
                </a:extLst>
              </a:tr>
              <a:tr h="322585">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Sureste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Federico Cuesy Ramírez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Campeche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13. Ciudad del Carmen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Patronal de Chiapas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Costa de Chiapas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3"/>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Tabasco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4"/>
                  </a:ext>
                </a:extLst>
              </a:tr>
              <a:tr h="321469">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Alfredo Santini Fernández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Obregón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Navojoa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6"/>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46</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del Norte de Sonora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7"/>
                  </a:ext>
                </a:extLst>
              </a:tr>
              <a:tr h="173013">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6">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Jorge Coffau Kayser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3">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Puebla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San Martín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49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Tehuacán</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Tlaxcala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14. Zona Norte de Veracruz</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651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2"/>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Xalapa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3"/>
                  </a:ext>
                </a:extLst>
              </a:tr>
              <a:tr h="174129">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Suroeste</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4">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Fernando Vargas Lozano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57</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Oaxaca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1. Istmo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xmlns="" val="10014"/>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rowSpan="2">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Guerrero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58</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Acapulco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5"/>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59</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Chilpancingo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6"/>
                  </a:ext>
                </a:extLst>
              </a:tr>
              <a:tr h="174129">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60</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rPr>
                        <a:t>2. Zona Sur de Morelos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651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6510" cap="flat" cmpd="sng" algn="ctr">
                      <a:solidFill>
                        <a:srgbClr val="000000"/>
                      </a:solidFill>
                      <a:prstDash val="solid"/>
                      <a:miter lim="400000"/>
                      <a:headEnd type="none" w="med" len="med"/>
                      <a:tailEnd type="none" w="med" len="med"/>
                    </a:lnB>
                    <a:lnTlToBr>
                      <a:noFill/>
                    </a:lnTlToBr>
                    <a:lnBlToTr>
                      <a:noFill/>
                    </a:lnBlToTr>
                    <a:noFill/>
                  </a:tcPr>
                </a:tc>
                <a:extLst>
                  <a:ext uri="{0D108BD9-81ED-4DB2-BD59-A6C34878D82A}">
                    <a16:rowId xmlns:a16="http://schemas.microsoft.com/office/drawing/2014/main" xmlns="" val="10017"/>
                  </a:ext>
                </a:extLst>
              </a:tr>
              <a:tr h="322585">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 </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Lic. Fidel Gallardo Aguilar</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rowSpan="5">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Tamaulipas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61</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Ciudad Victoria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651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8"/>
                  </a:ext>
                </a:extLst>
              </a:tr>
              <a:tr h="321469">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62</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Matamoros</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9"/>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63</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Coparmex Nuevo Laredo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0"/>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64</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Reynosa</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1"/>
                  </a:ext>
                </a:extLst>
              </a:tr>
              <a:tr h="173013">
                <a:tc vMerge="1">
                  <a:txBody>
                    <a:bodyPr/>
                    <a:lstStyle/>
                    <a:p>
                      <a:endParaRPr lang="es-MX"/>
                    </a:p>
                  </a:txBody>
                  <a:tcPr/>
                </a:tc>
                <a:tc vMerge="1">
                  <a:txBody>
                    <a:bodyPr/>
                    <a:lstStyle/>
                    <a:p>
                      <a:endParaRPr lang="es-MX"/>
                    </a:p>
                  </a:txBody>
                  <a:tcPr/>
                </a:tc>
                <a:tc vMerge="1">
                  <a:txBody>
                    <a:bodyPr/>
                    <a:lstStyle/>
                    <a:p>
                      <a:endParaRPr lang="es-MX"/>
                    </a:p>
                  </a:txBody>
                  <a:tcPr/>
                </a:tc>
                <a:tc vMerge="1">
                  <a:txBody>
                    <a:bodyPr/>
                    <a:lstStyle/>
                    <a:p>
                      <a:endParaRPr lang="es-MX"/>
                    </a:p>
                  </a:txBody>
                  <a:tcPr/>
                </a:tc>
                <a:tc>
                  <a:txBody>
                    <a:body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65</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rPr>
                        <a:t>Centro Empresarial de Tampico</a:t>
                      </a:r>
                      <a:endParaRPr kumimoji="0" lang="es-MX" sz="13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900" b="0" i="0" u="none" strike="noStrike" cap="none" normalizeH="0" baseline="0">
                        <a:ln>
                          <a:noFill/>
                        </a:ln>
                        <a:solidFill>
                          <a:srgbClr val="000000"/>
                        </a:solidFill>
                        <a:effectLst/>
                        <a:latin typeface="Arial" pitchFamily="34" charset="0"/>
                        <a:cs typeface="Arial" pitchFamily="34" charset="0"/>
                        <a:sym typeface="Arial" pitchFamily="34"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22"/>
                  </a:ext>
                </a:extLst>
              </a:tr>
            </a:tbl>
          </a:graphicData>
        </a:graphic>
      </p:graphicFrame>
      <p:pic>
        <p:nvPicPr>
          <p:cNvPr id="33962" name="Picture 393"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Tree>
    <p:extLst>
      <p:ext uri="{BB962C8B-B14F-4D97-AF65-F5344CB8AC3E}">
        <p14:creationId xmlns:p14="http://schemas.microsoft.com/office/powerpoint/2010/main" xmlns="" val="1220190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p:txBody>
          <a:bodyPr/>
          <a:lstStyle/>
          <a:p>
            <a:pPr marL="0" indent="0" algn="just" defTabSz="449263" eaLnBrk="1">
              <a:lnSpc>
                <a:spcPct val="107000"/>
              </a:lnSpc>
              <a:spcBef>
                <a:spcPts val="80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CONSEJEROS DELEGADOS</a:t>
            </a:r>
          </a:p>
          <a:p>
            <a:pPr marL="0" indent="0" algn="just" defTabSz="449263" eaLnBrk="1">
              <a:spcBef>
                <a:spcPct val="0"/>
              </a:spcBef>
              <a:buSzTx/>
              <a:buFontTx/>
              <a:buNone/>
            </a:pPr>
            <a:r>
              <a:rPr lang="es-MX" altLang="es-MX" sz="20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44.- De los Consejeros Delegados.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que a propuesta del Presidente designe el Consejo Directivo, con arreglo al artículo 371, fracción IX, de la Ley Federal del Trabajo, tendrán a su cargo el cumplimiento de los objetivos, el desarrollo de los proyectos o la implementación de las acciones que el Consejo Directivo o el Presidente les encomienden.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Para el eficaz cumplimiento de su encomienda, los Consejeros Delegados podrán relacionarse e interactuar con los órganos de Gobierno, comisiones, comités, grupos de trabajo, Sindicatos Patronales, así como las Delegaciones y Representaciones de éstos y de la Confederación, y en general con los Socios de la misma. </a:t>
            </a:r>
          </a:p>
          <a:p>
            <a:pPr marL="0" indent="0" algn="just" defTabSz="449263" eaLnBrk="1">
              <a:spcBef>
                <a:spcPct val="0"/>
              </a:spcBef>
              <a:buSzTx/>
              <a:buFontTx/>
              <a:buNone/>
            </a:pPr>
            <a:r>
              <a:rPr lang="es-MX" altLang="es-MX" sz="20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Los Consejeros Delegados durarán en su encargo un año calendario y podrá designarse el número que resulte necesario, sin que se pueda exceder la proporción establecida en el artículo 26, primer párrafo. El Presidente podrá, determinar la cesación del encargo en forma anticipada, al concluir el motivo de la encomienda, renovarse el Consejo Directivo o en cualquier momento que lo estime conveniente. </a:t>
            </a:r>
          </a:p>
          <a:p>
            <a:endParaRPr lang="es-MX" sz="2000" dirty="0">
              <a:solidFill>
                <a:schemeClr val="accent1">
                  <a:lumMod val="75000"/>
                </a:schemeClr>
              </a:solidFill>
            </a:endParaRPr>
          </a:p>
        </p:txBody>
      </p:sp>
      <p:sp>
        <p:nvSpPr>
          <p:cNvPr id="4" name="Título 1"/>
          <p:cNvSpPr>
            <a:spLocks noGrp="1"/>
          </p:cNvSpPr>
          <p:nvPr>
            <p:ph type="title"/>
          </p:nvPr>
        </p:nvSpPr>
        <p:spPr>
          <a:xfrm>
            <a:off x="1123953" y="322262"/>
            <a:ext cx="8377235" cy="1363663"/>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Consejeros Delegados</a:t>
            </a:r>
            <a:endParaRPr lang="es-MX"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68710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grpSp>
        <p:nvGrpSpPr>
          <p:cNvPr id="23555" name="Group 2"/>
          <p:cNvGrpSpPr>
            <a:grpSpLocks/>
          </p:cNvGrpSpPr>
          <p:nvPr/>
        </p:nvGrpSpPr>
        <p:grpSpPr bwMode="auto">
          <a:xfrm>
            <a:off x="3271838" y="1064465"/>
            <a:ext cx="4814888" cy="5515600"/>
            <a:chOff x="0" y="0"/>
            <a:chExt cx="6183101" cy="7844409"/>
          </a:xfrm>
        </p:grpSpPr>
        <p:sp>
          <p:nvSpPr>
            <p:cNvPr id="23572" name="AutoShape 3"/>
            <p:cNvSpPr>
              <a:spLocks/>
            </p:cNvSpPr>
            <p:nvPr/>
          </p:nvSpPr>
          <p:spPr bwMode="auto">
            <a:xfrm>
              <a:off x="0" y="0"/>
              <a:ext cx="5178425" cy="7761288"/>
            </a:xfrm>
            <a:prstGeom prst="roundRect">
              <a:avLst>
                <a:gd name="adj" fmla="val 303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Tx/>
                <a:buNone/>
              </a:pPr>
              <a:endParaRPr lang="es-MX" altLang="es-MX" sz="1477">
                <a:latin typeface="Calibri" panose="020F0502020204030204" pitchFamily="34" charset="0"/>
                <a:cs typeface="Calibri" panose="020F0502020204030204" pitchFamily="34" charset="0"/>
                <a:sym typeface="Calibri" panose="020F0502020204030204" pitchFamily="34" charset="0"/>
              </a:endParaRPr>
            </a:p>
          </p:txBody>
        </p:sp>
        <p:sp>
          <p:nvSpPr>
            <p:cNvPr id="23573" name="Rectangle 4"/>
            <p:cNvSpPr>
              <a:spLocks/>
            </p:cNvSpPr>
            <p:nvPr/>
          </p:nvSpPr>
          <p:spPr bwMode="auto">
            <a:xfrm>
              <a:off x="513341" y="92314"/>
              <a:ext cx="5669760" cy="77520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35719" tIns="35719" rIns="35719" bIns="35719" anchor="ctr">
              <a:spAutoFit/>
            </a:bodyPr>
            <a:lstStyle>
              <a:lvl1pPr marL="14288" indent="-14288">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defTabSz="642915">
                <a:lnSpc>
                  <a:spcPct val="120000"/>
                </a:lnSpc>
                <a:spcBef>
                  <a:spcPct val="0"/>
                </a:spcBef>
                <a:buSzPct val="100000"/>
                <a:buFontTx/>
                <a:buAutoNum type="arabicPeriod"/>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Transparencia</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Nicolás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Madahur</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r>
                <a:rPr lang="es-MX" altLang="es-MX" sz="1400" dirty="0" err="1">
                  <a:solidFill>
                    <a:schemeClr val="bg1"/>
                  </a:solidFill>
                  <a:latin typeface="Arial" panose="020B0604020202020204" pitchFamily="34" charset="0"/>
                  <a:cs typeface="Arial" panose="020B0604020202020204" pitchFamily="34" charset="0"/>
                  <a:sym typeface="Calibri" panose="020F0502020204030204" pitchFamily="34" charset="0"/>
                </a:rPr>
                <a:t>Boehm</a:t>
              </a:r>
              <a:endPar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2. Asuntos OIT</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Pablo Rodríguez Posada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3. Desarrollo de Liderazgos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Marco Antonio Santacruz Moctezuma</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4. Formación</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Arturo </a:t>
              </a:r>
              <a:r>
                <a:rPr lang="es-MX" altLang="es-MX" sz="1400" dirty="0" smtClean="0">
                  <a:solidFill>
                    <a:schemeClr val="bg1"/>
                  </a:solidFill>
                  <a:latin typeface="Arial" panose="020B0604020202020204" pitchFamily="34" charset="0"/>
                  <a:cs typeface="Arial" panose="020B0604020202020204" pitchFamily="34" charset="0"/>
                  <a:sym typeface="Calibri" panose="020F0502020204030204" pitchFamily="34" charset="0"/>
                </a:rPr>
                <a:t>Germán </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Belmont</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5. Grandes Empresas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Patrick Devlyn Porras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6. Asociaciones</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Guillermo Prieto Treviño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7. Patrimonio </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Carlos Cendejas Contreras</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8. Internacional</a:t>
              </a: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 </a:t>
              </a:r>
              <a:endPar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endParaRP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Juan Rodrigo Moreno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9. Tesorero</a:t>
              </a:r>
            </a:p>
            <a:p>
              <a:pPr defTabSz="642915">
                <a:lnSpc>
                  <a:spcPct val="120000"/>
                </a:lnSpc>
                <a:spcBef>
                  <a:spcPct val="0"/>
                </a:spcBef>
                <a:buSzTx/>
                <a:buNone/>
              </a:pPr>
              <a:r>
                <a:rPr lang="es-MX" altLang="es-MX" sz="1400" dirty="0">
                  <a:solidFill>
                    <a:schemeClr val="bg1"/>
                  </a:solidFill>
                  <a:latin typeface="Arial" panose="020B0604020202020204" pitchFamily="34" charset="0"/>
                  <a:cs typeface="Arial" panose="020B0604020202020204" pitchFamily="34" charset="0"/>
                  <a:sym typeface="Calibri" panose="020F0502020204030204" pitchFamily="34" charset="0"/>
                </a:rPr>
                <a:t>Ignacio Treviño Camelo</a:t>
              </a:r>
            </a:p>
            <a:p>
              <a:pPr defTabSz="642915">
                <a:lnSpc>
                  <a:spcPct val="120000"/>
                </a:lnSpc>
                <a:spcBef>
                  <a:spcPct val="0"/>
                </a:spcBef>
                <a:buSzTx/>
                <a:buNone/>
              </a:pPr>
              <a:r>
                <a:rPr lang="es-MX" altLang="es-MX" sz="1400" b="1" dirty="0">
                  <a:solidFill>
                    <a:schemeClr val="bg1"/>
                  </a:solidFill>
                  <a:latin typeface="Arial" panose="020B0604020202020204" pitchFamily="34" charset="0"/>
                  <a:cs typeface="Arial" panose="020B0604020202020204" pitchFamily="34" charset="0"/>
                  <a:sym typeface="Calibri" panose="020F0502020204030204" pitchFamily="34" charset="0"/>
                </a:rPr>
                <a:t>10. Formación Dual</a:t>
              </a:r>
            </a:p>
            <a:p>
              <a:pPr defTabSz="642915">
                <a:lnSpc>
                  <a:spcPct val="120000"/>
                </a:lnSpc>
                <a:spcBef>
                  <a:spcPct val="0"/>
                </a:spcBef>
                <a:buSzTx/>
                <a:buNone/>
              </a:pPr>
              <a:r>
                <a:rPr lang="es-MX" altLang="es-MX" sz="1477" dirty="0">
                  <a:solidFill>
                    <a:schemeClr val="bg1"/>
                  </a:solidFill>
                  <a:latin typeface="Calibri" panose="020F0502020204030204" pitchFamily="34" charset="0"/>
                  <a:cs typeface="Calibri" panose="020F0502020204030204" pitchFamily="34" charset="0"/>
                  <a:sym typeface="Calibri" panose="020F0502020204030204" pitchFamily="34" charset="0"/>
                </a:rPr>
                <a:t>Juan Carlos Lopez Villarreal </a:t>
              </a:r>
            </a:p>
          </p:txBody>
        </p:sp>
      </p:grpSp>
      <p:sp>
        <p:nvSpPr>
          <p:cNvPr id="23561" name="Rectangle 18"/>
          <p:cNvSpPr>
            <a:spLocks/>
          </p:cNvSpPr>
          <p:nvPr/>
        </p:nvSpPr>
        <p:spPr bwMode="auto">
          <a:xfrm>
            <a:off x="4153591" y="272830"/>
            <a:ext cx="2555188" cy="33175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1687" dirty="0">
                <a:solidFill>
                  <a:srgbClr val="FFFFFF"/>
                </a:solidFill>
              </a:rPr>
              <a:t>10 Consejeros Delegados</a:t>
            </a:r>
          </a:p>
        </p:txBody>
      </p:sp>
      <p:sp>
        <p:nvSpPr>
          <p:cNvPr id="23563" name="Line 20"/>
          <p:cNvSpPr>
            <a:spLocks noChangeShapeType="1"/>
          </p:cNvSpPr>
          <p:nvPr/>
        </p:nvSpPr>
        <p:spPr bwMode="auto">
          <a:xfrm>
            <a:off x="5431185" y="674908"/>
            <a:ext cx="0" cy="389557"/>
          </a:xfrm>
          <a:prstGeom prst="line">
            <a:avLst/>
          </a:prstGeom>
          <a:noFill/>
          <a:ln w="25400">
            <a:solidFill>
              <a:srgbClr val="005493"/>
            </a:solidFill>
            <a:round/>
            <a:headEnd/>
            <a:tailEnd type="triangle" w="med" len="med"/>
          </a:ln>
          <a:extLst>
            <a:ext uri="{909E8E84-426E-40DD-AFC4-6F175D3DCCD1}">
              <a14:hiddenFill xmlns:a14="http://schemas.microsoft.com/office/drawing/2010/main" xmlns="">
                <a:noFill/>
              </a14:hiddenFill>
            </a:ext>
          </a:extLst>
        </p:spPr>
        <p:txBody>
          <a:bodyPr lIns="32147" rIns="32147"/>
          <a:lstStyle/>
          <a:p>
            <a:endParaRPr lang="es-MX" sz="984"/>
          </a:p>
        </p:txBody>
      </p:sp>
    </p:spTree>
    <p:extLst>
      <p:ext uri="{BB962C8B-B14F-4D97-AF65-F5344CB8AC3E}">
        <p14:creationId xmlns:p14="http://schemas.microsoft.com/office/powerpoint/2010/main" xmlns="" val="234315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57362" y="350838"/>
            <a:ext cx="7172326" cy="935038"/>
          </a:xfrm>
          <a:solidFill>
            <a:srgbClr val="0070C0"/>
          </a:solidFill>
        </p:spPr>
        <p:txBody>
          <a:bodyPr/>
          <a:lstStyle/>
          <a:p>
            <a:pPr algn="ctr"/>
            <a:r>
              <a:rPr lang="es-MX" b="1" dirty="0">
                <a:solidFill>
                  <a:schemeClr val="bg1"/>
                </a:solidFill>
                <a:latin typeface="Arial" panose="020B0604020202020204" pitchFamily="34" charset="0"/>
                <a:cs typeface="Arial" panose="020B0604020202020204" pitchFamily="34" charset="0"/>
              </a:rPr>
              <a:t>Comités </a:t>
            </a:r>
          </a:p>
        </p:txBody>
      </p:sp>
      <p:sp>
        <p:nvSpPr>
          <p:cNvPr id="3" name="Marcador de texto 2"/>
          <p:cNvSpPr>
            <a:spLocks noGrp="1"/>
          </p:cNvSpPr>
          <p:nvPr>
            <p:ph type="body" idx="1"/>
          </p:nvPr>
        </p:nvSpPr>
        <p:spPr>
          <a:xfrm>
            <a:off x="652466" y="1682750"/>
            <a:ext cx="10515599" cy="4351338"/>
          </a:xfrm>
        </p:spPr>
        <p:txBody>
          <a:bodyPr/>
          <a:lstStyle/>
          <a:p>
            <a:pPr marL="133350" indent="0">
              <a:buNone/>
            </a:pPr>
            <a:endParaRPr lang="en-US" sz="2800" dirty="0">
              <a:solidFill>
                <a:srgbClr val="0070C0"/>
              </a:solidFill>
              <a:latin typeface="Arial" panose="020B0604020202020204" pitchFamily="34" charset="0"/>
              <a:cs typeface="Arial" panose="020B0604020202020204" pitchFamily="34" charset="0"/>
            </a:endParaRPr>
          </a:p>
          <a:p>
            <a:pPr marL="133350" indent="0">
              <a:buNone/>
            </a:pPr>
            <a:endParaRPr lang="en-US" sz="2800" dirty="0">
              <a:solidFill>
                <a:srgbClr val="0070C0"/>
              </a:solidFill>
              <a:latin typeface="Arial" panose="020B0604020202020204" pitchFamily="34" charset="0"/>
              <a:cs typeface="Arial" panose="020B0604020202020204" pitchFamily="34" charset="0"/>
            </a:endParaRPr>
          </a:p>
          <a:p>
            <a:pPr marL="133350" indent="0">
              <a:buNone/>
            </a:pPr>
            <a:endParaRPr lang="es-MX" sz="2800" dirty="0" smtClean="0">
              <a:solidFill>
                <a:srgbClr val="0070C0"/>
              </a:solidFill>
              <a:latin typeface="Arial" panose="020B0604020202020204" pitchFamily="34" charset="0"/>
              <a:cs typeface="Arial" panose="020B0604020202020204" pitchFamily="34" charset="0"/>
            </a:endParaRPr>
          </a:p>
          <a:p>
            <a:pPr marL="133350" indent="0">
              <a:buNone/>
            </a:pPr>
            <a:r>
              <a:rPr lang="es-MX" sz="2800" dirty="0" smtClean="0">
                <a:solidFill>
                  <a:srgbClr val="0070C0"/>
                </a:solidFill>
                <a:latin typeface="Arial" panose="020B0604020202020204" pitchFamily="34" charset="0"/>
                <a:cs typeface="Arial" panose="020B0604020202020204" pitchFamily="34" charset="0"/>
              </a:rPr>
              <a:t>Crear o modificar las Comisiones o Comités que considere necesarios para el cumplimiento de la Misión de COPARMEX;</a:t>
            </a:r>
            <a:endParaRPr lang="es-MX" sz="2800" dirty="0">
              <a:solidFill>
                <a:srgbClr val="0070C0"/>
              </a:solidFill>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xmlns="" val="871076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p:cNvSpPr>
          <p:nvPr/>
        </p:nvSpPr>
        <p:spPr bwMode="auto">
          <a:xfrm>
            <a:off x="5313105" y="790915"/>
            <a:ext cx="1561326" cy="559064"/>
          </a:xfrm>
          <a:prstGeom prst="rect">
            <a:avLst/>
          </a:prstGeom>
          <a:solidFill>
            <a:schemeClr val="accent1"/>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3164" dirty="0">
                <a:solidFill>
                  <a:srgbClr val="FFFFFF"/>
                </a:solidFill>
                <a:latin typeface="+mj-lt"/>
              </a:rPr>
              <a:t>Comités</a:t>
            </a:r>
          </a:p>
        </p:txBody>
      </p:sp>
      <p:grpSp>
        <p:nvGrpSpPr>
          <p:cNvPr id="35843" name="Group 2"/>
          <p:cNvGrpSpPr>
            <a:grpSpLocks/>
          </p:cNvGrpSpPr>
          <p:nvPr/>
        </p:nvGrpSpPr>
        <p:grpSpPr bwMode="auto">
          <a:xfrm>
            <a:off x="1793007" y="2316738"/>
            <a:ext cx="2552774" cy="803582"/>
            <a:chOff x="0" y="-80110"/>
            <a:chExt cx="3630613" cy="1142872"/>
          </a:xfrm>
        </p:grpSpPr>
        <p:sp>
          <p:nvSpPr>
            <p:cNvPr id="35887" name="AutoShape 3"/>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8" name="Rectangle 4"/>
            <p:cNvSpPr>
              <a:spLocks/>
            </p:cNvSpPr>
            <p:nvPr/>
          </p:nvSpPr>
          <p:spPr bwMode="auto">
            <a:xfrm>
              <a:off x="48799" y="-80110"/>
              <a:ext cx="3533012"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Sustentabilidad Patrimonial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Carlos Villaseñor Franco</a:t>
              </a:r>
            </a:p>
          </p:txBody>
        </p:sp>
      </p:grpSp>
      <p:grpSp>
        <p:nvGrpSpPr>
          <p:cNvPr id="35844" name="Group 5"/>
          <p:cNvGrpSpPr>
            <a:grpSpLocks/>
          </p:cNvGrpSpPr>
          <p:nvPr/>
        </p:nvGrpSpPr>
        <p:grpSpPr bwMode="auto">
          <a:xfrm>
            <a:off x="1827319" y="3254374"/>
            <a:ext cx="2717994" cy="690935"/>
            <a:chOff x="48799" y="-16583"/>
            <a:chExt cx="3865593" cy="982663"/>
          </a:xfrm>
        </p:grpSpPr>
        <p:sp>
          <p:nvSpPr>
            <p:cNvPr id="35885" name="AutoShape 6"/>
            <p:cNvSpPr>
              <a:spLocks/>
            </p:cNvSpPr>
            <p:nvPr/>
          </p:nvSpPr>
          <p:spPr bwMode="auto">
            <a:xfrm>
              <a:off x="283779" y="-16583"/>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6" name="Rectangle 7"/>
            <p:cNvSpPr>
              <a:spLocks/>
            </p:cNvSpPr>
            <p:nvPr/>
          </p:nvSpPr>
          <p:spPr bwMode="auto">
            <a:xfrm>
              <a:off x="48799" y="94982"/>
              <a:ext cx="3533012"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Planeación Estratégica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Alejandro Pellico Villar</a:t>
              </a:r>
            </a:p>
          </p:txBody>
        </p:sp>
      </p:grpSp>
      <p:grpSp>
        <p:nvGrpSpPr>
          <p:cNvPr id="35845" name="Group 8"/>
          <p:cNvGrpSpPr>
            <a:grpSpLocks/>
          </p:cNvGrpSpPr>
          <p:nvPr/>
        </p:nvGrpSpPr>
        <p:grpSpPr bwMode="auto">
          <a:xfrm>
            <a:off x="1793007" y="4103235"/>
            <a:ext cx="2552774" cy="803582"/>
            <a:chOff x="0" y="-80902"/>
            <a:chExt cx="3630613" cy="1142873"/>
          </a:xfrm>
        </p:grpSpPr>
        <p:sp>
          <p:nvSpPr>
            <p:cNvPr id="35883" name="AutoShape 9"/>
            <p:cNvSpPr>
              <a:spLocks/>
            </p:cNvSpPr>
            <p:nvPr/>
          </p:nvSpPr>
          <p:spPr bwMode="auto">
            <a:xfrm>
              <a:off x="0" y="0"/>
              <a:ext cx="3630613" cy="981075"/>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4" name="Rectangle 10"/>
            <p:cNvSpPr>
              <a:spLocks/>
            </p:cNvSpPr>
            <p:nvPr/>
          </p:nvSpPr>
          <p:spPr bwMode="auto">
            <a:xfrm>
              <a:off x="48799" y="-80902"/>
              <a:ext cx="3533012" cy="1142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Innovación y Estandarización</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Jesús Andrade Sánchez</a:t>
              </a:r>
            </a:p>
          </p:txBody>
        </p:sp>
      </p:grpSp>
      <p:grpSp>
        <p:nvGrpSpPr>
          <p:cNvPr id="35846" name="Group 11"/>
          <p:cNvGrpSpPr>
            <a:grpSpLocks/>
          </p:cNvGrpSpPr>
          <p:nvPr/>
        </p:nvGrpSpPr>
        <p:grpSpPr bwMode="auto">
          <a:xfrm>
            <a:off x="4812358" y="2373065"/>
            <a:ext cx="2552775" cy="690935"/>
            <a:chOff x="0" y="0"/>
            <a:chExt cx="3630613" cy="982663"/>
          </a:xfrm>
        </p:grpSpPr>
        <p:sp>
          <p:nvSpPr>
            <p:cNvPr id="35881" name="AutoShape 12"/>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2" name="Rectangle 13"/>
            <p:cNvSpPr>
              <a:spLocks/>
            </p:cNvSpPr>
            <p:nvPr/>
          </p:nvSpPr>
          <p:spPr bwMode="auto">
            <a:xfrm>
              <a:off x="48801" y="94982"/>
              <a:ext cx="3533012"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Federaciones</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Óscar Cuéllar Rosas</a:t>
              </a:r>
            </a:p>
          </p:txBody>
        </p:sp>
      </p:grpSp>
      <p:grpSp>
        <p:nvGrpSpPr>
          <p:cNvPr id="35847" name="Group 14"/>
          <p:cNvGrpSpPr>
            <a:grpSpLocks/>
          </p:cNvGrpSpPr>
          <p:nvPr/>
        </p:nvGrpSpPr>
        <p:grpSpPr bwMode="auto">
          <a:xfrm>
            <a:off x="4812358" y="3322960"/>
            <a:ext cx="2552775" cy="690934"/>
            <a:chOff x="0" y="0"/>
            <a:chExt cx="3630613" cy="982663"/>
          </a:xfrm>
        </p:grpSpPr>
        <p:sp>
          <p:nvSpPr>
            <p:cNvPr id="35879" name="AutoShape 15"/>
            <p:cNvSpPr>
              <a:spLocks/>
            </p:cNvSpPr>
            <p:nvPr/>
          </p:nvSpPr>
          <p:spPr bwMode="auto">
            <a:xfrm>
              <a:off x="0" y="0"/>
              <a:ext cx="3630613" cy="982663"/>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80" name="Rectangle 16"/>
            <p:cNvSpPr>
              <a:spLocks/>
            </p:cNvSpPr>
            <p:nvPr/>
          </p:nvSpPr>
          <p:spPr bwMode="auto">
            <a:xfrm>
              <a:off x="48802" y="94983"/>
              <a:ext cx="3533009"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Fortalecimiento Territorial</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Alfredo Valles Vázquez</a:t>
              </a:r>
            </a:p>
          </p:txBody>
        </p:sp>
      </p:grpSp>
      <p:grpSp>
        <p:nvGrpSpPr>
          <p:cNvPr id="35848" name="Group 17"/>
          <p:cNvGrpSpPr>
            <a:grpSpLocks/>
          </p:cNvGrpSpPr>
          <p:nvPr/>
        </p:nvGrpSpPr>
        <p:grpSpPr bwMode="auto">
          <a:xfrm>
            <a:off x="4839147" y="4273972"/>
            <a:ext cx="2512591" cy="679772"/>
            <a:chOff x="0" y="0"/>
            <a:chExt cx="3573463" cy="966788"/>
          </a:xfrm>
        </p:grpSpPr>
        <p:sp>
          <p:nvSpPr>
            <p:cNvPr id="35877" name="AutoShape 18"/>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8" name="Rectangle 19"/>
            <p:cNvSpPr>
              <a:spLocks/>
            </p:cNvSpPr>
            <p:nvPr/>
          </p:nvSpPr>
          <p:spPr bwMode="auto">
            <a:xfrm>
              <a:off x="48033" y="70888"/>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Política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Antonio Sánchez Díaz</a:t>
              </a:r>
            </a:p>
          </p:txBody>
        </p:sp>
      </p:grpSp>
      <p:grpSp>
        <p:nvGrpSpPr>
          <p:cNvPr id="35849" name="Group 20"/>
          <p:cNvGrpSpPr>
            <a:grpSpLocks/>
          </p:cNvGrpSpPr>
          <p:nvPr/>
        </p:nvGrpSpPr>
        <p:grpSpPr bwMode="auto">
          <a:xfrm>
            <a:off x="7851800" y="4238254"/>
            <a:ext cx="2512590" cy="679772"/>
            <a:chOff x="0" y="0"/>
            <a:chExt cx="3573463" cy="966788"/>
          </a:xfrm>
        </p:grpSpPr>
        <p:sp>
          <p:nvSpPr>
            <p:cNvPr id="35875" name="AutoShape 21"/>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6" name="Rectangle 22"/>
            <p:cNvSpPr>
              <a:spLocks/>
            </p:cNvSpPr>
            <p:nvPr/>
          </p:nvSpPr>
          <p:spPr bwMode="auto">
            <a:xfrm>
              <a:off x="48031" y="71252"/>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Jurídico</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Leonor Quiroz Carrillo</a:t>
              </a:r>
            </a:p>
          </p:txBody>
        </p:sp>
      </p:grpSp>
      <p:grpSp>
        <p:nvGrpSpPr>
          <p:cNvPr id="35850" name="Group 23"/>
          <p:cNvGrpSpPr>
            <a:grpSpLocks/>
          </p:cNvGrpSpPr>
          <p:nvPr/>
        </p:nvGrpSpPr>
        <p:grpSpPr bwMode="auto">
          <a:xfrm>
            <a:off x="7831708" y="2291912"/>
            <a:ext cx="2552774" cy="806690"/>
            <a:chOff x="0" y="-58267"/>
            <a:chExt cx="3630613" cy="1147292"/>
          </a:xfrm>
        </p:grpSpPr>
        <p:sp>
          <p:nvSpPr>
            <p:cNvPr id="35873" name="AutoShape 24"/>
            <p:cNvSpPr>
              <a:spLocks/>
            </p:cNvSpPr>
            <p:nvPr/>
          </p:nvSpPr>
          <p:spPr bwMode="auto">
            <a:xfrm>
              <a:off x="0" y="0"/>
              <a:ext cx="3630613" cy="1089025"/>
            </a:xfrm>
            <a:prstGeom prst="roundRect">
              <a:avLst>
                <a:gd name="adj" fmla="val 1529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4" name="Rectangle 25"/>
            <p:cNvSpPr>
              <a:spLocks/>
            </p:cNvSpPr>
            <p:nvPr/>
          </p:nvSpPr>
          <p:spPr bwMode="auto">
            <a:xfrm>
              <a:off x="48799" y="-58267"/>
              <a:ext cx="3533012"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Estratégia</a:t>
              </a: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 Pública y Vertebración</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Gustavo Alcaraz </a:t>
              </a:r>
              <a:r>
                <a:rPr lang="es-MX" altLang="es-MX" sz="1600" dirty="0" err="1">
                  <a:solidFill>
                    <a:schemeClr val="bg1"/>
                  </a:solidFill>
                  <a:latin typeface="Arial" panose="020B0604020202020204" pitchFamily="34" charset="0"/>
                  <a:cs typeface="Arial" panose="020B0604020202020204" pitchFamily="34" charset="0"/>
                  <a:sym typeface="Calibri" panose="020F0502020204030204" pitchFamily="34" charset="0"/>
                </a:rPr>
                <a:t>Petrie</a:t>
              </a:r>
              <a:endPar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35851" name="Group 26"/>
          <p:cNvGrpSpPr>
            <a:grpSpLocks/>
          </p:cNvGrpSpPr>
          <p:nvPr/>
        </p:nvGrpSpPr>
        <p:grpSpPr bwMode="auto">
          <a:xfrm>
            <a:off x="7851800" y="3328541"/>
            <a:ext cx="2512590" cy="679773"/>
            <a:chOff x="0" y="0"/>
            <a:chExt cx="3573463" cy="966788"/>
          </a:xfrm>
        </p:grpSpPr>
        <p:sp>
          <p:nvSpPr>
            <p:cNvPr id="35871" name="AutoShape 27"/>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2" name="Rectangle 28"/>
            <p:cNvSpPr>
              <a:spLocks/>
            </p:cNvSpPr>
            <p:nvPr/>
          </p:nvSpPr>
          <p:spPr bwMode="auto">
            <a:xfrm>
              <a:off x="48031" y="144856"/>
              <a:ext cx="3477396"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Propuesta Económica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Pend.</a:t>
              </a:r>
            </a:p>
          </p:txBody>
        </p:sp>
      </p:grpSp>
      <p:grpSp>
        <p:nvGrpSpPr>
          <p:cNvPr id="35852" name="Group 29"/>
          <p:cNvGrpSpPr>
            <a:grpSpLocks/>
          </p:cNvGrpSpPr>
          <p:nvPr/>
        </p:nvGrpSpPr>
        <p:grpSpPr bwMode="auto">
          <a:xfrm>
            <a:off x="1813099" y="5053088"/>
            <a:ext cx="2512590" cy="679772"/>
            <a:chOff x="0" y="0"/>
            <a:chExt cx="3573463" cy="966788"/>
          </a:xfrm>
        </p:grpSpPr>
        <p:sp>
          <p:nvSpPr>
            <p:cNvPr id="35869" name="AutoShape 30"/>
            <p:cNvSpPr>
              <a:spLocks/>
            </p:cNvSpPr>
            <p:nvPr/>
          </p:nvSpPr>
          <p:spPr bwMode="auto">
            <a:xfrm>
              <a:off x="0" y="0"/>
              <a:ext cx="3573463" cy="966788"/>
            </a:xfrm>
            <a:prstGeom prst="roundRect">
              <a:avLst>
                <a:gd name="adj" fmla="val 16972"/>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406">
                <a:latin typeface="Calibri" panose="020F0502020204030204" pitchFamily="34" charset="0"/>
                <a:cs typeface="Calibri" panose="020F0502020204030204" pitchFamily="34" charset="0"/>
                <a:sym typeface="Calibri" panose="020F0502020204030204" pitchFamily="34" charset="0"/>
              </a:endParaRPr>
            </a:p>
          </p:txBody>
        </p:sp>
        <p:sp>
          <p:nvSpPr>
            <p:cNvPr id="35870" name="Rectangle 31"/>
            <p:cNvSpPr>
              <a:spLocks/>
            </p:cNvSpPr>
            <p:nvPr/>
          </p:nvSpPr>
          <p:spPr bwMode="auto">
            <a:xfrm>
              <a:off x="48031" y="74479"/>
              <a:ext cx="3477398" cy="792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Membresía</a:t>
              </a:r>
            </a:p>
            <a:p>
              <a:pPr algn="ctr" defTabSz="642915">
                <a:spcBef>
                  <a:spcPct val="0"/>
                </a:spcBef>
                <a:buSzTx/>
                <a:buNone/>
              </a:pPr>
              <a:r>
                <a:rPr lang="es-MX" altLang="es-MX" sz="1600" dirty="0">
                  <a:solidFill>
                    <a:schemeClr val="bg1"/>
                  </a:solidFill>
                  <a:latin typeface="Arial" panose="020B0604020202020204" pitchFamily="34" charset="0"/>
                  <a:cs typeface="Arial" panose="020B0604020202020204" pitchFamily="34" charset="0"/>
                  <a:sym typeface="Calibri" panose="020F0502020204030204" pitchFamily="34" charset="0"/>
                </a:rPr>
                <a:t>Pend. </a:t>
              </a:r>
            </a:p>
          </p:txBody>
        </p:sp>
      </p:grpSp>
      <p:sp>
        <p:nvSpPr>
          <p:cNvPr id="35853" name="Line 32"/>
          <p:cNvSpPr>
            <a:spLocks noChangeShapeType="1"/>
          </p:cNvSpPr>
          <p:nvPr/>
        </p:nvSpPr>
        <p:spPr bwMode="auto">
          <a:xfrm flipV="1">
            <a:off x="3068836" y="3066232"/>
            <a:ext cx="0" cy="19533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4" name="Line 33"/>
          <p:cNvSpPr>
            <a:spLocks noChangeShapeType="1"/>
          </p:cNvSpPr>
          <p:nvPr/>
        </p:nvSpPr>
        <p:spPr bwMode="auto">
          <a:xfrm flipV="1">
            <a:off x="6088187" y="3068464"/>
            <a:ext cx="0" cy="248915"/>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5" name="Line 34"/>
          <p:cNvSpPr>
            <a:spLocks noChangeShapeType="1"/>
          </p:cNvSpPr>
          <p:nvPr/>
        </p:nvSpPr>
        <p:spPr bwMode="auto">
          <a:xfrm flipH="1" flipV="1">
            <a:off x="6091535" y="4016127"/>
            <a:ext cx="1117" cy="253380"/>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6" name="Line 35"/>
          <p:cNvSpPr>
            <a:spLocks noChangeShapeType="1"/>
          </p:cNvSpPr>
          <p:nvPr/>
        </p:nvSpPr>
        <p:spPr bwMode="auto">
          <a:xfrm flipV="1">
            <a:off x="3068836" y="4853286"/>
            <a:ext cx="0" cy="19533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7" name="Line 36"/>
          <p:cNvSpPr>
            <a:spLocks noChangeShapeType="1"/>
          </p:cNvSpPr>
          <p:nvPr/>
        </p:nvSpPr>
        <p:spPr bwMode="auto">
          <a:xfrm flipV="1">
            <a:off x="9108654" y="3103066"/>
            <a:ext cx="0" cy="219894"/>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8" name="Line 37"/>
          <p:cNvSpPr>
            <a:spLocks noChangeShapeType="1"/>
          </p:cNvSpPr>
          <p:nvPr/>
        </p:nvSpPr>
        <p:spPr bwMode="auto">
          <a:xfrm flipV="1">
            <a:off x="9108654" y="4012779"/>
            <a:ext cx="0" cy="219893"/>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59" name="Line 38"/>
          <p:cNvSpPr>
            <a:spLocks noChangeShapeType="1"/>
          </p:cNvSpPr>
          <p:nvPr/>
        </p:nvSpPr>
        <p:spPr bwMode="auto">
          <a:xfrm flipV="1">
            <a:off x="6090419" y="1347267"/>
            <a:ext cx="3348" cy="1021333"/>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0" name="Line 39"/>
          <p:cNvSpPr>
            <a:spLocks noChangeShapeType="1"/>
          </p:cNvSpPr>
          <p:nvPr/>
        </p:nvSpPr>
        <p:spPr bwMode="auto">
          <a:xfrm>
            <a:off x="3066604" y="1581671"/>
            <a:ext cx="6044283" cy="0"/>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1" name="Line 40"/>
          <p:cNvSpPr>
            <a:spLocks noChangeShapeType="1"/>
          </p:cNvSpPr>
          <p:nvPr/>
        </p:nvSpPr>
        <p:spPr bwMode="auto">
          <a:xfrm flipV="1">
            <a:off x="3068836" y="1566044"/>
            <a:ext cx="0" cy="799207"/>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2" name="Line 41"/>
          <p:cNvSpPr>
            <a:spLocks noChangeShapeType="1"/>
          </p:cNvSpPr>
          <p:nvPr/>
        </p:nvSpPr>
        <p:spPr bwMode="auto">
          <a:xfrm flipH="1" flipV="1">
            <a:off x="9107538" y="1567160"/>
            <a:ext cx="2232" cy="795859"/>
          </a:xfrm>
          <a:prstGeom prst="line">
            <a:avLst/>
          </a:prstGeom>
          <a:noFill/>
          <a:ln w="25400">
            <a:solidFill>
              <a:srgbClr val="005493"/>
            </a:solidFill>
            <a:round/>
            <a:headEnd/>
            <a:tailEnd/>
          </a:ln>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5" name="Line 46"/>
          <p:cNvSpPr>
            <a:spLocks noChangeShapeType="1"/>
          </p:cNvSpPr>
          <p:nvPr/>
        </p:nvSpPr>
        <p:spPr bwMode="auto">
          <a:xfrm flipV="1">
            <a:off x="3068836" y="3960317"/>
            <a:ext cx="0" cy="195337"/>
          </a:xfrm>
          <a:prstGeom prst="line">
            <a:avLst/>
          </a:prstGeom>
          <a:noFill/>
          <a:ln w="25400">
            <a:solidFill>
              <a:srgbClr val="005493"/>
            </a:solidFill>
            <a:round/>
            <a:headEnd/>
            <a:tailEnd/>
          </a:ln>
          <a:effectLst>
            <a:outerShdw dist="25400" dir="5400000" algn="ctr" rotWithShape="0">
              <a:srgbClr val="000000">
                <a:alpha val="50000"/>
              </a:srgbClr>
            </a:outerShdw>
          </a:effectLst>
          <a:extLst>
            <a:ext uri="{909E8E84-426E-40DD-AFC4-6F175D3DCCD1}">
              <a14:hiddenFill xmlns:a14="http://schemas.microsoft.com/office/drawing/2010/main" xmlns="">
                <a:noFill/>
              </a14:hiddenFill>
            </a:ext>
          </a:extLst>
        </p:spPr>
        <p:txBody>
          <a:bodyPr lIns="32147" rIns="32147"/>
          <a:lstStyle/>
          <a:p>
            <a:endParaRPr lang="es-MX" sz="984"/>
          </a:p>
        </p:txBody>
      </p:sp>
      <p:sp>
        <p:nvSpPr>
          <p:cNvPr id="35866" name="Rectangle 47"/>
          <p:cNvSpPr>
            <a:spLocks/>
          </p:cNvSpPr>
          <p:nvPr/>
        </p:nvSpPr>
        <p:spPr bwMode="auto">
          <a:xfrm>
            <a:off x="2962058" y="6223871"/>
            <a:ext cx="6264536" cy="3317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buSzTx/>
              <a:buFontTx/>
              <a:buNone/>
            </a:pPr>
            <a:r>
              <a:rPr lang="es-MX" altLang="es-MX" sz="1687" dirty="0">
                <a:latin typeface="Arial" panose="020B0604020202020204" pitchFamily="34" charset="0"/>
                <a:cs typeface="Arial" panose="020B0604020202020204" pitchFamily="34" charset="0"/>
                <a:sym typeface="Arial" panose="020B0604020202020204" pitchFamily="34" charset="0"/>
              </a:rPr>
              <a:t>Referencia: Artículo 40. Facultades del Presidente, Fracción IX.  </a:t>
            </a:r>
          </a:p>
        </p:txBody>
      </p:sp>
    </p:spTree>
    <p:extLst>
      <p:ext uri="{BB962C8B-B14F-4D97-AF65-F5344CB8AC3E}">
        <p14:creationId xmlns:p14="http://schemas.microsoft.com/office/powerpoint/2010/main" xmlns="" val="3540474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23965" y="293688"/>
            <a:ext cx="8034335" cy="1220788"/>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Comités Garantes </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700088" y="1812097"/>
            <a:ext cx="10429875" cy="4049122"/>
          </a:xfrm>
          <a:prstGeom prst="rect">
            <a:avLst/>
          </a:prstGeom>
        </p:spPr>
        <p:txBody>
          <a:bodyPr wrap="square">
            <a:spAutoFit/>
          </a:bodyPr>
          <a:lstStyle/>
          <a:p>
            <a:pPr marL="298450" indent="-119063" algn="just" defTabSz="449263">
              <a:lnSpc>
                <a:spcPct val="107000"/>
              </a:lnSpc>
              <a:spcBef>
                <a:spcPts val="80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AUDITORÍA</a:t>
            </a:r>
          </a:p>
          <a:p>
            <a:pPr marL="298450" indent="-119063" algn="just" defTabSz="449263">
              <a:spcBef>
                <a:spcPct val="0"/>
              </a:spcBef>
            </a:pPr>
            <a:r>
              <a:rPr lang="es-MX" altLang="es-MX" sz="16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91.- Atribuciones del Comité de Auditoría. </a:t>
            </a:r>
          </a:p>
          <a:p>
            <a:pPr marL="298450" indent="-119063" algn="just" defTabSz="449263">
              <a:spcBef>
                <a:spcPct val="0"/>
              </a:spcBef>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Auditoría contará con las siguientes atribuciones: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Revisar y opinar sobre los estados financieros y recomendar lo que proceda;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Formular opiniones y dictámenes sobre operaciones relevantes por su cuantía, su origen o procedencia, su naturaleza pública o que se consideren inusuales o no recurrentes tanto de la Confederación como de los Sindicatos Patronales;</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 designación, contratación y remuneración del Auditor Externo, así como evaluar su desempeño y analizar los reportes que éste suscriba; </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sobre las políticas contables y los lineamientos de control y auditoría interna existente;</a:t>
            </a:r>
          </a:p>
          <a:p>
            <a:pPr marL="298450" indent="-119063" algn="just" defTabSz="449263" eaLnBrk="1">
              <a:spcBef>
                <a:spcPct val="0"/>
              </a:spcBef>
              <a:buSzPct val="100000"/>
              <a:buFontTx/>
              <a:buAutoNum type="alphaLcParenR"/>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y analizar la información financiera auditada de los diferentes Sindicatos Patronales afiliados a la COPARMEX y emitir opiniones y recomendaciones sobre las políticas, los procedimientos y lineamientos de control legal y auditoría que establezca la Confederación para ellos y para sí misma; </a:t>
            </a:r>
          </a:p>
          <a:p>
            <a:pPr marL="298450" indent="-119063" algn="just" defTabSz="449263" eaLnBrk="1">
              <a:spcBef>
                <a:spcPct val="0"/>
              </a:spcBef>
              <a:buSzPct val="100000"/>
            </a:pPr>
            <a:r>
              <a:rPr lang="es-MX" altLang="es-MX" sz="16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Mantener informado al Comisario Propietario y Comisario Suplente de la Confederación de las acciones que emprenda y de las opiniones y dictámenes que emita y presentar a la Asamblea Anual el Informe de su Gestión. </a:t>
            </a:r>
          </a:p>
        </p:txBody>
      </p:sp>
    </p:spTree>
    <p:extLst>
      <p:ext uri="{BB962C8B-B14F-4D97-AF65-F5344CB8AC3E}">
        <p14:creationId xmlns:p14="http://schemas.microsoft.com/office/powerpoint/2010/main" xmlns="" val="310572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4412" y="207963"/>
            <a:ext cx="8067677" cy="74930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5" name="Rectángulo 4"/>
          <p:cNvSpPr/>
          <p:nvPr/>
        </p:nvSpPr>
        <p:spPr>
          <a:xfrm>
            <a:off x="557212" y="1300932"/>
            <a:ext cx="10701338" cy="5186805"/>
          </a:xfrm>
          <a:prstGeom prst="rect">
            <a:avLst/>
          </a:prstGeom>
        </p:spPr>
        <p:txBody>
          <a:bodyPr wrap="square">
            <a:spAutoFit/>
          </a:bodyPr>
          <a:lstStyle/>
          <a:p>
            <a:pPr marL="236538" indent="-98425" algn="just" defTabSz="336550">
              <a:lnSpc>
                <a:spcPct val="107000"/>
              </a:lnSpc>
              <a:spcBef>
                <a:spcPts val="60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ASAMBLEA</a:t>
            </a:r>
          </a:p>
          <a:p>
            <a:pPr marL="236538" indent="-98425" algn="just" defTabSz="336550">
              <a:spcBef>
                <a:spcPct val="0"/>
              </a:spcBef>
            </a:pPr>
            <a:r>
              <a:rPr lang="es-MX" altLang="es-MX" sz="15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15.- Facultades de las Asambleas Ordinarias.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Asambleas Ordinarias se celebrarán semestralmente y tendrán las siguientes facultades: </a:t>
            </a:r>
          </a:p>
          <a:p>
            <a:pPr marL="236538" indent="-98425" algn="just" defTabSz="336550">
              <a:spcBef>
                <a:spcPct val="0"/>
              </a:spcBef>
            </a:pPr>
            <a:endPar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Elegir al Presidente de COPARMEX y a los demás miembros del Consejo Directivo, así como a los Comisarios propietario y suplente;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Plan Estratégico;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la solicitud de admisión de Sindicatos Patronales, así como la constitución de Delegaciones y Representaciones;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Plan de Trabajo anual que le presente la Comisión Ejecutiva;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presupuesto anual que le presente la Comisión Ejecutiva por conducto del Vicepresidente de Finanzas;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Conocer el informe general de actividades del Presidente;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la Asamblea que se celebre dentro del primer semestre del año, aprobar los estados financieros del ejercicio anterior, así como conocer el informe del Comisario; </a:t>
            </a:r>
          </a:p>
          <a:p>
            <a:pPr marL="236538" indent="-98425" algn="just" defTabSz="336550" eaLnBrk="1">
              <a:spcBef>
                <a:spcPct val="0"/>
              </a:spcBef>
              <a:buSzPct val="100000"/>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la Asamblea que se celebre dentro del segundo semestre del año, conocer los estados financieros preliminares correspondientes al primer semestre;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Estudiar y debatir las propuestas sometidas a su consideración por los Socios, por el Consejo Directivo, la Comisión Ejecutiva, la Oficina de la Presidencia y el Presidente; y tomar los acuerdos correspondientes;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Resolver sobre la expulsión de socios de la Confederación; y </a:t>
            </a:r>
          </a:p>
          <a:p>
            <a:pPr marL="236538" indent="-98425" algn="just" defTabSz="336550" eaLnBrk="1">
              <a:spcBef>
                <a:spcPct val="0"/>
              </a:spcBef>
              <a:buSzPct val="100000"/>
              <a:buFontTx/>
              <a:buAutoNum type="romanUcPeriod"/>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demás que establezcan la ley, los presentes Estatutos y sus reglamentos. </a:t>
            </a:r>
          </a:p>
          <a:p>
            <a:pPr marL="236538" indent="-98425" algn="just" defTabSz="336550">
              <a:spcBef>
                <a:spcPct val="0"/>
              </a:spcBef>
            </a:pPr>
            <a:r>
              <a:rPr lang="es-MX" altLang="es-MX" sz="15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Podrán celebrarse cuantas Asambleas Ordinarias sean necesarias durante el año, para el desahogo de los asuntos a que se refiere este artículo.</a:t>
            </a:r>
          </a:p>
        </p:txBody>
      </p:sp>
    </p:spTree>
    <p:extLst>
      <p:ext uri="{BB962C8B-B14F-4D97-AF65-F5344CB8AC3E}">
        <p14:creationId xmlns:p14="http://schemas.microsoft.com/office/powerpoint/2010/main" xmlns="" val="2492125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8649" y="632815"/>
            <a:ext cx="9644063" cy="5651675"/>
          </a:xfrm>
          <a:prstGeom prst="rect">
            <a:avLst/>
          </a:prstGeom>
        </p:spPr>
        <p:txBody>
          <a:bodyPr wrap="square">
            <a:spAutoFit/>
          </a:bodyPr>
          <a:lstStyle/>
          <a:p>
            <a:pPr marL="153988" indent="-1905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DESARROLLO HUMANO</a:t>
            </a:r>
          </a:p>
          <a:p>
            <a:pPr marL="153988" indent="-1905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97.- Atribuciones del Comité de Desarrollo Humano.</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Desarrollo Humano contará con las siguientes atribuciones: </a:t>
            </a:r>
          </a:p>
          <a:p>
            <a:pPr marL="153988" indent="-19050" algn="just" defTabSz="449263">
              <a:spcBef>
                <a:spcPct val="0"/>
              </a:spcBef>
            </a:pPr>
            <a:endPar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el proceso de búsqueda, reclutamiento y selección de los candidatos a ocupar los puestos de Dirección General;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nombramiento y/o remoción de los referidos funcionarios y de los funcionarios del nivel jerárquico inmediato inferior;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Realizar entrevistas de salida a los funcionarios a los que se refiere el punto anterior: </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en el diseño y la definición de la estructura organizacional y del perfil de los puestos del personal;</a:t>
            </a:r>
          </a:p>
          <a:p>
            <a:pPr marL="153988" indent="-1905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Participar en la definición y el establecimiento de los mecanismos de evaluación del desempeño del Director General, y de los demás integrantes del personal directivo; </a:t>
            </a:r>
          </a:p>
          <a:p>
            <a:pPr marL="153988" indent="-1905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Intervenir en la definición de tabuladores y sueldos y someterlos a la consideración del Presidente de COPARMEX;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Las recomendaciones emanadas de los trabajos y acciones del Comité de Desarrollo Humano serán presentadas al Presidente de la Confederación. </a:t>
            </a:r>
          </a:p>
          <a:p>
            <a:pPr marL="153988" indent="-1905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En caso de discrepancia entre las propuestas del Comité de Desarrollo Humano y el Presidente de la Confederación, el Comité presentará sus recomendaciones a la Comisión Ejecutiva de la Confederación que será quien decida en definitiva.</a:t>
            </a:r>
          </a:p>
        </p:txBody>
      </p:sp>
    </p:spTree>
    <p:extLst>
      <p:ext uri="{BB962C8B-B14F-4D97-AF65-F5344CB8AC3E}">
        <p14:creationId xmlns:p14="http://schemas.microsoft.com/office/powerpoint/2010/main" xmlns="" val="521274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7214" y="1278013"/>
            <a:ext cx="10415586" cy="4266681"/>
          </a:xfrm>
          <a:prstGeom prst="rect">
            <a:avLst/>
          </a:prstGeom>
        </p:spPr>
        <p:txBody>
          <a:bodyPr wrap="square">
            <a:spAutoFit/>
          </a:bodyPr>
          <a:lstStyle/>
          <a:p>
            <a:pPr marL="381000" indent="-215900" algn="just" defTabSz="449263">
              <a:lnSpc>
                <a:spcPct val="107000"/>
              </a:lnSpc>
              <a:spcBef>
                <a:spcPts val="80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DE GOBIERNO CORPORATIVO</a:t>
            </a:r>
          </a:p>
          <a:p>
            <a:pPr marL="381000" indent="-215900" algn="just" defTabSz="449263">
              <a:spcBef>
                <a:spcPct val="0"/>
              </a:spcBef>
            </a:pP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102.- Fines del Comité de Gobierno Corporativo. </a:t>
            </a:r>
          </a:p>
          <a:p>
            <a:pPr marL="381000" indent="-215900" algn="just" defTabSz="449263">
              <a:spcBef>
                <a:spcPct val="0"/>
              </a:spcBef>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Comité de Gobierno Corporativo tiene como propósitos: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el escrupuloso manejo de recursos de origen público otorgados a la Confederación y a los Sindicatos Patronales;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Coadyuvar a la elaboración y revisión de reglamentos, procesos y normas;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Recomendar las modificaciones que juzgue pertinentes para la aplicación y ejecución de las mejores prácticas corporativas;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Asegurar la transparencia y rendición de cuentas y evitar los conflicto de intereses; </a:t>
            </a:r>
          </a:p>
          <a:p>
            <a:pPr marL="381000" indent="-215900" algn="just" defTabSz="449263" eaLnBrk="1">
              <a:spcBef>
                <a:spcPct val="0"/>
              </a:spcBef>
              <a:buSzPct val="100000"/>
              <a:buFontTx/>
              <a:buAutoNum type="romanUcPeriod"/>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Someter el Código de Ética de la Confederación a la consideración del Consejo Directivo y promover su revisión y actualización en los casos en que proceda;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e investigar denuncias y quejas respecto de violaciones a los Documentos Rectores,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Reportando las irregularidades e incumplimientos a los órganos competentes de la Confederación; </a:t>
            </a:r>
          </a:p>
          <a:p>
            <a:pPr marL="381000" indent="-215900" algn="just" defTabSz="449263" eaLnBrk="1">
              <a:spcBef>
                <a:spcPct val="0"/>
              </a:spcBef>
              <a:buSzPct val="100000"/>
            </a:pP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Emitir el Certificado de Congruencia de Documentos Rectores</a:t>
            </a:r>
            <a:r>
              <a:rPr lang="es-MX" altLang="es-MX" sz="18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t>
            </a:r>
            <a:r>
              <a:rPr lang="es-MX" altLang="es-MX" sz="18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 a los Sindicatos Patronales que cumplan con la obligación respectiva.</a:t>
            </a:r>
          </a:p>
        </p:txBody>
      </p:sp>
    </p:spTree>
    <p:extLst>
      <p:ext uri="{BB962C8B-B14F-4D97-AF65-F5344CB8AC3E}">
        <p14:creationId xmlns:p14="http://schemas.microsoft.com/office/powerpoint/2010/main" xmlns="" val="1454577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5787" y="1355689"/>
            <a:ext cx="10601325" cy="2462597"/>
          </a:xfrm>
          <a:prstGeom prst="rect">
            <a:avLst/>
          </a:prstGeom>
        </p:spPr>
        <p:txBody>
          <a:bodyPr wrap="square">
            <a:spAutoFit/>
          </a:bodyPr>
          <a:lstStyle/>
          <a:p>
            <a:pPr algn="just" defTabSz="449263">
              <a:lnSpc>
                <a:spcPct val="107000"/>
              </a:lnSpc>
              <a:spcBef>
                <a:spcPts val="80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COMITÉ ELECTORAL</a:t>
            </a:r>
          </a:p>
          <a:p>
            <a:pPr algn="just" defTabSz="449263">
              <a:lnSpc>
                <a:spcPct val="107000"/>
              </a:lnSpc>
              <a:spcBef>
                <a:spcPts val="800"/>
              </a:spcBef>
            </a:pPr>
            <a:endPar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endParaRPr>
          </a:p>
          <a:p>
            <a:pPr algn="just" defTabSz="449263">
              <a:spcBef>
                <a:spcPct val="0"/>
              </a:spcBef>
            </a:pPr>
            <a:r>
              <a:rPr lang="es-MX" altLang="es-MX" sz="24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47.- Atribuciones Generales de la Comisión Electoral. </a:t>
            </a:r>
          </a:p>
          <a:p>
            <a:pPr algn="just" defTabSz="449263">
              <a:spcBef>
                <a:spcPct val="0"/>
              </a:spcBef>
            </a:pPr>
            <a:r>
              <a:rPr lang="es-MX" altLang="es-MX" sz="24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La Comisión Electoral es el órgano responsable de organizar, conducir, arbitrar y resolver toda controversia o conflicto que pudiera surgir en los procesos electivos de la Confederación.</a:t>
            </a:r>
          </a:p>
        </p:txBody>
      </p:sp>
    </p:spTree>
    <p:extLst>
      <p:ext uri="{BB962C8B-B14F-4D97-AF65-F5344CB8AC3E}">
        <p14:creationId xmlns:p14="http://schemas.microsoft.com/office/powerpoint/2010/main" xmlns="" val="36390392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descr="logo_transparente.pn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0047" y="6189390"/>
            <a:ext cx="546943" cy="460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23556" name="Rectangle 5"/>
          <p:cNvSpPr>
            <a:spLocks/>
          </p:cNvSpPr>
          <p:nvPr/>
        </p:nvSpPr>
        <p:spPr bwMode="auto">
          <a:xfrm>
            <a:off x="3801001" y="421151"/>
            <a:ext cx="2553584" cy="441468"/>
          </a:xfrm>
          <a:prstGeom prst="rect">
            <a:avLst/>
          </a:prstGeom>
          <a:solidFill>
            <a:srgbClr val="51A8F9"/>
          </a:solidFill>
          <a:ln>
            <a:noFill/>
          </a:ln>
          <a:effectLst>
            <a:outerShdw dist="25400" dir="5400000" algn="ctr" rotWithShape="0">
              <a:srgbClr val="000000">
                <a:alpha val="50000"/>
              </a:srgbClr>
            </a:outerShdw>
          </a:effectLst>
          <a:extLst>
            <a:ext uri="{91240B29-F687-4F45-9708-019B960494DF}">
              <a14:hiddenLine xmlns:a14="http://schemas.microsoft.com/office/drawing/2010/main" xmlns="" w="12700">
                <a:solidFill>
                  <a:srgbClr val="000000"/>
                </a:solidFill>
                <a:miter lim="400000"/>
                <a:headEnd/>
                <a:tailEnd/>
              </a14:hiddenLine>
            </a:ext>
          </a:extLst>
        </p:spPr>
        <p:txBody>
          <a:bodyPr wrap="none" lIns="35719" tIns="35719" rIns="35719" bIns="35719" anchor="ctr">
            <a:spAutoFit/>
          </a:bodyPr>
          <a:lstStyle>
            <a:lvl1pPr algn="ctr">
              <a:defRPr sz="3600">
                <a:solidFill>
                  <a:srgbClr val="000000"/>
                </a:solidFill>
                <a:latin typeface="Helvetica Light" charset="0"/>
                <a:ea typeface="Helvetica Light" charset="0"/>
                <a:cs typeface="Helvetica Light" charset="0"/>
                <a:sym typeface="Helvetica Light" charset="0"/>
              </a:defRPr>
            </a:lvl1pPr>
            <a:lvl2pPr marL="742950" indent="-285750" algn="ctr">
              <a:defRPr sz="3600">
                <a:solidFill>
                  <a:srgbClr val="000000"/>
                </a:solidFill>
                <a:latin typeface="Helvetica Light" charset="0"/>
                <a:ea typeface="Helvetica Light" charset="0"/>
                <a:cs typeface="Helvetica Light" charset="0"/>
                <a:sym typeface="Helvetica Light" charset="0"/>
              </a:defRPr>
            </a:lvl2pPr>
            <a:lvl3pPr marL="1143000" indent="-228600" algn="ctr">
              <a:defRPr sz="3600">
                <a:solidFill>
                  <a:srgbClr val="000000"/>
                </a:solidFill>
                <a:latin typeface="Helvetica Light" charset="0"/>
                <a:ea typeface="Helvetica Light" charset="0"/>
                <a:cs typeface="Helvetica Light" charset="0"/>
                <a:sym typeface="Helvetica Light" charset="0"/>
              </a:defRPr>
            </a:lvl3pPr>
            <a:lvl4pPr marL="1600200" indent="-228600" algn="ctr">
              <a:defRPr sz="3600">
                <a:solidFill>
                  <a:srgbClr val="000000"/>
                </a:solidFill>
                <a:latin typeface="Helvetica Light" charset="0"/>
                <a:ea typeface="Helvetica Light" charset="0"/>
                <a:cs typeface="Helvetica Light" charset="0"/>
                <a:sym typeface="Helvetica Light" charset="0"/>
              </a:defRPr>
            </a:lvl4pPr>
            <a:lvl5pPr marL="2057400" indent="-228600" algn="ctr">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s-MX" altLang="es-MX" sz="2400" dirty="0">
                <a:solidFill>
                  <a:srgbClr val="FFFFFF"/>
                </a:solidFill>
                <a:latin typeface="Arial" panose="020B0604020202020204" pitchFamily="34" charset="0"/>
                <a:cs typeface="Arial" panose="020B0604020202020204" pitchFamily="34" charset="0"/>
              </a:rPr>
              <a:t>Comités Garantes</a:t>
            </a:r>
          </a:p>
        </p:txBody>
      </p:sp>
      <p:grpSp>
        <p:nvGrpSpPr>
          <p:cNvPr id="23557" name="Group 6"/>
          <p:cNvGrpSpPr>
            <a:grpSpLocks/>
          </p:cNvGrpSpPr>
          <p:nvPr/>
        </p:nvGrpSpPr>
        <p:grpSpPr bwMode="auto">
          <a:xfrm>
            <a:off x="3801001" y="1252176"/>
            <a:ext cx="2566169" cy="757907"/>
            <a:chOff x="0" y="0"/>
            <a:chExt cx="3649663" cy="1077913"/>
          </a:xfrm>
        </p:grpSpPr>
        <p:sp>
          <p:nvSpPr>
            <p:cNvPr id="23570" name="AutoShape 7"/>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71" name="Rectangle 8"/>
            <p:cNvSpPr>
              <a:spLocks/>
            </p:cNvSpPr>
            <p:nvPr/>
          </p:nvSpPr>
          <p:spPr bwMode="auto">
            <a:xfrm>
              <a:off x="49060" y="142552"/>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Auditoria</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Ramón Leyva Albarrán</a:t>
              </a:r>
            </a:p>
          </p:txBody>
        </p:sp>
      </p:grpSp>
      <p:grpSp>
        <p:nvGrpSpPr>
          <p:cNvPr id="23558" name="Group 9"/>
          <p:cNvGrpSpPr>
            <a:grpSpLocks/>
          </p:cNvGrpSpPr>
          <p:nvPr/>
        </p:nvGrpSpPr>
        <p:grpSpPr bwMode="auto">
          <a:xfrm>
            <a:off x="3794708" y="2248479"/>
            <a:ext cx="2566169" cy="756791"/>
            <a:chOff x="0" y="0"/>
            <a:chExt cx="3649663" cy="1076325"/>
          </a:xfrm>
        </p:grpSpPr>
        <p:sp>
          <p:nvSpPr>
            <p:cNvPr id="23568" name="AutoShape 10"/>
            <p:cNvSpPr>
              <a:spLocks/>
            </p:cNvSpPr>
            <p:nvPr/>
          </p:nvSpPr>
          <p:spPr bwMode="auto">
            <a:xfrm>
              <a:off x="0" y="0"/>
              <a:ext cx="3649663" cy="1076325"/>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9" name="Rectangle 11"/>
            <p:cNvSpPr>
              <a:spLocks/>
            </p:cNvSpPr>
            <p:nvPr/>
          </p:nvSpPr>
          <p:spPr bwMode="auto">
            <a:xfrm>
              <a:off x="49058" y="138638"/>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Desarrollo Humano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Julio Vargas Quintanilla</a:t>
              </a:r>
            </a:p>
          </p:txBody>
        </p:sp>
      </p:grpSp>
      <p:grpSp>
        <p:nvGrpSpPr>
          <p:cNvPr id="23559" name="Group 12"/>
          <p:cNvGrpSpPr>
            <a:grpSpLocks/>
          </p:cNvGrpSpPr>
          <p:nvPr/>
        </p:nvGrpSpPr>
        <p:grpSpPr bwMode="auto">
          <a:xfrm>
            <a:off x="3829202" y="3264609"/>
            <a:ext cx="2566169" cy="803582"/>
            <a:chOff x="0" y="-32535"/>
            <a:chExt cx="3649663" cy="1142872"/>
          </a:xfrm>
        </p:grpSpPr>
        <p:sp>
          <p:nvSpPr>
            <p:cNvPr id="23566" name="AutoShape 13"/>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7" name="Rectangle 14"/>
            <p:cNvSpPr>
              <a:spLocks/>
            </p:cNvSpPr>
            <p:nvPr/>
          </p:nvSpPr>
          <p:spPr bwMode="auto">
            <a:xfrm>
              <a:off x="49060" y="-32535"/>
              <a:ext cx="3551545" cy="1142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Gobierno Corporativo</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Alberto Espinosa </a:t>
              </a:r>
              <a:r>
                <a:rPr lang="es-MX" altLang="es-MX" sz="1600" b="1" dirty="0" err="1">
                  <a:solidFill>
                    <a:schemeClr val="bg1"/>
                  </a:solidFill>
                  <a:latin typeface="Arial" panose="020B0604020202020204" pitchFamily="34" charset="0"/>
                  <a:cs typeface="Arial" panose="020B0604020202020204" pitchFamily="34" charset="0"/>
                  <a:sym typeface="Calibri" panose="020F0502020204030204" pitchFamily="34" charset="0"/>
                </a:rPr>
                <a:t>Desiguad</a:t>
              </a:r>
              <a:endPar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endParaRPr>
            </a:p>
          </p:txBody>
        </p:sp>
      </p:grpSp>
      <p:grpSp>
        <p:nvGrpSpPr>
          <p:cNvPr id="23560" name="Group 15"/>
          <p:cNvGrpSpPr>
            <a:grpSpLocks/>
          </p:cNvGrpSpPr>
          <p:nvPr/>
        </p:nvGrpSpPr>
        <p:grpSpPr bwMode="auto">
          <a:xfrm>
            <a:off x="3794708" y="4564888"/>
            <a:ext cx="2566169" cy="757907"/>
            <a:chOff x="0" y="0"/>
            <a:chExt cx="3649663" cy="1077913"/>
          </a:xfrm>
        </p:grpSpPr>
        <p:sp>
          <p:nvSpPr>
            <p:cNvPr id="23564" name="AutoShape 16"/>
            <p:cNvSpPr>
              <a:spLocks/>
            </p:cNvSpPr>
            <p:nvPr/>
          </p:nvSpPr>
          <p:spPr bwMode="auto">
            <a:xfrm>
              <a:off x="0" y="0"/>
              <a:ext cx="3649663" cy="1077913"/>
            </a:xfrm>
            <a:prstGeom prst="roundRect">
              <a:avLst>
                <a:gd name="adj" fmla="val 15537"/>
              </a:avLst>
            </a:prstGeom>
            <a:solidFill>
              <a:srgbClr val="5B9BD5"/>
            </a:solidFill>
            <a:ln w="12700">
              <a:solidFill>
                <a:srgbClr val="42719B"/>
              </a:solidFill>
              <a:miter lim="800000"/>
              <a:headEnd/>
              <a:tailEnd/>
            </a:ln>
          </p:spPr>
          <p:txBody>
            <a:bodyPr lIns="35719" tIns="35719" rIns="35719" bIns="35719" anchor="ct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endParaRPr lang="es-MX" altLang="es-MX" sz="1547">
                <a:latin typeface="Calibri" panose="020F0502020204030204" pitchFamily="34" charset="0"/>
                <a:cs typeface="Calibri" panose="020F0502020204030204" pitchFamily="34" charset="0"/>
                <a:sym typeface="Calibri" panose="020F0502020204030204" pitchFamily="34" charset="0"/>
              </a:endParaRPr>
            </a:p>
          </p:txBody>
        </p:sp>
        <p:sp>
          <p:nvSpPr>
            <p:cNvPr id="23565" name="Rectangle 17"/>
            <p:cNvSpPr>
              <a:spLocks/>
            </p:cNvSpPr>
            <p:nvPr/>
          </p:nvSpPr>
          <p:spPr bwMode="auto">
            <a:xfrm>
              <a:off x="49060" y="132509"/>
              <a:ext cx="3551545" cy="792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lIns="32145" tIns="32145" rIns="32145" bIns="32145" anchor="ctr">
              <a:spAutoFit/>
            </a:bodyPr>
            <a:lstStyle>
              <a:lvl1pPr>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1pPr>
              <a:lvl2pPr marL="742950" indent="-28575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2pPr>
              <a:lvl3pPr marL="11430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3pPr>
              <a:lvl4pPr marL="16002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4pPr>
              <a:lvl5pPr marL="2057400" indent="-228600">
                <a:spcBef>
                  <a:spcPts val="4200"/>
                </a:spcBef>
                <a:buSzPct val="75000"/>
                <a:buChar char="•"/>
                <a:defRPr sz="3600">
                  <a:solidFill>
                    <a:srgbClr val="000000"/>
                  </a:solidFill>
                  <a:latin typeface="Helvetica Light" charset="0"/>
                  <a:ea typeface="Helvetica Light" charset="0"/>
                  <a:cs typeface="Helvetica Light" charset="0"/>
                  <a:sym typeface="Helvetica Light" charset="0"/>
                </a:defRPr>
              </a:lvl5pPr>
              <a:lvl6pPr marL="25146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6pPr>
              <a:lvl7pPr marL="29718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7pPr>
              <a:lvl8pPr marL="34290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8pPr>
              <a:lvl9pPr marL="3886200" indent="-228600" eaLnBrk="0" fontAlgn="base" hangingPunct="0">
                <a:spcBef>
                  <a:spcPts val="4200"/>
                </a:spcBef>
                <a:spcAft>
                  <a:spcPct val="0"/>
                </a:spcAft>
                <a:buSzPct val="75000"/>
                <a:buChar char="•"/>
                <a:defRPr sz="3600">
                  <a:solidFill>
                    <a:srgbClr val="000000"/>
                  </a:solidFill>
                  <a:latin typeface="Helvetica Light" charset="0"/>
                  <a:ea typeface="Helvetica Light" charset="0"/>
                  <a:cs typeface="Helvetica Light" charset="0"/>
                  <a:sym typeface="Helvetica Light" charset="0"/>
                </a:defRPr>
              </a:lvl9pPr>
            </a:lstStyle>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Electoral</a:t>
              </a:r>
            </a:p>
            <a:p>
              <a:pPr algn="ctr" defTabSz="642915">
                <a:spcBef>
                  <a:spcPct val="0"/>
                </a:spcBef>
                <a:buSzTx/>
                <a:buNone/>
              </a:pPr>
              <a:r>
                <a:rPr lang="es-MX" altLang="es-MX" sz="1600" b="1" dirty="0">
                  <a:solidFill>
                    <a:schemeClr val="bg1"/>
                  </a:solidFill>
                  <a:latin typeface="Arial" panose="020B0604020202020204" pitchFamily="34" charset="0"/>
                  <a:cs typeface="Arial" panose="020B0604020202020204" pitchFamily="34" charset="0"/>
                  <a:sym typeface="Calibri" panose="020F0502020204030204" pitchFamily="34" charset="0"/>
                </a:rPr>
                <a:t>Victor García Lizama</a:t>
              </a:r>
            </a:p>
          </p:txBody>
        </p:sp>
      </p:grpSp>
      <p:sp>
        <p:nvSpPr>
          <p:cNvPr id="23562" name="Line 19"/>
          <p:cNvSpPr>
            <a:spLocks noChangeShapeType="1"/>
          </p:cNvSpPr>
          <p:nvPr/>
        </p:nvSpPr>
        <p:spPr bwMode="auto">
          <a:xfrm>
            <a:off x="4913189" y="862619"/>
            <a:ext cx="0" cy="389557"/>
          </a:xfrm>
          <a:prstGeom prst="line">
            <a:avLst/>
          </a:prstGeom>
          <a:noFill/>
          <a:ln w="25400">
            <a:solidFill>
              <a:srgbClr val="005493"/>
            </a:solidFill>
            <a:round/>
            <a:headEnd/>
            <a:tailEnd type="triangle" w="med" len="med"/>
          </a:ln>
          <a:extLst>
            <a:ext uri="{909E8E84-426E-40DD-AFC4-6F175D3DCCD1}">
              <a14:hiddenFill xmlns:a14="http://schemas.microsoft.com/office/drawing/2010/main" xmlns="">
                <a:noFill/>
              </a14:hiddenFill>
            </a:ext>
          </a:extLst>
        </p:spPr>
        <p:txBody>
          <a:bodyPr lIns="32147" rIns="32147"/>
          <a:lstStyle/>
          <a:p>
            <a:endParaRPr lang="es-MX" sz="984"/>
          </a:p>
        </p:txBody>
      </p:sp>
    </p:spTree>
    <p:extLst>
      <p:ext uri="{BB962C8B-B14F-4D97-AF65-F5344CB8AC3E}">
        <p14:creationId xmlns:p14="http://schemas.microsoft.com/office/powerpoint/2010/main" xmlns="" val="1935083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descr="lineas.png"/>
          <p:cNvPicPr preferRelativeResize="0"/>
          <p:nvPr/>
        </p:nvPicPr>
        <p:blipFill rotWithShape="1">
          <a:blip r:embed="rId3">
            <a:alphaModFix/>
          </a:blip>
          <a:srcRect/>
          <a:stretch/>
        </p:blipFill>
        <p:spPr>
          <a:xfrm flipH="1">
            <a:off x="823037" y="4231821"/>
            <a:ext cx="9893126" cy="1782814"/>
          </a:xfrm>
          <a:prstGeom prst="rect">
            <a:avLst/>
          </a:prstGeom>
          <a:noFill/>
          <a:ln>
            <a:noFill/>
          </a:ln>
        </p:spPr>
      </p:pic>
      <p:pic>
        <p:nvPicPr>
          <p:cNvPr id="118" name="Shape 118" descr="LOGO CLARO.png"/>
          <p:cNvPicPr preferRelativeResize="0"/>
          <p:nvPr/>
        </p:nvPicPr>
        <p:blipFill rotWithShape="1">
          <a:blip r:embed="rId4">
            <a:alphaModFix amt="31000"/>
          </a:blip>
          <a:srcRect/>
          <a:stretch/>
        </p:blipFill>
        <p:spPr>
          <a:xfrm>
            <a:off x="1490386" y="857254"/>
            <a:ext cx="3786079" cy="5154707"/>
          </a:xfrm>
          <a:prstGeom prst="rect">
            <a:avLst/>
          </a:prstGeom>
          <a:noFill/>
          <a:ln>
            <a:noFill/>
          </a:ln>
        </p:spPr>
      </p:pic>
      <p:pic>
        <p:nvPicPr>
          <p:cNvPr id="119" name="Shape 119" descr="logo_transparente.png"/>
          <p:cNvPicPr preferRelativeResize="0"/>
          <p:nvPr/>
        </p:nvPicPr>
        <p:blipFill rotWithShape="1">
          <a:blip r:embed="rId5">
            <a:alphaModFix/>
          </a:blip>
          <a:srcRect/>
          <a:stretch/>
        </p:blipFill>
        <p:spPr>
          <a:xfrm>
            <a:off x="4995723" y="1915850"/>
            <a:ext cx="2247016" cy="1893957"/>
          </a:xfrm>
          <a:prstGeom prst="rect">
            <a:avLst/>
          </a:prstGeom>
          <a:noFill/>
          <a:ln>
            <a:noFill/>
          </a:ln>
        </p:spPr>
      </p:pic>
      <p:sp>
        <p:nvSpPr>
          <p:cNvPr id="120" name="Shape 120"/>
          <p:cNvSpPr txBox="1"/>
          <p:nvPr/>
        </p:nvSpPr>
        <p:spPr>
          <a:xfrm>
            <a:off x="1562659" y="4114110"/>
            <a:ext cx="9105343" cy="1200328"/>
          </a:xfrm>
          <a:prstGeom prst="rect">
            <a:avLst/>
          </a:prstGeom>
          <a:noFill/>
          <a:ln>
            <a:noFill/>
          </a:ln>
        </p:spPr>
        <p:txBody>
          <a:bodyPr lIns="68569" tIns="34275" rIns="68569" bIns="34275" anchor="t" anchorCtr="0">
            <a:noAutofit/>
          </a:bodyPr>
          <a:lstStyle/>
          <a:p>
            <a:pPr algn="ctr">
              <a:buSzPct val="25000"/>
            </a:pPr>
            <a:r>
              <a:rPr lang="es-MX" sz="1500">
                <a:solidFill>
                  <a:srgbClr val="3F3F3F"/>
                </a:solidFill>
                <a:latin typeface="Helvetica Neue"/>
                <a:ea typeface="Helvetica Neue"/>
                <a:cs typeface="Helvetica Neue"/>
                <a:sym typeface="Helvetica Neue"/>
              </a:rPr>
              <a:t>CONFEDERACIÓN PATRONAL DE LA REPÚBLICA MEXICANA</a:t>
            </a:r>
          </a:p>
          <a:p>
            <a:pPr algn="ctr"/>
            <a:endParaRPr sz="1650">
              <a:solidFill>
                <a:srgbClr val="3F3F3F"/>
              </a:solidFill>
              <a:latin typeface="Helvetica Neue"/>
              <a:ea typeface="Helvetica Neue"/>
              <a:cs typeface="Helvetica Neue"/>
              <a:sym typeface="Helvetica Neue"/>
            </a:endParaRPr>
          </a:p>
          <a:p>
            <a:pPr algn="ctr">
              <a:buSzPct val="25000"/>
            </a:pPr>
            <a:r>
              <a:rPr lang="es-MX" sz="1350">
                <a:solidFill>
                  <a:srgbClr val="3F3F3F"/>
                </a:solidFill>
                <a:latin typeface="Helvetica Neue"/>
                <a:ea typeface="Helvetica Neue"/>
                <a:cs typeface="Helvetica Neue"/>
                <a:sym typeface="Helvetica Neue"/>
              </a:rPr>
              <a:t>Insurgentes Sur 950 1º y 2º pisos</a:t>
            </a:r>
          </a:p>
          <a:p>
            <a:pPr algn="ctr">
              <a:buSzPct val="25000"/>
            </a:pPr>
            <a:r>
              <a:rPr lang="es-MX" sz="1350">
                <a:solidFill>
                  <a:srgbClr val="3F3F3F"/>
                </a:solidFill>
                <a:latin typeface="Helvetica Neue"/>
                <a:ea typeface="Helvetica Neue"/>
                <a:cs typeface="Helvetica Neue"/>
                <a:sym typeface="Helvetica Neue"/>
              </a:rPr>
              <a:t>Tel. +52 (55) 5682 5466</a:t>
            </a:r>
          </a:p>
          <a:p>
            <a:pPr algn="ctr">
              <a:buSzPct val="25000"/>
            </a:pPr>
            <a:r>
              <a:rPr lang="es-MX" sz="1350">
                <a:solidFill>
                  <a:srgbClr val="3F3F3F"/>
                </a:solidFill>
                <a:latin typeface="Helvetica Neue"/>
                <a:ea typeface="Helvetica Neue"/>
                <a:cs typeface="Helvetica Neue"/>
                <a:sym typeface="Helvetica Neue"/>
              </a:rPr>
              <a:t>www.coparmex.org.mx</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14488" y="814388"/>
            <a:ext cx="7529512" cy="1100138"/>
          </a:xfrm>
          <a:solidFill>
            <a:schemeClr val="accent1">
              <a:lumMod val="75000"/>
            </a:schemeClr>
          </a:solidFill>
        </p:spPr>
        <p:txBody>
          <a:bodyPr/>
          <a:lstStyle/>
          <a:p>
            <a:pPr algn="ctr"/>
            <a:r>
              <a:rPr lang="es-MX" sz="4000" b="1" dirty="0">
                <a:solidFill>
                  <a:schemeClr val="bg1"/>
                </a:solidFill>
                <a:latin typeface="Arial" panose="020B0604020202020204" pitchFamily="34" charset="0"/>
                <a:cs typeface="Arial" panose="020B0604020202020204" pitchFamily="34" charset="0"/>
              </a:rPr>
              <a:t>Consejo Directivo</a:t>
            </a:r>
          </a:p>
        </p:txBody>
      </p:sp>
      <p:sp>
        <p:nvSpPr>
          <p:cNvPr id="3" name="Marcador de texto 2"/>
          <p:cNvSpPr>
            <a:spLocks noGrp="1"/>
          </p:cNvSpPr>
          <p:nvPr>
            <p:ph type="body" idx="1"/>
          </p:nvPr>
        </p:nvSpPr>
        <p:spPr>
          <a:xfrm>
            <a:off x="566741" y="1211263"/>
            <a:ext cx="9934572" cy="4189413"/>
          </a:xfrm>
        </p:spPr>
        <p:txBody>
          <a:bodyPr/>
          <a:lstStyle/>
          <a:p>
            <a:pPr algn="just"/>
            <a:endParaRPr lang="es-MX" dirty="0"/>
          </a:p>
          <a:p>
            <a:pPr algn="just"/>
            <a:endParaRPr lang="es-MX" dirty="0"/>
          </a:p>
          <a:p>
            <a:pPr algn="just"/>
            <a:endParaRPr lang="es-MX" dirty="0"/>
          </a:p>
          <a:p>
            <a:pPr algn="just"/>
            <a:endParaRPr lang="es-MX" dirty="0"/>
          </a:p>
          <a:p>
            <a:pPr marL="133350" indent="0" algn="just">
              <a:buNone/>
            </a:pPr>
            <a:r>
              <a:rPr lang="es-MX" sz="2400" dirty="0">
                <a:solidFill>
                  <a:schemeClr val="accent1">
                    <a:lumMod val="75000"/>
                  </a:schemeClr>
                </a:solidFill>
                <a:latin typeface="Arial" panose="020B0604020202020204" pitchFamily="34" charset="0"/>
                <a:cs typeface="Arial" panose="020B0604020202020204" pitchFamily="34" charset="0"/>
              </a:rPr>
              <a:t>Es el órgano encargado de velar por el estricto cumplimiento a los documentos rectores de la confederación Integrado por Consejeros electos por la Asamblea y por Consejeros ex-oficio: Presidentes de las Federaciones, de los Sindicatos Patronales, de las Agrupaciones Asociadas y de las Comisiones y Comités de Trabajo. </a:t>
            </a:r>
          </a:p>
          <a:p>
            <a:pPr marL="133350" indent="0" algn="just">
              <a:buNone/>
            </a:pP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5383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4" y="114299"/>
            <a:ext cx="7891460" cy="742950"/>
          </a:xfrm>
          <a:solidFill>
            <a:schemeClr val="accent1">
              <a:lumMod val="75000"/>
            </a:schemeClr>
          </a:solidFill>
        </p:spPr>
        <p:txBody>
          <a:bodyPr/>
          <a:lstStyle/>
          <a:p>
            <a:pPr algn="ctr"/>
            <a:r>
              <a:rPr lang="es-MX" altLang="es-MX" sz="4000" b="1" dirty="0">
                <a:solidFill>
                  <a:schemeClr val="bg1"/>
                </a:solidFill>
                <a:latin typeface="Arial" panose="020B0604020202020204" pitchFamily="34" charset="0"/>
                <a:cs typeface="Arial" panose="020B0604020202020204" pitchFamily="34" charset="0"/>
                <a:sym typeface="Arial" panose="020B0604020202020204" pitchFamily="34" charset="0"/>
              </a:rPr>
              <a:t>Facultades</a:t>
            </a:r>
            <a:endParaRPr lang="es-MX" sz="4400" b="1" dirty="0">
              <a:solidFill>
                <a:schemeClr val="bg1"/>
              </a:solidFill>
              <a:latin typeface="Arial" panose="020B0604020202020204" pitchFamily="34" charset="0"/>
              <a:cs typeface="Arial" panose="020B0604020202020204" pitchFamily="34" charset="0"/>
            </a:endParaRPr>
          </a:p>
        </p:txBody>
      </p:sp>
      <p:sp>
        <p:nvSpPr>
          <p:cNvPr id="7" name="Rectángulo 6"/>
          <p:cNvSpPr/>
          <p:nvPr/>
        </p:nvSpPr>
        <p:spPr>
          <a:xfrm>
            <a:off x="485775" y="1128712"/>
            <a:ext cx="10572750" cy="5353004"/>
          </a:xfrm>
          <a:prstGeom prst="rect">
            <a:avLst/>
          </a:prstGeom>
        </p:spPr>
        <p:txBody>
          <a:bodyPr wrap="square">
            <a:spAutoFit/>
          </a:bodyPr>
          <a:lstStyle/>
          <a:p>
            <a:pPr marL="349250" indent="-193675" algn="just" defTabSz="309563">
              <a:lnSpc>
                <a:spcPct val="107000"/>
              </a:lnSpc>
              <a:spcBef>
                <a:spcPts val="50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CONSEJO DIRECTIVO</a:t>
            </a:r>
          </a:p>
          <a:p>
            <a:pPr marL="349250" indent="-193675" algn="just" defTabSz="309563">
              <a:spcBef>
                <a:spcPct val="0"/>
              </a:spcBef>
            </a:pPr>
            <a:r>
              <a:rPr lang="es-MX" altLang="es-MX" sz="1200" b="1"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ARTÍCULO 30.- Facultades del Consejo Directivo. </a:t>
            </a:r>
          </a:p>
          <a:p>
            <a:pPr marL="349250" indent="-193675" algn="just" defTabSz="309563">
              <a:lnSpc>
                <a:spcPct val="107000"/>
              </a:lnSpc>
              <a:spcBef>
                <a:spcPts val="500"/>
              </a:spcBef>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El Consejo Directivo velará por el estricto cumplimiento de los Documentos Rectores de la COPARMEX y gozará de las siguientes facultades: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 la Comisión Electoral, a los miembros de la Comisión Ejecutiva;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de entre sus miembros a los consejeros que suplirán las vacantes temporales o definitivas que llegar en a surgir en la Comisión Ejecutiva;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Ratificar el nombramiento de los Vicepresidentes;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 la Comisión Electoral al Secretario General de la Confederación;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Recibir de la Comisión Ejecutiva por conducto del Presidente, un informe mensual sobre los asuntos relevantes de la Confederación y dar su opinión al respecto;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Pedir a la Comisión Ejecutiva, por conducto del Presidente, informes específicos sobre cualquier asunto de la Confederación u otros de interés nacional e internacional;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a propuesta del Presidente, a los integrantes de la Comisión Electoral;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Promover el estudio y difusión de la doctrina social de COPARMEX;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periódicamente, por conducto de los Vicepresidentes o de los Presidentes de las Comisiones de Trabajo, los resultados alcanzados por dichas Comisiones;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Orientar a la Comisión Ejecutiva sobre riesgos y oportunidades del entorno económico, político y social de interés nacional e internacional;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Opinar y en su caso aprobar las propuestas de reformas a la Declaración de Principios y a los Estatutos, designar a la Comisión Dictaminadora a propuesta del Presidente y, en su caso, solicitar la convocatoria para una Asamblea Extraordinaria;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los reglamentos de la Confederación;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Expedir la declaratoria de baja de socios que establece el artículo 101;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Aprobar el contenido y sede de las Asambleas;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Designar ala persona que substituya al Presidente en caso de ausencia definitiva o por causas de fuerza mayor; </a:t>
            </a:r>
          </a:p>
          <a:p>
            <a:pPr marL="349250" indent="-193675" algn="just" defTabSz="309563" eaLnBrk="1">
              <a:spcBef>
                <a:spcPct val="0"/>
              </a:spcBef>
              <a:buSzPct val="100000"/>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Crear o autorizar, según el caso, Delegaciones y Representaciones de la Confederación o de los Sindicatos Patronales, así como acordar su extinción y liquidación;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Consejeros Delegados a propuesta del Presidente, en los términos del artículo 44 de estos Estatutos.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Nombrar Delegados Especiales para la ejecución de actos concretos, en un número de hasta veinte, por periodos no mayores a un ejercicio de un año, en términos del artículo 371, fracción IX, de la Ley Federal del Trabajo; y, </a:t>
            </a:r>
          </a:p>
          <a:p>
            <a:pPr marL="349250" indent="-193675" algn="just" defTabSz="309563" eaLnBrk="1">
              <a:spcBef>
                <a:spcPct val="0"/>
              </a:spcBef>
              <a:buSzPct val="100000"/>
              <a:buFontTx/>
              <a:buAutoNum type="romanUcPeriod"/>
            </a:pPr>
            <a:r>
              <a:rPr lang="es-MX" altLang="es-MX" sz="1200" dirty="0">
                <a:solidFill>
                  <a:schemeClr val="accent1">
                    <a:lumMod val="75000"/>
                  </a:schemeClr>
                </a:solidFill>
                <a:latin typeface="Arial" panose="020B0604020202020204" pitchFamily="34" charset="0"/>
                <a:cs typeface="Arial" panose="020B0604020202020204" pitchFamily="34" charset="0"/>
                <a:sym typeface="Arial" panose="020B0604020202020204" pitchFamily="34" charset="0"/>
              </a:rPr>
              <a:t>Aquellos otros que expresamente le confieran estos Estatutos y sus reglamentos. </a:t>
            </a:r>
          </a:p>
        </p:txBody>
      </p:sp>
    </p:spTree>
    <p:extLst>
      <p:ext uri="{BB962C8B-B14F-4D97-AF65-F5344CB8AC3E}">
        <p14:creationId xmlns:p14="http://schemas.microsoft.com/office/powerpoint/2010/main" xmlns="" val="139453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00363" y="465138"/>
            <a:ext cx="4843463" cy="620713"/>
          </a:xfrm>
          <a:solidFill>
            <a:schemeClr val="accent1">
              <a:lumMod val="75000"/>
            </a:schemeClr>
          </a:solidFill>
        </p:spPr>
        <p:txBody>
          <a:bodyPr/>
          <a:lstStyle/>
          <a:p>
            <a:pPr algn="ctr"/>
            <a:r>
              <a:rPr lang="es-MX" altLang="es-MX" sz="3600" b="1" dirty="0">
                <a:solidFill>
                  <a:schemeClr val="bg1"/>
                </a:solidFill>
                <a:latin typeface="Arial" panose="020B0604020202020204" pitchFamily="34" charset="0"/>
                <a:cs typeface="Arial" panose="020B0604020202020204" pitchFamily="34" charset="0"/>
                <a:sym typeface="Arial" panose="020B0604020202020204" pitchFamily="34" charset="0"/>
              </a:rPr>
              <a:t>Miembros</a:t>
            </a:r>
            <a:endParaRPr lang="es-MX" dirty="0">
              <a:solidFill>
                <a:schemeClr val="bg1"/>
              </a:solidFill>
            </a:endParaRPr>
          </a:p>
        </p:txBody>
      </p:sp>
      <p:graphicFrame>
        <p:nvGraphicFramePr>
          <p:cNvPr id="4" name="Group 2"/>
          <p:cNvGraphicFramePr>
            <a:graphicFrameLocks noGrp="1"/>
          </p:cNvGraphicFramePr>
          <p:nvPr>
            <p:extLst>
              <p:ext uri="{D42A27DB-BD31-4B8C-83A1-F6EECF244321}">
                <p14:modId xmlns:p14="http://schemas.microsoft.com/office/powerpoint/2010/main" xmlns="" val="3856852141"/>
              </p:ext>
            </p:extLst>
          </p:nvPr>
        </p:nvGraphicFramePr>
        <p:xfrm>
          <a:off x="752478" y="1576387"/>
          <a:ext cx="9882187" cy="4612492"/>
        </p:xfrm>
        <a:graphic>
          <a:graphicData uri="http://schemas.openxmlformats.org/drawingml/2006/table">
            <a:tbl>
              <a:tblPr/>
              <a:tblGrid>
                <a:gridCol w="331994">
                  <a:extLst>
                    <a:ext uri="{9D8B030D-6E8A-4147-A177-3AD203B41FA5}">
                      <a16:colId xmlns:a16="http://schemas.microsoft.com/office/drawing/2014/main" xmlns="" val="20000"/>
                    </a:ext>
                  </a:extLst>
                </a:gridCol>
                <a:gridCol w="1642719">
                  <a:extLst>
                    <a:ext uri="{9D8B030D-6E8A-4147-A177-3AD203B41FA5}">
                      <a16:colId xmlns:a16="http://schemas.microsoft.com/office/drawing/2014/main" xmlns="" val="20001"/>
                    </a:ext>
                  </a:extLst>
                </a:gridCol>
                <a:gridCol w="1368214">
                  <a:extLst>
                    <a:ext uri="{9D8B030D-6E8A-4147-A177-3AD203B41FA5}">
                      <a16:colId xmlns:a16="http://schemas.microsoft.com/office/drawing/2014/main" xmlns="" val="20002"/>
                    </a:ext>
                  </a:extLst>
                </a:gridCol>
                <a:gridCol w="1358154">
                  <a:extLst>
                    <a:ext uri="{9D8B030D-6E8A-4147-A177-3AD203B41FA5}">
                      <a16:colId xmlns:a16="http://schemas.microsoft.com/office/drawing/2014/main" xmlns="" val="20003"/>
                    </a:ext>
                  </a:extLst>
                </a:gridCol>
                <a:gridCol w="431160">
                  <a:extLst>
                    <a:ext uri="{9D8B030D-6E8A-4147-A177-3AD203B41FA5}">
                      <a16:colId xmlns:a16="http://schemas.microsoft.com/office/drawing/2014/main" xmlns="" val="20004"/>
                    </a:ext>
                  </a:extLst>
                </a:gridCol>
                <a:gridCol w="1688710">
                  <a:extLst>
                    <a:ext uri="{9D8B030D-6E8A-4147-A177-3AD203B41FA5}">
                      <a16:colId xmlns:a16="http://schemas.microsoft.com/office/drawing/2014/main" xmlns="" val="20005"/>
                    </a:ext>
                  </a:extLst>
                </a:gridCol>
                <a:gridCol w="1539242">
                  <a:extLst>
                    <a:ext uri="{9D8B030D-6E8A-4147-A177-3AD203B41FA5}">
                      <a16:colId xmlns:a16="http://schemas.microsoft.com/office/drawing/2014/main" xmlns="" val="20006"/>
                    </a:ext>
                  </a:extLst>
                </a:gridCol>
                <a:gridCol w="1521994">
                  <a:extLst>
                    <a:ext uri="{9D8B030D-6E8A-4147-A177-3AD203B41FA5}">
                      <a16:colId xmlns:a16="http://schemas.microsoft.com/office/drawing/2014/main" xmlns="" val="20007"/>
                    </a:ext>
                  </a:extLst>
                </a:gridCol>
              </a:tblGrid>
              <a:tr h="345292">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2017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AAAAAA"/>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Humberto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Alba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Lagunas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César Gonzalo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Castanedo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González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Ramiro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Alcorta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Moisés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Castro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Salinas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rPr>
                        <a:t>Maria Genoveva</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Anaya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Saavedra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José Alberto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Castro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Vera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César Amin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Anchondo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Álvarez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Carlos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Cendejas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Contreras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Luis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Arizpe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Jiménez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Eulalio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Cerda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Delgadillo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Rodrigo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Arroyo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Jiménez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Gabriel Eugenio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Chávez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Torres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Jorge Emilio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Assam</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Helú</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Isidro Ernesto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Conde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Coronado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Sergio Edgar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Baños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Rubio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Juan Arturo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Covarrubias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Valenzuela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Juan de Dios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Barba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Nava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Mario Ángel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Cruz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Escamirosa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Roberto José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Barrios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Gaxiola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D'Amiano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Gregonis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Alejandro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Becker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Del Río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Gustavo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 Hoyos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Walther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Sofía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Belmar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Berumen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Luis Manuel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 La Peña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Stettner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Octavio 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Benavides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Narro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Patrick Edward</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Devlyn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Porras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Oscar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Benavides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Reyes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Emilio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Díaz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Romero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Arturo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Beteta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del Río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Ernesto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Elorduy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Walther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Bojórquez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Valenzuela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Edmundo Oscar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Enciso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Villarreal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Caballero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Montoya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Francisco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Fiorentini</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Cañedo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Fermin Ignacio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Camarena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Meillón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Mónica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Flores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Barragán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19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 Ramiro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Cárdenas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Tejeda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39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Jorge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Gallardo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Lambarri</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9"/>
                  </a:ext>
                </a:extLst>
              </a:tr>
              <a:tr h="20514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20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Xóchitl Guadalupe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Cárdenas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Zacatecas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40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Miguel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a:ln>
                            <a:noFill/>
                          </a:ln>
                          <a:solidFill>
                            <a:srgbClr val="000000"/>
                          </a:solidFill>
                          <a:effectLst/>
                          <a:latin typeface="Arial" pitchFamily="34" charset="0"/>
                          <a:cs typeface="Arial" pitchFamily="34" charset="0"/>
                          <a:sym typeface="Arial" pitchFamily="34" charset="0"/>
                        </a:rPr>
                        <a:t>Gallardo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400" b="0" i="0" u="none" strike="noStrike" cap="none" normalizeH="0" baseline="0" dirty="0">
                          <a:ln>
                            <a:noFill/>
                          </a:ln>
                          <a:solidFill>
                            <a:srgbClr val="000000"/>
                          </a:solidFill>
                          <a:effectLst/>
                          <a:latin typeface="Arial" pitchFamily="34" charset="0"/>
                          <a:cs typeface="Arial" pitchFamily="34" charset="0"/>
                          <a:sym typeface="Arial" pitchFamily="34" charset="0"/>
                        </a:rPr>
                        <a:t>López </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365515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xmlns="" val="401282382"/>
              </p:ext>
            </p:extLst>
          </p:nvPr>
        </p:nvGraphicFramePr>
        <p:xfrm>
          <a:off x="814389" y="776289"/>
          <a:ext cx="9129711" cy="5029200"/>
        </p:xfrm>
        <a:graphic>
          <a:graphicData uri="http://schemas.openxmlformats.org/drawingml/2006/table">
            <a:tbl>
              <a:tblPr/>
              <a:tblGrid>
                <a:gridCol w="306647">
                  <a:extLst>
                    <a:ext uri="{9D8B030D-6E8A-4147-A177-3AD203B41FA5}">
                      <a16:colId xmlns:a16="http://schemas.microsoft.com/office/drawing/2014/main" xmlns="" val="20000"/>
                    </a:ext>
                  </a:extLst>
                </a:gridCol>
                <a:gridCol w="1516762">
                  <a:extLst>
                    <a:ext uri="{9D8B030D-6E8A-4147-A177-3AD203B41FA5}">
                      <a16:colId xmlns:a16="http://schemas.microsoft.com/office/drawing/2014/main" xmlns="" val="20001"/>
                    </a:ext>
                  </a:extLst>
                </a:gridCol>
                <a:gridCol w="1264601">
                  <a:extLst>
                    <a:ext uri="{9D8B030D-6E8A-4147-A177-3AD203B41FA5}">
                      <a16:colId xmlns:a16="http://schemas.microsoft.com/office/drawing/2014/main" xmlns="" val="20002"/>
                    </a:ext>
                  </a:extLst>
                </a:gridCol>
                <a:gridCol w="1410321">
                  <a:extLst>
                    <a:ext uri="{9D8B030D-6E8A-4147-A177-3AD203B41FA5}">
                      <a16:colId xmlns:a16="http://schemas.microsoft.com/office/drawing/2014/main" xmlns="" val="20003"/>
                    </a:ext>
                  </a:extLst>
                </a:gridCol>
                <a:gridCol w="428292">
                  <a:extLst>
                    <a:ext uri="{9D8B030D-6E8A-4147-A177-3AD203B41FA5}">
                      <a16:colId xmlns:a16="http://schemas.microsoft.com/office/drawing/2014/main" xmlns="" val="20004"/>
                    </a:ext>
                  </a:extLst>
                </a:gridCol>
                <a:gridCol w="1534501">
                  <a:extLst>
                    <a:ext uri="{9D8B030D-6E8A-4147-A177-3AD203B41FA5}">
                      <a16:colId xmlns:a16="http://schemas.microsoft.com/office/drawing/2014/main" xmlns="" val="20005"/>
                    </a:ext>
                  </a:extLst>
                </a:gridCol>
                <a:gridCol w="1510426">
                  <a:extLst>
                    <a:ext uri="{9D8B030D-6E8A-4147-A177-3AD203B41FA5}">
                      <a16:colId xmlns:a16="http://schemas.microsoft.com/office/drawing/2014/main" xmlns="" val="20006"/>
                    </a:ext>
                  </a:extLst>
                </a:gridCol>
                <a:gridCol w="1158161">
                  <a:extLst>
                    <a:ext uri="{9D8B030D-6E8A-4147-A177-3AD203B41FA5}">
                      <a16:colId xmlns:a16="http://schemas.microsoft.com/office/drawing/2014/main" xmlns="" val="20007"/>
                    </a:ext>
                  </a:extLst>
                </a:gridCol>
              </a:tblGrid>
              <a:tr h="213484">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2017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Gonzalo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Amaya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Xochitl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Lagarda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Burton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Fernando Oscar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Chávez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Diego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Landa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Vértiz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Pablo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Jorge Augusto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Larrea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Molina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45</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León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64</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Guadalupe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Valdivia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Víctor José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Lizama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65</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Jorge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Valencia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Eleazar Eduardo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García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Sánchez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66</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Carlos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Villarreal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Alfonso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67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Alberto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 de Nava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49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Arturo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Gérman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Belmont</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68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Loret de Mola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Gomory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426968">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Antonio Prisciliano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González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Dueñes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ea typeface="+mn-ea"/>
                          <a:cs typeface="Arial" pitchFamily="34" charset="0"/>
                          <a:sym typeface="Arial" pitchFamily="34" charset="0"/>
                        </a:rPr>
                        <a:t>69</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Uriel Ulberto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Loya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Deister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426968">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Valentin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González Cosio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Elcoro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70</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Ignacio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Manjarrez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Ayub</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Raúl Felipe</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Guajardo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Peña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71</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Ignacio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Mariscal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Torroella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Armando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Guajardo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Torres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72</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Victor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Gualito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Ernesto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Gutiérrez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Jiménez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73</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Armando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Reyes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Efrain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Gutiérrez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Y Rodríguez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74</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Raúl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Rubio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Manuel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Niebla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75</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Oscar de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Marco Aurelio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76</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Marco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Martínez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Vázquez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de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Hernández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Preciado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77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Medina Mora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Icaza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59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Pedro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Higuera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Velázquez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78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Mendoza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Padilla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9"/>
                  </a:ext>
                </a:extLst>
              </a:tr>
              <a:tr h="213484">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60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Agustín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Irurita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ea typeface="+mn-ea"/>
                          <a:cs typeface="Arial" pitchFamily="34" charset="0"/>
                          <a:sym typeface="Arial" pitchFamily="34" charset="0"/>
                        </a:rPr>
                        <a:t>79</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Rosa María</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Meneses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Morales</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134228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extLst>
              <p:ext uri="{D42A27DB-BD31-4B8C-83A1-F6EECF244321}">
                <p14:modId xmlns:p14="http://schemas.microsoft.com/office/powerpoint/2010/main" xmlns="" val="54051377"/>
              </p:ext>
            </p:extLst>
          </p:nvPr>
        </p:nvGraphicFramePr>
        <p:xfrm>
          <a:off x="638178" y="1035955"/>
          <a:ext cx="9798052" cy="5716620"/>
        </p:xfrm>
        <a:graphic>
          <a:graphicData uri="http://schemas.openxmlformats.org/drawingml/2006/table">
            <a:tbl>
              <a:tblPr/>
              <a:tblGrid>
                <a:gridCol w="404810">
                  <a:extLst>
                    <a:ext uri="{9D8B030D-6E8A-4147-A177-3AD203B41FA5}">
                      <a16:colId xmlns:a16="http://schemas.microsoft.com/office/drawing/2014/main" xmlns="" val="20000"/>
                    </a:ext>
                  </a:extLst>
                </a:gridCol>
                <a:gridCol w="1471124">
                  <a:extLst>
                    <a:ext uri="{9D8B030D-6E8A-4147-A177-3AD203B41FA5}">
                      <a16:colId xmlns:a16="http://schemas.microsoft.com/office/drawing/2014/main" xmlns="" val="20001"/>
                    </a:ext>
                  </a:extLst>
                </a:gridCol>
                <a:gridCol w="1370914">
                  <a:extLst>
                    <a:ext uri="{9D8B030D-6E8A-4147-A177-3AD203B41FA5}">
                      <a16:colId xmlns:a16="http://schemas.microsoft.com/office/drawing/2014/main" xmlns="" val="20002"/>
                    </a:ext>
                  </a:extLst>
                </a:gridCol>
                <a:gridCol w="1529818">
                  <a:extLst>
                    <a:ext uri="{9D8B030D-6E8A-4147-A177-3AD203B41FA5}">
                      <a16:colId xmlns:a16="http://schemas.microsoft.com/office/drawing/2014/main" xmlns="" val="20003"/>
                    </a:ext>
                  </a:extLst>
                </a:gridCol>
                <a:gridCol w="434821">
                  <a:extLst>
                    <a:ext uri="{9D8B030D-6E8A-4147-A177-3AD203B41FA5}">
                      <a16:colId xmlns:a16="http://schemas.microsoft.com/office/drawing/2014/main" xmlns="" val="20004"/>
                    </a:ext>
                  </a:extLst>
                </a:gridCol>
                <a:gridCol w="2075872">
                  <a:extLst>
                    <a:ext uri="{9D8B030D-6E8A-4147-A177-3AD203B41FA5}">
                      <a16:colId xmlns:a16="http://schemas.microsoft.com/office/drawing/2014/main" xmlns="" val="20005"/>
                    </a:ext>
                  </a:extLst>
                </a:gridCol>
                <a:gridCol w="1255347">
                  <a:extLst>
                    <a:ext uri="{9D8B030D-6E8A-4147-A177-3AD203B41FA5}">
                      <a16:colId xmlns:a16="http://schemas.microsoft.com/office/drawing/2014/main" xmlns="" val="20006"/>
                    </a:ext>
                  </a:extLst>
                </a:gridCol>
                <a:gridCol w="1255346">
                  <a:extLst>
                    <a:ext uri="{9D8B030D-6E8A-4147-A177-3AD203B41FA5}">
                      <a16:colId xmlns:a16="http://schemas.microsoft.com/office/drawing/2014/main" xmlns="" val="20007"/>
                    </a:ext>
                  </a:extLst>
                </a:gridCol>
              </a:tblGrid>
              <a:tr h="212906">
                <a:tc gridSpan="8">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Black" pitchFamily="34" charset="0"/>
                          <a:ea typeface="Arial Black" pitchFamily="34" charset="0"/>
                          <a:cs typeface="Arial Black" pitchFamily="34" charset="0"/>
                          <a:sym typeface="Arial Black" pitchFamily="34" charset="0"/>
                        </a:rPr>
                        <a:t> CONSEJO DIRECTIVO NACIONAL 2017</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ctr" horzOverflow="overflow">
                    <a:lnL w="12700" cap="flat" cmpd="sng" algn="ctr">
                      <a:solidFill>
                        <a:srgbClr val="AAAAAA"/>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AAAAAA"/>
                      </a:solidFill>
                      <a:prstDash val="solid"/>
                      <a:miter lim="400000"/>
                      <a:headEnd type="none" w="med" len="med"/>
                      <a:tailEnd type="none" w="med" len="med"/>
                    </a:lnT>
                    <a:lnB cap="flat">
                      <a:noFill/>
                    </a:lnB>
                    <a:lnTlToBr>
                      <a:noFill/>
                    </a:lnTlToBr>
                    <a:lnBlToTr>
                      <a:noFill/>
                    </a:lnBlToTr>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000"/>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80</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cap="flat">
                      <a:noFill/>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Jaime Alberto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Moreno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Cardeña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Alejandro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Puente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Barrón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81</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Rodrigo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Moreno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González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Leonor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Quiroz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Carrillo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82</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Irma Patricia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Muñoz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de León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Rolando César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Ramírez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Monroy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83</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Enrique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Murguía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Pozzi</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Maite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Ramos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Gómez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84</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Mario</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Narváez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David</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Maximiliano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Reyes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Zuñiga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85</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Tomás Héctor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Natividad</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Sánchez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106</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Raúl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Riquelme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Cacho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6"/>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86</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Benjamin Rolando</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Navarrete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Del Toro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Ricardo Alberto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Chávez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7"/>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600" b="0" i="0" u="none" strike="noStrike" cap="none" normalizeH="0" baseline="0" dirty="0">
                          <a:ln>
                            <a:noFill/>
                          </a:ln>
                          <a:solidFill>
                            <a:srgbClr val="000000"/>
                          </a:solidFill>
                          <a:effectLst/>
                          <a:latin typeface="+mn-lt" charset="0"/>
                          <a:ea typeface="+mn-ea" charset="0"/>
                          <a:cs typeface="+mn-ea" charset="0"/>
                          <a:sym typeface="Helvetica Light" charset="0"/>
                        </a:rPr>
                        <a:t>87</a:t>
                      </a: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mj-lt"/>
                          <a:ea typeface="+mn-ea" charset="0"/>
                          <a:cs typeface="+mn-ea" charset="0"/>
                          <a:sym typeface="Helvetica Light" charset="0"/>
                        </a:rPr>
                        <a:t>Raúl</a:t>
                      </a: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mj-lt"/>
                          <a:ea typeface="+mn-ea" charset="0"/>
                          <a:cs typeface="+mn-ea" charset="0"/>
                          <a:sym typeface="Helvetica Light" charset="0"/>
                        </a:rPr>
                        <a:t>Obregón</a:t>
                      </a: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mj-lt"/>
                          <a:ea typeface="+mn-ea" charset="0"/>
                          <a:cs typeface="+mn-ea" charset="0"/>
                          <a:sym typeface="Helvetica Light" charset="0"/>
                        </a:rPr>
                        <a:t>Servitje</a:t>
                      </a: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21"/>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88</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Rolando Francisco</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Olivares</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err="1">
                          <a:ln>
                            <a:noFill/>
                          </a:ln>
                          <a:solidFill>
                            <a:srgbClr val="000000"/>
                          </a:solidFill>
                          <a:effectLst/>
                          <a:latin typeface="Arial" pitchFamily="34" charset="0"/>
                          <a:cs typeface="Arial" pitchFamily="34" charset="0"/>
                          <a:sym typeface="Arial" pitchFamily="34" charset="0"/>
                        </a:rPr>
                        <a:t>Lemarroy</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Pablo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Posada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8"/>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89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Arnulfo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Ortega</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Contreras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Paulino José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Mendivil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9"/>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Salvador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Ortega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López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Josafath</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Rodríguez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Saldaña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0"/>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Marco Antonio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Padilla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Saavedra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111</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Teresita del Niño Jesús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Rojo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Grijalva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1"/>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Jesús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Padilla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Zenteno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112</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Luis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Rubio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Pino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2"/>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José Rafael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Palomeque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Roche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113</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Alberto Javier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Ruenes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Escoto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3"/>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Felipe Norman</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Pearl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Zorrilla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114</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Ricardo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Sandoval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Garza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4"/>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Sergio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Peralta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Sandoval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115</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Marco Alfonso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Santacruz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Moctezuma</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5"/>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Luis Fernando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Aguayo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116</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Mariano Manuel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Saucedo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Cortés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6"/>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Javier</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Pérez Olagaray</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Jiménez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117</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Michael</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Stumpp</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Schmieg</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7"/>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Fernando José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Ponce</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Díaz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118</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Valeriano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Suárez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Suárez</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8"/>
                  </a:ext>
                </a:extLst>
              </a:tr>
              <a:tr h="20655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99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Juan Luis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Prieto </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Jacqué</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119</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Gerardo Alberto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Tallabs</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Caballero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19"/>
                  </a:ext>
                </a:extLst>
              </a:tr>
              <a:tr h="413100">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100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Guillermo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Prieto</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Treviño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120</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Humberto Orlando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a:ln>
                            <a:noFill/>
                          </a:ln>
                          <a:solidFill>
                            <a:srgbClr val="000000"/>
                          </a:solidFill>
                          <a:effectLst/>
                          <a:latin typeface="Arial" pitchFamily="34" charset="0"/>
                          <a:cs typeface="Arial" pitchFamily="34" charset="0"/>
                          <a:sym typeface="Arial" pitchFamily="34" charset="0"/>
                        </a:rPr>
                        <a:t>Trejo</a:t>
                      </a:r>
                      <a:endParaRPr kumimoji="0" lang="es-MX" sz="1800" b="0" i="0" u="none" strike="noStrike" cap="none" normalizeH="0" baseline="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0">
                        <a:lnSpc>
                          <a:spcPct val="100000"/>
                        </a:lnSpc>
                        <a:spcBef>
                          <a:spcPct val="0"/>
                        </a:spcBef>
                        <a:spcAft>
                          <a:spcPct val="0"/>
                        </a:spcAft>
                        <a:buClrTx/>
                        <a:buSzTx/>
                        <a:buFontTx/>
                        <a:buNone/>
                        <a:tabLst/>
                      </a:pPr>
                      <a:r>
                        <a:rPr kumimoji="0" lang="es-MX" sz="1500" b="0" i="0" u="none" strike="noStrike" cap="none" normalizeH="0" baseline="0" dirty="0">
                          <a:ln>
                            <a:noFill/>
                          </a:ln>
                          <a:solidFill>
                            <a:srgbClr val="000000"/>
                          </a:solidFill>
                          <a:effectLst/>
                          <a:latin typeface="Arial" pitchFamily="34" charset="0"/>
                          <a:cs typeface="Arial" pitchFamily="34" charset="0"/>
                          <a:sym typeface="Arial" pitchFamily="34" charset="0"/>
                        </a:rPr>
                        <a:t>González</a:t>
                      </a:r>
                      <a:endParaRPr kumimoji="0" lang="es-MX" sz="1800" b="0" i="0" u="none" strike="noStrike" cap="none" normalizeH="0" baseline="0" dirty="0">
                        <a:ln>
                          <a:noFill/>
                        </a:ln>
                        <a:solidFill>
                          <a:srgbClr val="000000"/>
                        </a:solidFill>
                        <a:effectLst/>
                        <a:latin typeface="+mn-lt" charset="0"/>
                        <a:ea typeface="+mn-ea" charset="0"/>
                        <a:cs typeface="+mn-ea" charset="0"/>
                        <a:sym typeface="Helvetica Light" charset="0"/>
                      </a:endParaRPr>
                    </a:p>
                  </a:txBody>
                  <a:tcPr marL="0" marR="0" marT="0" marB="0" anchor="b" horzOverflow="overflow">
                    <a:lnL w="12700" cap="flat" cmpd="sng" algn="ctr">
                      <a:solidFill>
                        <a:srgbClr val="000000"/>
                      </a:solidFill>
                      <a:prstDash val="solid"/>
                      <a:miter lim="400000"/>
                      <a:headEnd type="none" w="med" len="med"/>
                      <a:tailEnd type="none" w="med" len="med"/>
                    </a:lnL>
                    <a:lnR w="12700" cap="flat" cmpd="sng" algn="ctr">
                      <a:solidFill>
                        <a:srgbClr val="000000"/>
                      </a:solidFill>
                      <a:prstDash val="solid"/>
                      <a:miter lim="400000"/>
                      <a:headEnd type="none" w="med" len="med"/>
                      <a:tailEnd type="none" w="med" len="med"/>
                    </a:lnR>
                    <a:lnT w="12700" cap="flat" cmpd="sng" algn="ctr">
                      <a:solidFill>
                        <a:srgbClr val="000000"/>
                      </a:solidFill>
                      <a:prstDash val="solid"/>
                      <a:miter lim="400000"/>
                      <a:headEnd type="none" w="med" len="med"/>
                      <a:tailEnd type="none" w="med" len="med"/>
                    </a:lnT>
                    <a:lnB w="12700" cap="flat" cmpd="sng" algn="ctr">
                      <a:solidFill>
                        <a:srgbClr val="000000"/>
                      </a:solidFill>
                      <a:prstDash val="solid"/>
                      <a:miter lim="400000"/>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xmlns="" val="98668509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6607</Words>
  <Application>Microsoft Office PowerPoint</Application>
  <PresentationFormat>Personalizado</PresentationFormat>
  <Paragraphs>1300</Paragraphs>
  <Slides>44</Slides>
  <Notes>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44</vt:i4>
      </vt:variant>
    </vt:vector>
  </HeadingPairs>
  <TitlesOfParts>
    <vt:vector size="51" baseType="lpstr">
      <vt:lpstr>Arial</vt:lpstr>
      <vt:lpstr>Helvetica Neue</vt:lpstr>
      <vt:lpstr>Calibri</vt:lpstr>
      <vt:lpstr>Times New Roman</vt:lpstr>
      <vt:lpstr>Arial Black</vt:lpstr>
      <vt:lpstr>Helvetica Light</vt:lpstr>
      <vt:lpstr>Tema de Office</vt:lpstr>
      <vt:lpstr>Diapositiva 1</vt:lpstr>
      <vt:lpstr>Diapositiva 2</vt:lpstr>
      <vt:lpstr>Asamblea </vt:lpstr>
      <vt:lpstr>Facultades</vt:lpstr>
      <vt:lpstr>Consejo Directivo</vt:lpstr>
      <vt:lpstr>Facultades</vt:lpstr>
      <vt:lpstr>Miembros</vt:lpstr>
      <vt:lpstr>Diapositiva 8</vt:lpstr>
      <vt:lpstr>Diapositiva 9</vt:lpstr>
      <vt:lpstr>Diapositiva 10</vt:lpstr>
      <vt:lpstr>Comisión Ejecutiva</vt:lpstr>
      <vt:lpstr>Facultades</vt:lpstr>
      <vt:lpstr>Diapositiva 13</vt:lpstr>
      <vt:lpstr>Miembros</vt:lpstr>
      <vt:lpstr>Diapositiva 15</vt:lpstr>
      <vt:lpstr>Secretario General</vt:lpstr>
      <vt:lpstr>Facultades</vt:lpstr>
      <vt:lpstr>Presidente </vt:lpstr>
      <vt:lpstr>Facultades</vt:lpstr>
      <vt:lpstr>Director General </vt:lpstr>
      <vt:lpstr>Facultades</vt:lpstr>
      <vt:lpstr>Diapositiva 22</vt:lpstr>
      <vt:lpstr>Vicepresidentes</vt:lpstr>
      <vt:lpstr>Facultades</vt:lpstr>
      <vt:lpstr>Diapositiva 25</vt:lpstr>
      <vt:lpstr>Comisiones de Trabajo</vt:lpstr>
      <vt:lpstr>Facultades</vt:lpstr>
      <vt:lpstr>17 Comisiones de Trabajo Presidentes </vt:lpstr>
      <vt:lpstr>Federaciones</vt:lpstr>
      <vt:lpstr>Facultades</vt:lpstr>
      <vt:lpstr>Sindicatos Patronales </vt:lpstr>
      <vt:lpstr>Diapositiva 32</vt:lpstr>
      <vt:lpstr>Diapositiva 33</vt:lpstr>
      <vt:lpstr>Diapositiva 34</vt:lpstr>
      <vt:lpstr>Consejeros Delegados</vt:lpstr>
      <vt:lpstr>Diapositiva 36</vt:lpstr>
      <vt:lpstr>Comités </vt:lpstr>
      <vt:lpstr>Diapositiva 38</vt:lpstr>
      <vt:lpstr>Comités Garantes </vt:lpstr>
      <vt:lpstr>Diapositiva 40</vt:lpstr>
      <vt:lpstr>Diapositiva 41</vt:lpstr>
      <vt:lpstr>Diapositiva 42</vt:lpstr>
      <vt:lpstr>Diapositiva 43</vt:lpstr>
      <vt:lpstr>Diapositiva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Flores García</dc:creator>
  <cp:lastModifiedBy>visitante</cp:lastModifiedBy>
  <cp:revision>78</cp:revision>
  <dcterms:modified xsi:type="dcterms:W3CDTF">2017-07-10T16:18:25Z</dcterms:modified>
</cp:coreProperties>
</file>