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317" r:id="rId2"/>
    <p:sldId id="316" r:id="rId3"/>
    <p:sldId id="318" r:id="rId4"/>
    <p:sldId id="267" r:id="rId5"/>
    <p:sldId id="268" r:id="rId6"/>
    <p:sldId id="269" r:id="rId7"/>
    <p:sldId id="270" r:id="rId8"/>
    <p:sldId id="271" r:id="rId9"/>
    <p:sldId id="272" r:id="rId10"/>
    <p:sldId id="273" r:id="rId11"/>
    <p:sldId id="274" r:id="rId12"/>
    <p:sldId id="275" r:id="rId13"/>
    <p:sldId id="276" r:id="rId14"/>
    <p:sldId id="277" r:id="rId15"/>
    <p:sldId id="306" r:id="rId16"/>
    <p:sldId id="279" r:id="rId17"/>
    <p:sldId id="312" r:id="rId18"/>
    <p:sldId id="280" r:id="rId19"/>
    <p:sldId id="281" r:id="rId20"/>
    <p:sldId id="282" r:id="rId21"/>
    <p:sldId id="283" r:id="rId22"/>
    <p:sldId id="284" r:id="rId23"/>
    <p:sldId id="315" r:id="rId24"/>
    <p:sldId id="285" r:id="rId25"/>
    <p:sldId id="286" r:id="rId26"/>
    <p:sldId id="289" r:id="rId27"/>
    <p:sldId id="290" r:id="rId28"/>
    <p:sldId id="288" r:id="rId29"/>
    <p:sldId id="287" r:id="rId30"/>
    <p:sldId id="291" r:id="rId31"/>
    <p:sldId id="293" r:id="rId32"/>
    <p:sldId id="294" r:id="rId33"/>
    <p:sldId id="295" r:id="rId34"/>
    <p:sldId id="292" r:id="rId35"/>
    <p:sldId id="296" r:id="rId36"/>
    <p:sldId id="297" r:id="rId37"/>
    <p:sldId id="298" r:id="rId38"/>
    <p:sldId id="299" r:id="rId39"/>
    <p:sldId id="301" r:id="rId40"/>
    <p:sldId id="309" r:id="rId41"/>
    <p:sldId id="311" r:id="rId42"/>
    <p:sldId id="302" r:id="rId43"/>
    <p:sldId id="303" r:id="rId44"/>
    <p:sldId id="304" r:id="rId45"/>
    <p:sldId id="305" r:id="rId46"/>
    <p:sldId id="308" r:id="rId47"/>
    <p:sldId id="259" r:id="rId48"/>
  </p:sldIdLst>
  <p:sldSz cx="12192000" cy="6858000"/>
  <p:notesSz cx="6858000" cy="9144000"/>
  <p:embeddedFontLst>
    <p:embeddedFont>
      <p:font typeface="Helvetica Neue" charset="0"/>
      <p:regular r:id="rId50"/>
      <p:bold r:id="rId51"/>
      <p:italic r:id="rId52"/>
      <p:boldItalic r:id="rId53"/>
    </p:embeddedFont>
    <p:embeddedFont>
      <p:font typeface="Calibri" pitchFamily="34" charset="0"/>
      <p:regular r:id="rId54"/>
      <p:bold r:id="rId55"/>
      <p:italic r:id="rId56"/>
      <p:boldItalic r:id="rId57"/>
    </p:embeddedFont>
    <p:embeddedFont>
      <p:font typeface="Arial Black" pitchFamily="34" charset="0"/>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snapToGrid="0">
      <p:cViewPr varScale="1">
        <p:scale>
          <a:sx n="70" d="100"/>
          <a:sy n="70" d="100"/>
        </p:scale>
        <p:origin x="-53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82007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a:t>
            </a:fld>
            <a:endParaRPr lang="es-MX" sz="12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559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189C5E-84AB-4023-A72D-60DC48EC1E69}" type="slidenum">
              <a:rPr lang="es-MX" smtClean="0"/>
              <a:pPr/>
              <a:t>2</a:t>
            </a:fld>
            <a:endParaRPr lang="es-MX"/>
          </a:p>
        </p:txBody>
      </p:sp>
    </p:spTree>
    <p:extLst>
      <p:ext uri="{BB962C8B-B14F-4D97-AF65-F5344CB8AC3E}">
        <p14:creationId xmlns="" xmlns:p14="http://schemas.microsoft.com/office/powerpoint/2010/main" val="36548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659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524000" y="360204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21" name="Shape 2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22" name="Shape 2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pic>
        <p:nvPicPr>
          <p:cNvPr id="23" name="Shape 23" descr="lineas.png"/>
          <p:cNvPicPr preferRelativeResize="0"/>
          <p:nvPr/>
        </p:nvPicPr>
        <p:blipFill rotWithShape="1">
          <a:blip r:embed="rId4">
            <a:alphaModFix/>
          </a:blip>
          <a:srcRect/>
          <a:stretch/>
        </p:blipFill>
        <p:spPr>
          <a:xfrm>
            <a:off x="0" y="992130"/>
            <a:ext cx="12192000" cy="58912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30" name="Shape 3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31" name="Shape 3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ítulo vertical y texto">
    <p:spTree>
      <p:nvGrpSpPr>
        <p:cNvPr id="1" name="Shape 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50" name="Shape 5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51" name="Shape 5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4" name="Shape 54"/>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1" name="Shape 6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2" name="Shape 6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5" name="Shape 6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8" name="Shape 68"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9" name="Shape 69"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8" name="Shape 78"/>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83" name="Shape 83"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84" name="Shape 84"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7" name="Shape 87"/>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91" name="Shape 9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92" name="Shape 9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p:nvPr/>
        </p:nvSpPr>
        <p:spPr>
          <a:xfrm>
            <a:off x="1817976" y="1272007"/>
            <a:ext cx="6697374" cy="1799806"/>
          </a:xfrm>
          <a:prstGeom prst="rect">
            <a:avLst/>
          </a:prstGeom>
          <a:noFill/>
          <a:ln>
            <a:noFill/>
          </a:ln>
        </p:spPr>
        <p:txBody>
          <a:bodyPr lIns="68569" tIns="34275" rIns="68569" bIns="34275" anchor="t" anchorCtr="0">
            <a:noAutofit/>
          </a:bodyPr>
          <a:lstStyle/>
          <a:p>
            <a:pPr algn="ctr">
              <a:buSzPct val="25000"/>
            </a:pPr>
            <a:r>
              <a:rPr lang="es-MX" sz="4400" b="1" dirty="0" smtClean="0">
                <a:solidFill>
                  <a:schemeClr val="accent1">
                    <a:lumMod val="75000"/>
                  </a:schemeClr>
                </a:solidFill>
                <a:latin typeface="+mj-lt"/>
                <a:ea typeface="Helvetica Neue"/>
                <a:cs typeface="Helvetica Neue"/>
                <a:sym typeface="Helvetica Neue"/>
              </a:rPr>
              <a:t>Estructura Orgánica Coparmex Nacional</a:t>
            </a:r>
          </a:p>
          <a:p>
            <a:pPr algn="ctr">
              <a:buSzPct val="25000"/>
            </a:pPr>
            <a:r>
              <a:rPr lang="es-MX" sz="4400" b="1" dirty="0" smtClean="0">
                <a:solidFill>
                  <a:schemeClr val="accent1">
                    <a:lumMod val="75000"/>
                  </a:schemeClr>
                </a:solidFill>
                <a:latin typeface="+mj-lt"/>
                <a:ea typeface="Helvetica Neue"/>
                <a:cs typeface="Helvetica Neue"/>
                <a:sym typeface="Helvetica Neue"/>
              </a:rPr>
              <a:t>Organigrama</a:t>
            </a:r>
          </a:p>
          <a:p>
            <a:pPr algn="ctr">
              <a:buSzPct val="25000"/>
            </a:pPr>
            <a:endParaRPr lang="es-MX" sz="4400" b="1" dirty="0">
              <a:solidFill>
                <a:schemeClr val="accent1">
                  <a:lumMod val="75000"/>
                </a:schemeClr>
              </a:solidFill>
              <a:latin typeface="+mj-lt"/>
              <a:ea typeface="Helvetica Neue"/>
              <a:cs typeface="Helvetica Neue"/>
              <a:sym typeface="Helvetica Neue"/>
            </a:endParaRPr>
          </a:p>
        </p:txBody>
      </p:sp>
      <p:sp>
        <p:nvSpPr>
          <p:cNvPr id="2" name="CuadroTexto 1"/>
          <p:cNvSpPr txBox="1"/>
          <p:nvPr/>
        </p:nvSpPr>
        <p:spPr>
          <a:xfrm>
            <a:off x="3534770" y="4844955"/>
            <a:ext cx="3398293" cy="584775"/>
          </a:xfrm>
          <a:prstGeom prst="rect">
            <a:avLst/>
          </a:prstGeom>
          <a:noFill/>
        </p:spPr>
        <p:txBody>
          <a:bodyPr wrap="square" rtlCol="0">
            <a:spAutoFit/>
          </a:bodyPr>
          <a:lstStyle/>
          <a:p>
            <a:pPr algn="ctr"/>
            <a:r>
              <a:rPr lang="es-MX" sz="3200" b="1" dirty="0" smtClean="0">
                <a:solidFill>
                  <a:schemeClr val="accent1">
                    <a:lumMod val="75000"/>
                  </a:schemeClr>
                </a:solidFill>
              </a:rPr>
              <a:t>2016</a:t>
            </a:r>
            <a:endParaRPr lang="es-MX"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66725" y="4356099"/>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6" name="Tabla 5"/>
          <p:cNvGraphicFramePr>
            <a:graphicFrameLocks noGrp="1"/>
          </p:cNvGraphicFramePr>
          <p:nvPr>
            <p:extLst>
              <p:ext uri="{D42A27DB-BD31-4B8C-83A1-F6EECF244321}">
                <p14:modId xmlns="" xmlns:p14="http://schemas.microsoft.com/office/powerpoint/2010/main" val="3214021480"/>
              </p:ext>
            </p:extLst>
          </p:nvPr>
        </p:nvGraphicFramePr>
        <p:xfrm>
          <a:off x="752475" y="528637"/>
          <a:ext cx="8863013" cy="5749697"/>
        </p:xfrm>
        <a:graphic>
          <a:graphicData uri="http://schemas.openxmlformats.org/drawingml/2006/table">
            <a:tbl>
              <a:tblPr firstRow="1" firstCol="1" bandRow="1">
                <a:tableStyleId>{5C22544A-7EE6-4342-B048-85BDC9FD1C3A}</a:tableStyleId>
              </a:tblPr>
              <a:tblGrid>
                <a:gridCol w="419100"/>
                <a:gridCol w="435294"/>
                <a:gridCol w="1034497"/>
                <a:gridCol w="1087672"/>
                <a:gridCol w="957262"/>
                <a:gridCol w="742950"/>
                <a:gridCol w="685800"/>
                <a:gridCol w="1300163"/>
                <a:gridCol w="1185863"/>
                <a:gridCol w="1014412"/>
              </a:tblGrid>
              <a:tr h="281585">
                <a:tc gridSpan="10">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200" dirty="0">
                          <a:effectLst/>
                          <a:latin typeface="+mj-lt"/>
                        </a:rPr>
                        <a:t> </a:t>
                      </a:r>
                      <a:r>
                        <a:rPr lang="en-US" sz="1200" dirty="0" smtClean="0">
                          <a:solidFill>
                            <a:schemeClr val="tx1"/>
                          </a:solidFill>
                          <a:effectLst/>
                          <a:latin typeface="Arial Black" panose="020B0A04020102020204" pitchFamily="34" charset="0"/>
                        </a:rPr>
                        <a:t>CONSEJO NACIONAL 2016</a:t>
                      </a:r>
                      <a:endParaRPr lang="es-MX" sz="12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Irma Patricia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Muñoz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De León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Leonor</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Quiroz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Carrillo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33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Juan Enrique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Murguía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err="1">
                          <a:effectLst/>
                          <a:latin typeface="+mj-lt"/>
                        </a:rPr>
                        <a:t>Pozzi</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102</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Mtro.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Rolando César </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Ramírez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Monroy</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Mario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Narváez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David</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103</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Mtra.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Maite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Ramos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Gómez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Tomás Héctor</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Natividad</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Sánchez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Raul Pedro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Riquelme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Cacho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Benjamin R.</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Navarrete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Del Toro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Paulino José</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Rodríguez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Mendívil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Rolando Francisco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Olivares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err="1">
                          <a:effectLst/>
                          <a:latin typeface="+mj-lt"/>
                        </a:rPr>
                        <a:t>Lemarroy</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 </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Pablo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Rodríguez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Posada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Salvador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Ortega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Lopez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Jorge Ricardo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Rodríguez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Marco Antonio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Padilla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Saavedra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Jose Luis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Rubio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Pino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Jesús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Padilla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Zenteno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109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Eduardo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Ruelas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Gutierrez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Mario Alberto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Palacios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Acosta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Mtro.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Luis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Sánchez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Ávila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Cecilia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Patrón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Fonseca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Ricardo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Sandoval</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Felipe Norman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Pearl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Zorrilla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112</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Marco Alfonso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Santacruz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Moctezuma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Sergio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Peralta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Sandoval</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113</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Mariano Manuel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Saucedo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Cortes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Luis Fernando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Pérez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Aguayo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 </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Ernesto Javier</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Silva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Almaguer</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Octavio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Pérez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Salazar</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Dr.</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Michael</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Stumpp</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Schmieg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Fernando José</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Ponce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Diaz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Valeriano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Suárez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Suárez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Juan Luis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Prieto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err="1">
                          <a:effectLst/>
                          <a:latin typeface="+mj-lt"/>
                        </a:rPr>
                        <a:t>Jacqué</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Mtro.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Ricardo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Thompson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Ramírez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Guillermo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Prieto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Gerardo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Trejo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Veytia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Alejandro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Puente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Barrón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119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Humberto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Trejo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100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Jose Antonio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a:effectLst/>
                          <a:latin typeface="+mj-lt"/>
                        </a:rPr>
                        <a:t>Quesada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200" dirty="0">
                          <a:effectLst/>
                          <a:latin typeface="+mj-lt"/>
                        </a:rPr>
                        <a:t>Palacios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120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a:effectLst/>
                          <a:latin typeface="+mj-lt"/>
                        </a:rPr>
                        <a:t>Ignacio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1000"/>
                        </a:spcAft>
                      </a:pPr>
                      <a:r>
                        <a:rPr lang="en-US" sz="1200" dirty="0" err="1">
                          <a:effectLst/>
                          <a:latin typeface="+mj-lt"/>
                        </a:rPr>
                        <a:t>Camelo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986685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 xmlns:p14="http://schemas.microsoft.com/office/powerpoint/2010/main" val="837309115"/>
              </p:ext>
            </p:extLst>
          </p:nvPr>
        </p:nvGraphicFramePr>
        <p:xfrm>
          <a:off x="1143000" y="1240378"/>
          <a:ext cx="8543924" cy="3722313"/>
        </p:xfrm>
        <a:graphic>
          <a:graphicData uri="http://schemas.openxmlformats.org/drawingml/2006/table">
            <a:tbl>
              <a:tblPr firstRow="1" firstCol="1" bandRow="1">
                <a:tableStyleId>{5C22544A-7EE6-4342-B048-85BDC9FD1C3A}</a:tableStyleId>
              </a:tblPr>
              <a:tblGrid>
                <a:gridCol w="689025"/>
                <a:gridCol w="1157564"/>
                <a:gridCol w="2417476"/>
                <a:gridCol w="1910934"/>
                <a:gridCol w="2368925"/>
              </a:tblGrid>
              <a:tr h="245522">
                <a:tc gridSpan="5">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MX" sz="900" dirty="0">
                          <a:effectLst/>
                        </a:rPr>
                        <a:t> </a:t>
                      </a:r>
                      <a:r>
                        <a:rPr lang="en-US" sz="1200" dirty="0" smtClean="0">
                          <a:solidFill>
                            <a:schemeClr val="tx1"/>
                          </a:solidFill>
                          <a:effectLst/>
                          <a:latin typeface="Arial Black" panose="020B0A04020102020204" pitchFamily="34" charset="0"/>
                        </a:rPr>
                        <a:t>CONSEJO NACIONAL 2016</a:t>
                      </a:r>
                      <a:endParaRPr lang="es-MX" sz="12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Enrique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Vainer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Girs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Alfredo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Valles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Vázquez</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2143">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Verónica Ana Luisa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Valverde</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Montero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Julio Rafael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Vargas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Quintanilla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Dr.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Salvador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Vázquez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err="1">
                          <a:effectLst/>
                        </a:rPr>
                        <a:t>Perex</a:t>
                      </a:r>
                      <a:r>
                        <a:rPr lang="es-MX" sz="1600" dirty="0">
                          <a:effectLst/>
                        </a:rPr>
                        <a:t> </a:t>
                      </a:r>
                      <a:r>
                        <a:rPr lang="es-MX" sz="1600" dirty="0" err="1">
                          <a:effectLst/>
                        </a:rPr>
                        <a:t>Grovas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José Antonio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Vidales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Flores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C.P.</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Raúl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Villarreal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Álvarez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C.P,</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Juan José</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Villarreal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Rosales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Carlos Daniel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Villaseñor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Franco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072">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130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Armando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Zúñiga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Salinas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2894316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8190" y="1782763"/>
            <a:ext cx="10034586" cy="3803649"/>
          </a:xfrm>
        </p:spPr>
        <p:txBody>
          <a:bodyPr/>
          <a:lstStyle/>
          <a:p>
            <a:pPr marL="133350" indent="0" algn="just">
              <a:buNone/>
            </a:pPr>
            <a:endParaRPr lang="es-MX" sz="28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Órgano </a:t>
            </a:r>
            <a:r>
              <a:rPr lang="es-MX" sz="3200" dirty="0">
                <a:solidFill>
                  <a:schemeClr val="accent1">
                    <a:lumMod val="75000"/>
                  </a:schemeClr>
                </a:solidFill>
                <a:latin typeface="Arial" panose="020B0604020202020204" pitchFamily="34" charset="0"/>
                <a:cs typeface="Arial" panose="020B0604020202020204" pitchFamily="34" charset="0"/>
              </a:rPr>
              <a:t>responsable de las finanzas de la Confederación y de velar por el estricto cumplimiento del Plan Estratégico. Está integrado por el Presidente, los Vicepresidentes Nacionales, veinticuatro vocales y el Director General.</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409703" y="350839"/>
            <a:ext cx="8162921" cy="13065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Comisión Ejecutiva</a:t>
            </a:r>
            <a:endParaRPr lang="es-MX"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222189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43101" y="128588"/>
            <a:ext cx="6972299" cy="88582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00062" y="1014413"/>
            <a:ext cx="9858375" cy="5645263"/>
          </a:xfrm>
          <a:prstGeom prst="rect">
            <a:avLst/>
          </a:prstGeom>
        </p:spPr>
        <p:txBody>
          <a:bodyPr wrap="square">
            <a:spAutoFit/>
          </a:bodyPr>
          <a:lstStyle/>
          <a:p>
            <a:pPr marL="325438" indent="-139700" algn="just" defTabSz="449263">
              <a:lnSpc>
                <a:spcPct val="107000"/>
              </a:lnSpc>
              <a:spcBef>
                <a:spcPts val="8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COMISIÓN EJECUTIVA</a:t>
            </a:r>
          </a:p>
          <a:p>
            <a:pPr marL="325438" indent="-1397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35.- Facultades y obligaciones de la Comisión Ejecutiva. </a:t>
            </a:r>
          </a:p>
          <a:p>
            <a:pPr marL="325438" indent="-1397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Ejecutiva velará por el estricto cumplimiento del Plan Estratégico; es el órgano responsable de las finanzas de la Confederación y gozará de las siguientes facultades: </a:t>
            </a:r>
          </a:p>
          <a:p>
            <a:pPr marL="325438" indent="-1397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ante particulares y ante toda clase de autoridades – legislativas, administrativas o judiciales; civiles, militares, penales, administrativas o laborales; federales, estatales o municipales -con las facultades más amplias de representación y ejecución, como las de un apoderado general para pleitos y cobranzas. para actos de administración y para actos de dominio, en términos de lo que señalan los tres primeros párrafos del artículo 2554 del Código Civil Federal y sus artículos correlativos de los Códigos Civiles de todos los Estados de la República y del Distrito Federal, con todas las facultades generales y aún las especiales que conforme a la ley requieran poder o cláusula especial, incluyendo las facultades a que se refieren los artículos 2574, 2582, 2587 y 2594 del mismo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Código Civil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Federal y sus artículos correlativos de los Códigos Civiles de todos los Estados de la República y del Distrito Federal. Enunciativa, mas no limitativamente la Comisión Ejecutiva podrá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suscribir, girar, aceptar, librar, endosar y avalar toda clase de títulos de crédito, en términos de lo dispuesto por el artículo 9 de la Ley General de Títulos y Operaciones de Crédito;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todo lo concerniente a los trámites que se establecen en los artículos 377, 381, 383, 384, 385 y demás relativos de la Ley Federal del Trabajo.</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términos de lo que disponen los artículos 11, 47, 134, fracción III, 375, 376, 692, fracciones I, II, III y IV, 693, 787, 876, 878 y demás relativos de la Ley Federal del Trabajo;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sus facultades y otorgar o sustituir cualquiera de los poderes y facultades arriba enunciadas en la persona o personas que juzgue conveniente y revocar las delegaciones o sustituciones que hiciere;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Procurar la realización de la Misión de la Confederación, disponiendo para ello de los medios y de las facultades necesarias;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a propuesta del Presidente, el nombramiento de los integrantes de la Comisión de Actualización del Plan Estratégico;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proyecto de Plan Estratégico que le presente la Comisión de Actualización respectiva y en su caso, someterlo para su aprobación a la Asamblea Ordinaria;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y sustitución de los presidentes de las Federaciones y de las Comisiones de Trabajo, a propuesta de la Oficina de la Presidencia; </a:t>
            </a:r>
          </a:p>
        </p:txBody>
      </p:sp>
    </p:spTree>
    <p:extLst>
      <p:ext uri="{BB962C8B-B14F-4D97-AF65-F5344CB8AC3E}">
        <p14:creationId xmlns="" xmlns:p14="http://schemas.microsoft.com/office/powerpoint/2010/main" val="1657806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591831"/>
            <a:ext cx="9601200" cy="5724644"/>
          </a:xfrm>
          <a:prstGeom prst="rect">
            <a:avLst/>
          </a:prstGeom>
        </p:spPr>
        <p:txBody>
          <a:bodyPr wrap="square">
            <a:spAutoFit/>
          </a:bodyPr>
          <a:lstStyle/>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al Director General y evaluar su desempeño;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el proyecto de presupuesto y de estados financieros;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las cuotas y aportaciones que deberán pagar los Socios de la Confederación;</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realización de campañas financieras y participar activamente en ellas;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los proyectos de Plan de Trabajo Anual y de presupuesto anual que le presentará a la Asamblea para su aprobación;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 las personas físicas que conjunta o separadamente, además del Presidente, ejerzan las facultades que le fueron conferidas en las fracciones I, II III y IV de este Artículo, expidiendo para ello ante notario público los testimonios de poder que sean necesarios; y</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Cubrir las vacantes definitivas que surjan en el Consejo Directivo durante la vigencia del periodo de elección.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Evaluar el desempeño de la Oficina de la Presidencia;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o en su caso desechar la admisión como socios directos de Patrones o Empleadores y de Agrupaciones Asociadas;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contenido y la sede de las Asambleas;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adquisición y enajenación de inmuebles;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convenios de regularización de pagos de socios morosos; y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general, gozar de todas las facultades y obligaciones no especificadas, que deriven de las leyes, de los presentes Estatutos y sus reglamentos.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tendrá la representación de la Confederación, para ejecutar internamente y ante terceros las resoluciones adoptadas por la Comisión Ejecutiva.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Sin perjuicio de lo anterior, la Comisión Ejecutiva podrá nombrar Delegados para la ejecución de actos concretos o aún de forma genérica. </a:t>
            </a:r>
          </a:p>
        </p:txBody>
      </p:sp>
    </p:spTree>
    <p:extLst>
      <p:ext uri="{BB962C8B-B14F-4D97-AF65-F5344CB8AC3E}">
        <p14:creationId xmlns="" xmlns:p14="http://schemas.microsoft.com/office/powerpoint/2010/main" val="1926148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4" name="Tabla 3"/>
          <p:cNvGraphicFramePr>
            <a:graphicFrameLocks noGrp="1"/>
          </p:cNvGraphicFramePr>
          <p:nvPr>
            <p:extLst>
              <p:ext uri="{D42A27DB-BD31-4B8C-83A1-F6EECF244321}">
                <p14:modId xmlns="" xmlns:p14="http://schemas.microsoft.com/office/powerpoint/2010/main" val="3930421502"/>
              </p:ext>
            </p:extLst>
          </p:nvPr>
        </p:nvGraphicFramePr>
        <p:xfrm>
          <a:off x="2085976" y="1392396"/>
          <a:ext cx="6815136" cy="4394041"/>
        </p:xfrm>
        <a:graphic>
          <a:graphicData uri="http://schemas.openxmlformats.org/drawingml/2006/table">
            <a:tbl>
              <a:tblPr firstRow="1" firstCol="1" bandRow="1">
                <a:tableStyleId>{5C22544A-7EE6-4342-B048-85BDC9FD1C3A}</a:tableStyleId>
              </a:tblPr>
              <a:tblGrid>
                <a:gridCol w="711105"/>
                <a:gridCol w="816454"/>
                <a:gridCol w="1510155"/>
                <a:gridCol w="2184602"/>
                <a:gridCol w="1592820"/>
              </a:tblGrid>
              <a:tr h="281923">
                <a:tc gridSpan="5">
                  <a:txBody>
                    <a:bodyPr/>
                    <a:lstStyle/>
                    <a:p>
                      <a:pPr algn="ctr">
                        <a:lnSpc>
                          <a:spcPct val="115000"/>
                        </a:lnSpc>
                        <a:spcAft>
                          <a:spcPts val="0"/>
                        </a:spcAft>
                      </a:pPr>
                      <a:r>
                        <a:rPr lang="es-MX" sz="1600" dirty="0">
                          <a:solidFill>
                            <a:schemeClr val="tx1"/>
                          </a:solidFill>
                          <a:effectLst/>
                          <a:latin typeface="Arial Black" panose="020B0A04020102020204" pitchFamily="34" charset="0"/>
                        </a:rPr>
                        <a:t> </a:t>
                      </a:r>
                      <a:r>
                        <a:rPr lang="es-MX" sz="1600" dirty="0" smtClean="0">
                          <a:solidFill>
                            <a:schemeClr val="tx1"/>
                          </a:solidFill>
                          <a:effectLst/>
                          <a:latin typeface="Arial Black" panose="020B0A04020102020204" pitchFamily="34" charset="0"/>
                        </a:rPr>
                        <a:t>COMISIÓN EJECUTIVA 2016</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Xóchitl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Lagarda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Burton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José Ramiro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Cárdenas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Tejeda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23">
                <a:tc>
                  <a:txBody>
                    <a:bodyPr/>
                    <a:lstStyle/>
                    <a:p>
                      <a:pPr algn="ctr">
                        <a:lnSpc>
                          <a:spcPct val="115000"/>
                        </a:lnSpc>
                        <a:spcAft>
                          <a:spcPts val="0"/>
                        </a:spcAft>
                      </a:pPr>
                      <a:r>
                        <a:rPr lang="es-MX" sz="1200" dirty="0">
                          <a:solidFill>
                            <a:schemeClr val="tx1"/>
                          </a:solidFill>
                          <a:effectLst/>
                          <a:latin typeface="Arial Black" panose="020B0A04020102020204" pitchFamily="34" charset="0"/>
                        </a:rPr>
                        <a:t>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Alfonso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Garza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Garza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Juan Arturo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Covarrubias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Valenzuela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Valeriano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Suárez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Suárez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7234">
                <a:tc>
                  <a:txBody>
                    <a:bodyPr/>
                    <a:lstStyle/>
                    <a:p>
                      <a:pPr algn="ctr">
                        <a:lnSpc>
                          <a:spcPct val="115000"/>
                        </a:lnSpc>
                        <a:spcAft>
                          <a:spcPts val="0"/>
                        </a:spcAft>
                      </a:pPr>
                      <a:r>
                        <a:rPr lang="es-MX" sz="1200" dirty="0">
                          <a:solidFill>
                            <a:schemeClr val="tx1"/>
                          </a:solidFill>
                          <a:effectLst/>
                          <a:latin typeface="Arial Black" panose="020B0A04020102020204" pitchFamily="34" charset="0"/>
                        </a:rPr>
                        <a:t>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Mtro.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José Ignacio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Mariscal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Torroella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7234">
                <a:tc>
                  <a:txBody>
                    <a:bodyPr/>
                    <a:lstStyle/>
                    <a:p>
                      <a:pPr algn="ctr">
                        <a:lnSpc>
                          <a:spcPct val="115000"/>
                        </a:lnSpc>
                        <a:spcAft>
                          <a:spcPts val="0"/>
                        </a:spcAft>
                      </a:pPr>
                      <a:r>
                        <a:rPr lang="es-MX" sz="1200" dirty="0">
                          <a:solidFill>
                            <a:schemeClr val="tx1"/>
                          </a:solidFill>
                          <a:effectLst/>
                          <a:latin typeface="Arial Black" panose="020B0A04020102020204" pitchFamily="34" charset="0"/>
                        </a:rPr>
                        <a:t>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Mario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Narváez</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David</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1923">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José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Medina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Mora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15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Alberto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López De Nava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Pérez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3024">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Emilio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Assam</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Helú</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35069563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 xmlns:p14="http://schemas.microsoft.com/office/powerpoint/2010/main" val="737720696"/>
              </p:ext>
            </p:extLst>
          </p:nvPr>
        </p:nvGraphicFramePr>
        <p:xfrm>
          <a:off x="1685925" y="944721"/>
          <a:ext cx="7343777" cy="4398734"/>
        </p:xfrm>
        <a:graphic>
          <a:graphicData uri="http://schemas.openxmlformats.org/drawingml/2006/table">
            <a:tbl>
              <a:tblPr firstRow="1" firstCol="1" bandRow="1">
                <a:tableStyleId>{5C22544A-7EE6-4342-B048-85BDC9FD1C3A}</a:tableStyleId>
              </a:tblPr>
              <a:tblGrid>
                <a:gridCol w="595441"/>
                <a:gridCol w="683655"/>
                <a:gridCol w="1587844"/>
                <a:gridCol w="2227392"/>
                <a:gridCol w="2249445"/>
              </a:tblGrid>
              <a:tr h="355442">
                <a:tc gridSpan="5">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MX" sz="1600" dirty="0">
                          <a:effectLst/>
                        </a:rPr>
                        <a:t> </a:t>
                      </a:r>
                      <a:r>
                        <a:rPr lang="es-MX" sz="1600" dirty="0" smtClean="0">
                          <a:solidFill>
                            <a:schemeClr val="tx1"/>
                          </a:solidFill>
                          <a:effectLst/>
                          <a:latin typeface="Arial Black" panose="020B0A04020102020204" pitchFamily="34" charset="0"/>
                        </a:rPr>
                        <a:t> COMISIÓN EJECUTIVA 2016</a:t>
                      </a:r>
                      <a:endParaRPr lang="es-MX"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11</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Rosa Martha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Abascal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Olascoaga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12</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Manuel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Arreola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Aguilar</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115">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13</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Carlos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Cendejas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Contreras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472">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14</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Patrick Edward</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Devlyn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Porras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115">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15</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Juan Pablo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García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Garza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16</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Alfonso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García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Hernández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472">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17</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Victor Jose Jesús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García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Lizama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18</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Victor José</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Gavito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Y Marco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115">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19</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José Arturo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German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a:effectLst/>
                        </a:rPr>
                        <a:t>Belmont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674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20</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Valentín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a:effectLst/>
                        </a:rPr>
                        <a:t>González Cosío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s-MX" sz="1600" dirty="0" err="1">
                          <a:effectLst/>
                        </a:rPr>
                        <a:t>Elcoro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117582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 xmlns:p14="http://schemas.microsoft.com/office/powerpoint/2010/main" val="4167217952"/>
              </p:ext>
            </p:extLst>
          </p:nvPr>
        </p:nvGraphicFramePr>
        <p:xfrm>
          <a:off x="1871662" y="1071562"/>
          <a:ext cx="7186613" cy="4043347"/>
        </p:xfrm>
        <a:graphic>
          <a:graphicData uri="http://schemas.openxmlformats.org/drawingml/2006/table">
            <a:tbl>
              <a:tblPr firstRow="1" firstCol="1" bandRow="1">
                <a:tableStyleId>{5C22544A-7EE6-4342-B048-85BDC9FD1C3A}</a:tableStyleId>
              </a:tblPr>
              <a:tblGrid>
                <a:gridCol w="582699"/>
                <a:gridCol w="669024"/>
                <a:gridCol w="1553862"/>
                <a:gridCol w="2179723"/>
                <a:gridCol w="2201305"/>
              </a:tblGrid>
              <a:tr h="328613">
                <a:tc gridSpan="5">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MX" sz="1000" dirty="0">
                          <a:effectLst/>
                        </a:rPr>
                        <a:t> </a:t>
                      </a:r>
                      <a:r>
                        <a:rPr lang="es-MX" sz="1100" dirty="0" smtClean="0">
                          <a:solidFill>
                            <a:schemeClr val="tx1"/>
                          </a:solidFill>
                          <a:effectLst/>
                          <a:latin typeface="Arial Black" panose="020B0A04020102020204" pitchFamily="34" charset="0"/>
                        </a:rPr>
                        <a:t> </a:t>
                      </a:r>
                      <a:r>
                        <a:rPr lang="es-MX" sz="1600" dirty="0" smtClean="0">
                          <a:solidFill>
                            <a:schemeClr val="tx1"/>
                          </a:solidFill>
                          <a:effectLst/>
                          <a:latin typeface="Arial Black" panose="020B0A04020102020204" pitchFamily="34" charset="0"/>
                        </a:rPr>
                        <a:t>COMISIÓN EJECUTIVA 2016</a:t>
                      </a:r>
                      <a:endParaRPr lang="es-MX"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11</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Rosa Martha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Abascal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Olascoaga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12</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Manuel</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Arreola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Aguilar</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0230">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13</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Carlos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Cendejas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Contreras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0564">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14</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Patrick Edward</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Devlyn</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Porras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0230">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15</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Ing.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Juan Pablo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García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Garza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16</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Alfonso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García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Hernández</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0564">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17</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Victor Jose Jesús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García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Lizama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18</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Victor José</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Gavito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Y Marco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0230">
                <a:tc>
                  <a:txBody>
                    <a:bodyPr/>
                    <a:lstStyle/>
                    <a:p>
                      <a:pPr algn="ctr">
                        <a:lnSpc>
                          <a:spcPct val="115000"/>
                        </a:lnSpc>
                        <a:spcAft>
                          <a:spcPts val="0"/>
                        </a:spcAft>
                      </a:pPr>
                      <a:r>
                        <a:rPr lang="es-MX" sz="1600" dirty="0">
                          <a:solidFill>
                            <a:schemeClr val="tx1"/>
                          </a:solidFill>
                          <a:effectLst/>
                          <a:latin typeface="Arial Black" panose="020B0A04020102020204" pitchFamily="34" charset="0"/>
                        </a:rPr>
                        <a:t>19</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a:effectLst/>
                        </a:rPr>
                        <a:t>Lic.</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José Arturo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German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a:effectLst/>
                        </a:rPr>
                        <a:t>Belmont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418">
                <a:tc>
                  <a:txBody>
                    <a:bodyPr/>
                    <a:lstStyle/>
                    <a:p>
                      <a:pPr algn="ctr">
                        <a:lnSpc>
                          <a:spcPct val="115000"/>
                        </a:lnSpc>
                        <a:spcAft>
                          <a:spcPts val="0"/>
                        </a:spcAft>
                      </a:pPr>
                      <a:r>
                        <a:rPr lang="es-MX" sz="1600" dirty="0">
                          <a:solidFill>
                            <a:schemeClr val="tx1"/>
                          </a:solidFill>
                          <a:effectLst/>
                          <a:latin typeface="Arial Black" panose="020B0A04020102020204" pitchFamily="34" charset="0"/>
                        </a:rPr>
                        <a:t>20</a:t>
                      </a:r>
                      <a:endParaRPr lang="es-MX"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MX" sz="1600" dirty="0">
                          <a:effectLst/>
                        </a:rPr>
                        <a:t>Lic.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Valentín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a:effectLst/>
                        </a:rPr>
                        <a:t>González Cosío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s-MX" sz="1600" dirty="0" err="1">
                          <a:effectLst/>
                        </a:rPr>
                        <a:t>Elcoro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 xmlns:p14="http://schemas.microsoft.com/office/powerpoint/2010/main" val="476785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6" y="1754188"/>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Consejo Directivo en su primera sesión, después de su elección por la Asamblea a propuesta de la Comisión Electoral, elegirá un Secretario General de la Confederación, quien podrá o no ser socio.</a:t>
            </a:r>
          </a:p>
          <a:p>
            <a:pPr algn="just"/>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lo será también de la Asamblea, del Consejo Directivo y de la Comisión Ejecutiva, y contará con las facultades y poderes necesarios para el cumplimiento de sus funciones.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será nombrado por periodos de un año cada vez</a:t>
            </a:r>
            <a:r>
              <a:rPr lang="es-MX" sz="2400" dirty="0" smtClean="0">
                <a:solidFill>
                  <a:schemeClr val="accent1">
                    <a:lumMod val="75000"/>
                  </a:schemeClr>
                </a:solidFill>
                <a:latin typeface="Arial" panose="020B0604020202020204" pitchFamily="34" charset="0"/>
                <a:cs typeface="Arial" panose="020B0604020202020204" pitchFamily="34" charset="0"/>
              </a:rPr>
              <a:t>.</a:t>
            </a: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614487" y="428625"/>
            <a:ext cx="7672387" cy="95726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Secretario General</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95316" y="5303936"/>
            <a:ext cx="46564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Secretario General: Miguel </a:t>
            </a:r>
            <a:r>
              <a:rPr lang="es-MX" sz="1600" b="1" dirty="0">
                <a:solidFill>
                  <a:schemeClr val="bg1"/>
                </a:solidFill>
                <a:latin typeface="Arial" panose="020B0604020202020204" pitchFamily="34" charset="0"/>
                <a:cs typeface="Arial" panose="020B0604020202020204" pitchFamily="34" charset="0"/>
              </a:rPr>
              <a:t>Gallardo López </a:t>
            </a:r>
          </a:p>
        </p:txBody>
      </p:sp>
    </p:spTree>
    <p:extLst>
      <p:ext uri="{BB962C8B-B14F-4D97-AF65-F5344CB8AC3E}">
        <p14:creationId xmlns="" xmlns:p14="http://schemas.microsoft.com/office/powerpoint/2010/main" val="2344123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38315" y="100014"/>
            <a:ext cx="6362697" cy="58261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57226" y="1015516"/>
            <a:ext cx="9229725" cy="5275931"/>
          </a:xfrm>
          <a:prstGeom prst="rect">
            <a:avLst/>
          </a:prstGeom>
        </p:spPr>
        <p:txBody>
          <a:bodyPr wrap="square">
            <a:spAutoFit/>
          </a:bodyPr>
          <a:lstStyle/>
          <a:p>
            <a:pPr marL="14288" indent="65088" algn="just" defTabSz="277813">
              <a:lnSpc>
                <a:spcPct val="107000"/>
              </a:lnSpc>
              <a:spcBef>
                <a:spcPts val="4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SECRETARIA GENERAL</a:t>
            </a:r>
          </a:p>
          <a:p>
            <a:pPr marL="14288" indent="65088" algn="just" defTabSz="27781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37.- Funciones del Secretario General. </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Secretario General de la Confederación tendrá las funciones y atribuciones que a título enunciativo más no limitativo se establecen en seguida:</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Convocar a Asambleas Ordinarias y Extraordinarias cuando lo indique el Presidente o se lo solicite la mitad de los socios con derecho a voto;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Convocar a juntas de Consejo Directivo y de Comisión Ejecutiva conforme a los calendarios vigentes o cuando lo indique el Presidente o la mitad de sus miembros;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Levantar las actas de las sesiones de las Asambleas, del Consejo Directivo y de la Comisión Ejecutiva con los acuerdos que se hubieren tomado, las que serán firmadas por el Presidente y él mismo;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Dar seguimiento a los acuerdos de las sesiones de las Asambleas, del Consejo Directivo y de la Comisión Ejecutiva, y coordinar las acciones necesarias para el cumplimiento de los mismos.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Organizar, custodiar y mantener actualizado el archivo corporativo de la Confederación, que incluya de manera enunciativa más no limitativa: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 Actas de Asamblea, de Consejo Directivo, de la Comisión Ejecutiva y de la Oficina de la Presidencia;</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b) Informes del Presidente;</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 Informes de las Comisiones de Trabajo y de los Presidentes de las Federaciones;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 Registro de socios directos;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 Informes del Comisario;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 Estatutos;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g) Declaración de Principios;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h) Plan Estratégico;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Expedientes de registro legal de la Confederación y de sus socios ante las autoridades laborales competentes; y</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j) Las demás que establezcan las leyes, los presentes Estatutos y sus reglamentos, la Asamblea, el Consejo Directivo, la Comisión Ejecutiva o la Oficina de la Presidencia.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Certificar cualquiera de los documentos contenidos en el archivo de la Confederación.</a:t>
            </a:r>
            <a:endParaRPr lang="es-MX" dirty="0"/>
          </a:p>
        </p:txBody>
      </p:sp>
    </p:spTree>
    <p:extLst>
      <p:ext uri="{BB962C8B-B14F-4D97-AF65-F5344CB8AC3E}">
        <p14:creationId xmlns="" xmlns:p14="http://schemas.microsoft.com/office/powerpoint/2010/main" val="263485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2220" y="2510645"/>
            <a:ext cx="6587133"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6" name="Rectángulo redondeado 145"/>
          <p:cNvSpPr/>
          <p:nvPr/>
        </p:nvSpPr>
        <p:spPr>
          <a:xfrm>
            <a:off x="4568282" y="105624"/>
            <a:ext cx="131445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Asamblea</a:t>
            </a:r>
            <a:endParaRPr lang="es-MX" sz="1100" dirty="0">
              <a:effectLst/>
              <a:ea typeface="Calibri" panose="020F0502020204030204" pitchFamily="34" charset="0"/>
              <a:cs typeface="Times New Roman" panose="02020603050405020304" pitchFamily="18" charset="0"/>
            </a:endParaRPr>
          </a:p>
        </p:txBody>
      </p:sp>
      <p:cxnSp>
        <p:nvCxnSpPr>
          <p:cNvPr id="147" name="Conector recto 146"/>
          <p:cNvCxnSpPr/>
          <p:nvPr/>
        </p:nvCxnSpPr>
        <p:spPr>
          <a:xfrm>
            <a:off x="5306469" y="491771"/>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ángulo redondeado 147"/>
          <p:cNvSpPr/>
          <p:nvPr/>
        </p:nvSpPr>
        <p:spPr>
          <a:xfrm>
            <a:off x="4524374" y="758471"/>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Consejo</a:t>
            </a:r>
            <a:endParaRPr lang="es-MX" sz="1100">
              <a:effectLst/>
              <a:ea typeface="Calibri" panose="020F0502020204030204" pitchFamily="34" charset="0"/>
              <a:cs typeface="Times New Roman" panose="02020603050405020304" pitchFamily="18" charset="0"/>
            </a:endParaRPr>
          </a:p>
        </p:txBody>
      </p:sp>
      <p:cxnSp>
        <p:nvCxnSpPr>
          <p:cNvPr id="149" name="Conector recto 148"/>
          <p:cNvCxnSpPr/>
          <p:nvPr/>
        </p:nvCxnSpPr>
        <p:spPr>
          <a:xfrm>
            <a:off x="5296301" y="1120421"/>
            <a:ext cx="10168" cy="369301"/>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ángulo redondeado 149"/>
          <p:cNvSpPr/>
          <p:nvPr/>
        </p:nvSpPr>
        <p:spPr>
          <a:xfrm>
            <a:off x="4568282" y="1507148"/>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Ejecutiva</a:t>
            </a:r>
            <a:endParaRPr lang="es-MX" sz="1100" dirty="0">
              <a:effectLst/>
              <a:ea typeface="Calibri" panose="020F0502020204030204" pitchFamily="34" charset="0"/>
              <a:cs typeface="Times New Roman" panose="02020603050405020304" pitchFamily="18" charset="0"/>
            </a:endParaRPr>
          </a:p>
        </p:txBody>
      </p:sp>
      <p:sp>
        <p:nvSpPr>
          <p:cNvPr id="151" name="Rectángulo redondeado 150"/>
          <p:cNvSpPr/>
          <p:nvPr/>
        </p:nvSpPr>
        <p:spPr>
          <a:xfrm>
            <a:off x="4670960" y="2095444"/>
            <a:ext cx="1562100" cy="38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PRESIDENTE</a:t>
            </a:r>
            <a:endParaRPr lang="es-MX" sz="1100" dirty="0">
              <a:effectLst/>
              <a:ea typeface="Calibri" panose="020F0502020204030204" pitchFamily="34" charset="0"/>
              <a:cs typeface="Times New Roman" panose="02020603050405020304" pitchFamily="18" charset="0"/>
            </a:endParaRPr>
          </a:p>
        </p:txBody>
      </p:sp>
      <p:cxnSp>
        <p:nvCxnSpPr>
          <p:cNvPr id="152" name="Conector recto 151"/>
          <p:cNvCxnSpPr/>
          <p:nvPr/>
        </p:nvCxnSpPr>
        <p:spPr>
          <a:xfrm>
            <a:off x="5215981" y="1843245"/>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Abrir llave 152"/>
          <p:cNvSpPr/>
          <p:nvPr/>
        </p:nvSpPr>
        <p:spPr>
          <a:xfrm>
            <a:off x="5655468" y="963103"/>
            <a:ext cx="466725" cy="638175"/>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4" name="Rectángulo redondeado 153"/>
          <p:cNvSpPr/>
          <p:nvPr/>
        </p:nvSpPr>
        <p:spPr>
          <a:xfrm>
            <a:off x="6036468" y="1032522"/>
            <a:ext cx="13144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Secretario General</a:t>
            </a:r>
            <a:endParaRPr lang="es-MX" sz="1100" dirty="0">
              <a:effectLst/>
              <a:ea typeface="Calibri" panose="020F0502020204030204" pitchFamily="34" charset="0"/>
              <a:cs typeface="Times New Roman" panose="02020603050405020304" pitchFamily="18" charset="0"/>
            </a:endParaRPr>
          </a:p>
        </p:txBody>
      </p:sp>
      <p:cxnSp>
        <p:nvCxnSpPr>
          <p:cNvPr id="155" name="Conector recto 154"/>
          <p:cNvCxnSpPr>
            <a:stCxn id="151" idx="1"/>
            <a:endCxn id="162" idx="3"/>
          </p:cNvCxnSpPr>
          <p:nvPr/>
        </p:nvCxnSpPr>
        <p:spPr>
          <a:xfrm flipH="1" flipV="1">
            <a:off x="2105118" y="2283602"/>
            <a:ext cx="2565842" cy="4565"/>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ángulo redondeado 161"/>
          <p:cNvSpPr/>
          <p:nvPr/>
        </p:nvSpPr>
        <p:spPr>
          <a:xfrm>
            <a:off x="790668" y="2102627"/>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Director General</a:t>
            </a:r>
            <a:endParaRPr lang="es-MX" sz="1100" b="1" dirty="0">
              <a:effectLst/>
              <a:ea typeface="Calibri" panose="020F0502020204030204" pitchFamily="34" charset="0"/>
              <a:cs typeface="Times New Roman" panose="02020603050405020304" pitchFamily="18" charset="0"/>
            </a:endParaRPr>
          </a:p>
        </p:txBody>
      </p:sp>
      <p:cxnSp>
        <p:nvCxnSpPr>
          <p:cNvPr id="163" name="Conector recto 162"/>
          <p:cNvCxnSpPr/>
          <p:nvPr/>
        </p:nvCxnSpPr>
        <p:spPr>
          <a:xfrm flipH="1">
            <a:off x="5223550" y="2510846"/>
            <a:ext cx="6496" cy="2773149"/>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ángulo redondeado 164"/>
          <p:cNvSpPr/>
          <p:nvPr/>
        </p:nvSpPr>
        <p:spPr>
          <a:xfrm>
            <a:off x="2951164" y="2549796"/>
            <a:ext cx="2000258"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Empresarial</a:t>
            </a:r>
            <a:endParaRPr lang="es-MX" sz="1100" dirty="0">
              <a:effectLst/>
              <a:ea typeface="Calibri" panose="020F0502020204030204" pitchFamily="34" charset="0"/>
              <a:cs typeface="Times New Roman" panose="02020603050405020304" pitchFamily="18" charset="0"/>
            </a:endParaRPr>
          </a:p>
        </p:txBody>
      </p:sp>
      <p:sp>
        <p:nvSpPr>
          <p:cNvPr id="166" name="Rectángulo redondeado 165"/>
          <p:cNvSpPr/>
          <p:nvPr/>
        </p:nvSpPr>
        <p:spPr>
          <a:xfrm>
            <a:off x="2975591" y="3020308"/>
            <a:ext cx="20193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Económico</a:t>
            </a:r>
            <a:endParaRPr lang="es-MX" sz="1100" dirty="0">
              <a:effectLst/>
              <a:ea typeface="Calibri" panose="020F0502020204030204" pitchFamily="34" charset="0"/>
              <a:cs typeface="Times New Roman" panose="02020603050405020304" pitchFamily="18" charset="0"/>
            </a:endParaRPr>
          </a:p>
        </p:txBody>
      </p:sp>
      <p:sp>
        <p:nvSpPr>
          <p:cNvPr id="167" name="Rectángulo redondeado 166"/>
          <p:cNvSpPr/>
          <p:nvPr/>
        </p:nvSpPr>
        <p:spPr>
          <a:xfrm>
            <a:off x="2941960" y="3473079"/>
            <a:ext cx="201866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a:effectLst/>
                <a:ea typeface="Calibri" panose="020F0502020204030204" pitchFamily="34" charset="0"/>
                <a:cs typeface="Times New Roman" panose="02020603050405020304" pitchFamily="18" charset="0"/>
              </a:rPr>
              <a:t>VP Estado de Derecho y Democrático</a:t>
            </a:r>
            <a:endParaRPr lang="es-MX" sz="1100" dirty="0">
              <a:effectLst/>
              <a:ea typeface="Calibri" panose="020F0502020204030204" pitchFamily="34" charset="0"/>
              <a:cs typeface="Times New Roman" panose="02020603050405020304" pitchFamily="18" charset="0"/>
            </a:endParaRPr>
          </a:p>
        </p:txBody>
      </p:sp>
      <p:sp>
        <p:nvSpPr>
          <p:cNvPr id="168" name="Rectángulo redondeado 167"/>
          <p:cNvSpPr/>
          <p:nvPr/>
        </p:nvSpPr>
        <p:spPr>
          <a:xfrm>
            <a:off x="2975591" y="4058218"/>
            <a:ext cx="1959771" cy="35731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Centros Empresariales</a:t>
            </a:r>
          </a:p>
        </p:txBody>
      </p:sp>
      <p:sp>
        <p:nvSpPr>
          <p:cNvPr id="169" name="Rectángulo redondeado 168"/>
          <p:cNvSpPr/>
          <p:nvPr/>
        </p:nvSpPr>
        <p:spPr>
          <a:xfrm>
            <a:off x="3016095" y="4533943"/>
            <a:ext cx="197167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Grandes Empresas y Asociaciones</a:t>
            </a:r>
          </a:p>
        </p:txBody>
      </p:sp>
      <p:sp>
        <p:nvSpPr>
          <p:cNvPr id="170" name="Rectángulo redondeado 169"/>
          <p:cNvSpPr/>
          <p:nvPr/>
        </p:nvSpPr>
        <p:spPr>
          <a:xfrm>
            <a:off x="5427201" y="2586923"/>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Desarrollo Social</a:t>
            </a:r>
          </a:p>
        </p:txBody>
      </p:sp>
      <p:sp>
        <p:nvSpPr>
          <p:cNvPr id="171" name="Rectángulo redondeado 170"/>
          <p:cNvSpPr/>
          <p:nvPr/>
        </p:nvSpPr>
        <p:spPr>
          <a:xfrm>
            <a:off x="5417997" y="3043856"/>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Contenido y Estrategia</a:t>
            </a:r>
          </a:p>
        </p:txBody>
      </p:sp>
      <p:sp>
        <p:nvSpPr>
          <p:cNvPr id="172" name="Rectángulo redondeado 171"/>
          <p:cNvSpPr/>
          <p:nvPr/>
        </p:nvSpPr>
        <p:spPr>
          <a:xfrm>
            <a:off x="5431962" y="3482084"/>
            <a:ext cx="1828800"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a:effectLst/>
                <a:ea typeface="Calibri" panose="020F0502020204030204" pitchFamily="34" charset="0"/>
                <a:cs typeface="Times New Roman" panose="02020603050405020304" pitchFamily="18" charset="0"/>
              </a:rPr>
              <a:t>VP Asuntos Internacionales y </a:t>
            </a:r>
            <a:r>
              <a:rPr lang="es-MX" sz="1100">
                <a:effectLst/>
                <a:ea typeface="Calibri" panose="020F0502020204030204" pitchFamily="34" charset="0"/>
                <a:cs typeface="Times New Roman" panose="02020603050405020304" pitchFamily="18" charset="0"/>
              </a:rPr>
              <a:t>del Trabajo</a:t>
            </a:r>
          </a:p>
        </p:txBody>
      </p:sp>
      <p:sp>
        <p:nvSpPr>
          <p:cNvPr id="173" name="Rectángulo redondeado 172"/>
          <p:cNvSpPr/>
          <p:nvPr/>
        </p:nvSpPr>
        <p:spPr>
          <a:xfrm>
            <a:off x="5405645" y="4055800"/>
            <a:ext cx="1819275"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Fortalecimiento  Estructural</a:t>
            </a:r>
          </a:p>
        </p:txBody>
      </p:sp>
      <p:sp>
        <p:nvSpPr>
          <p:cNvPr id="174" name="Rectángulo redondeado 173"/>
          <p:cNvSpPr/>
          <p:nvPr/>
        </p:nvSpPr>
        <p:spPr>
          <a:xfrm>
            <a:off x="5447820" y="4628082"/>
            <a:ext cx="181800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100" dirty="0">
                <a:effectLst/>
                <a:ea typeface="Calibri" panose="020F0502020204030204" pitchFamily="34" charset="0"/>
                <a:cs typeface="Times New Roman" panose="02020603050405020304" pitchFamily="18" charset="0"/>
              </a:rPr>
              <a:t>VP Finanzas y Desarrollo Institucional</a:t>
            </a:r>
          </a:p>
        </p:txBody>
      </p:sp>
      <p:cxnSp>
        <p:nvCxnSpPr>
          <p:cNvPr id="180" name="Conector recto 179"/>
          <p:cNvCxnSpPr/>
          <p:nvPr/>
        </p:nvCxnSpPr>
        <p:spPr>
          <a:xfrm flipH="1" flipV="1">
            <a:off x="1259649" y="5273938"/>
            <a:ext cx="6484222" cy="23411"/>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ángulo redondeado 194"/>
          <p:cNvSpPr/>
          <p:nvPr/>
        </p:nvSpPr>
        <p:spPr>
          <a:xfrm>
            <a:off x="712737" y="5449400"/>
            <a:ext cx="1120140"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17 Comisiones</a:t>
            </a:r>
          </a:p>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 de  Trabajo</a:t>
            </a:r>
          </a:p>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96" name="Rectángulo redondeado 195"/>
          <p:cNvSpPr/>
          <p:nvPr/>
        </p:nvSpPr>
        <p:spPr>
          <a:xfrm>
            <a:off x="2016411" y="5436006"/>
            <a:ext cx="134239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14 Federaciones</a:t>
            </a:r>
          </a:p>
        </p:txBody>
      </p:sp>
      <p:sp>
        <p:nvSpPr>
          <p:cNvPr id="197" name="Rectángulo redondeado 196"/>
          <p:cNvSpPr/>
          <p:nvPr/>
        </p:nvSpPr>
        <p:spPr>
          <a:xfrm>
            <a:off x="3712820" y="5489613"/>
            <a:ext cx="13144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10 Consejeros Delegados</a:t>
            </a:r>
          </a:p>
        </p:txBody>
      </p:sp>
      <p:cxnSp>
        <p:nvCxnSpPr>
          <p:cNvPr id="198" name="Conector recto 197"/>
          <p:cNvCxnSpPr/>
          <p:nvPr/>
        </p:nvCxnSpPr>
        <p:spPr>
          <a:xfrm flipH="1">
            <a:off x="2569361" y="5780438"/>
            <a:ext cx="4762"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ángulo redondeado 199"/>
          <p:cNvSpPr/>
          <p:nvPr/>
        </p:nvSpPr>
        <p:spPr>
          <a:xfrm>
            <a:off x="1803493" y="6046322"/>
            <a:ext cx="1725520" cy="395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65 Sindicatos  Patronales</a:t>
            </a:r>
          </a:p>
        </p:txBody>
      </p:sp>
      <p:sp>
        <p:nvSpPr>
          <p:cNvPr id="201" name="Rectángulo redondeado 200"/>
          <p:cNvSpPr/>
          <p:nvPr/>
        </p:nvSpPr>
        <p:spPr>
          <a:xfrm>
            <a:off x="5301385" y="5454480"/>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10 Comités</a:t>
            </a:r>
          </a:p>
        </p:txBody>
      </p:sp>
      <p:cxnSp>
        <p:nvCxnSpPr>
          <p:cNvPr id="203" name="Conector recto 202"/>
          <p:cNvCxnSpPr/>
          <p:nvPr/>
        </p:nvCxnSpPr>
        <p:spPr>
          <a:xfrm>
            <a:off x="1246487" y="5283995"/>
            <a:ext cx="0" cy="1797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ángulo redondeado 208"/>
          <p:cNvSpPr/>
          <p:nvPr/>
        </p:nvSpPr>
        <p:spPr>
          <a:xfrm>
            <a:off x="7252381" y="5533732"/>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4 Comités Garantes</a:t>
            </a:r>
          </a:p>
        </p:txBody>
      </p:sp>
      <p:sp>
        <p:nvSpPr>
          <p:cNvPr id="212" name="Abrir llave 211"/>
          <p:cNvSpPr/>
          <p:nvPr/>
        </p:nvSpPr>
        <p:spPr>
          <a:xfrm>
            <a:off x="8212897" y="5030763"/>
            <a:ext cx="318770" cy="15309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5" name="Rectángulo redondeado 214"/>
          <p:cNvSpPr/>
          <p:nvPr/>
        </p:nvSpPr>
        <p:spPr>
          <a:xfrm>
            <a:off x="8531667" y="4991279"/>
            <a:ext cx="88519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Auditoría</a:t>
            </a:r>
          </a:p>
        </p:txBody>
      </p:sp>
      <p:sp>
        <p:nvSpPr>
          <p:cNvPr id="216" name="Rectángulo redondeado 215"/>
          <p:cNvSpPr/>
          <p:nvPr/>
        </p:nvSpPr>
        <p:spPr>
          <a:xfrm>
            <a:off x="8531667" y="5436669"/>
            <a:ext cx="167449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Desarrollo Humano</a:t>
            </a:r>
          </a:p>
        </p:txBody>
      </p:sp>
      <p:sp>
        <p:nvSpPr>
          <p:cNvPr id="217" name="Rectángulo redondeado 216"/>
          <p:cNvSpPr/>
          <p:nvPr/>
        </p:nvSpPr>
        <p:spPr>
          <a:xfrm>
            <a:off x="8571569" y="5893288"/>
            <a:ext cx="150876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Gobierno Corporativo</a:t>
            </a:r>
          </a:p>
        </p:txBody>
      </p:sp>
      <p:sp>
        <p:nvSpPr>
          <p:cNvPr id="219" name="Rectángulo redondeado 218"/>
          <p:cNvSpPr/>
          <p:nvPr/>
        </p:nvSpPr>
        <p:spPr>
          <a:xfrm>
            <a:off x="8531667" y="6349907"/>
            <a:ext cx="132397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Comité Electoral</a:t>
            </a:r>
          </a:p>
        </p:txBody>
      </p:sp>
      <p:cxnSp>
        <p:nvCxnSpPr>
          <p:cNvPr id="247" name="Conector recto 246"/>
          <p:cNvCxnSpPr>
            <a:endCxn id="209" idx="0"/>
          </p:cNvCxnSpPr>
          <p:nvPr/>
        </p:nvCxnSpPr>
        <p:spPr>
          <a:xfrm>
            <a:off x="7743871" y="5273938"/>
            <a:ext cx="0" cy="259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Conector recto 260"/>
          <p:cNvCxnSpPr/>
          <p:nvPr/>
        </p:nvCxnSpPr>
        <p:spPr>
          <a:xfrm flipH="1" flipV="1">
            <a:off x="4890594" y="271634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Conector recto 265"/>
          <p:cNvCxnSpPr/>
          <p:nvPr/>
        </p:nvCxnSpPr>
        <p:spPr>
          <a:xfrm flipH="1" flipV="1">
            <a:off x="4883155" y="315869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Conector recto 266"/>
          <p:cNvCxnSpPr/>
          <p:nvPr/>
        </p:nvCxnSpPr>
        <p:spPr>
          <a:xfrm flipH="1" flipV="1">
            <a:off x="4951422" y="369027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flipH="1" flipV="1">
            <a:off x="4883154" y="425546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Conector recto 268"/>
          <p:cNvCxnSpPr/>
          <p:nvPr/>
        </p:nvCxnSpPr>
        <p:spPr>
          <a:xfrm flipH="1" flipV="1">
            <a:off x="4930124" y="4743202"/>
            <a:ext cx="487873" cy="134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ángulo redondeado 45"/>
          <p:cNvSpPr/>
          <p:nvPr/>
        </p:nvSpPr>
        <p:spPr>
          <a:xfrm>
            <a:off x="317500" y="2894410"/>
            <a:ext cx="1117600" cy="69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Direcciones Administrativas </a:t>
            </a:r>
            <a:endParaRPr lang="es-MX" sz="1000" dirty="0">
              <a:effectLst/>
              <a:ea typeface="Calibri" panose="020F0502020204030204" pitchFamily="34" charset="0"/>
              <a:cs typeface="Times New Roman" panose="02020603050405020304" pitchFamily="18" charset="0"/>
            </a:endParaRPr>
          </a:p>
        </p:txBody>
      </p:sp>
      <p:sp>
        <p:nvSpPr>
          <p:cNvPr id="47" name="Rectángulo redondeado 46"/>
          <p:cNvSpPr/>
          <p:nvPr/>
        </p:nvSpPr>
        <p:spPr>
          <a:xfrm>
            <a:off x="1498600" y="2908562"/>
            <a:ext cx="863600" cy="558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Áreas Operativas </a:t>
            </a:r>
            <a:endParaRPr lang="es-MX" sz="1000" dirty="0">
              <a:effectLst/>
              <a:ea typeface="Calibri" panose="020F0502020204030204" pitchFamily="34" charset="0"/>
              <a:cs typeface="Times New Roman" panose="02020603050405020304" pitchFamily="18" charset="0"/>
            </a:endParaRPr>
          </a:p>
        </p:txBody>
      </p:sp>
      <p:sp>
        <p:nvSpPr>
          <p:cNvPr id="86" name="Abrir llave 85"/>
          <p:cNvSpPr/>
          <p:nvPr/>
        </p:nvSpPr>
        <p:spPr>
          <a:xfrm rot="5400000">
            <a:off x="1172820" y="2226921"/>
            <a:ext cx="463406" cy="899353"/>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 xmlns:p14="http://schemas.microsoft.com/office/powerpoint/2010/main" val="2038970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81054" y="2097088"/>
            <a:ext cx="9720260" cy="2474912"/>
          </a:xfrm>
        </p:spPr>
        <p:txBody>
          <a:bodyPr/>
          <a:lstStyle/>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El Presidente de la Confederación lo será también de la Asamblea, del Consejo Directivo, de la Comisión Ejecutiva y de la Oficina de la Presidencia.</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052516" y="371474"/>
            <a:ext cx="8305797" cy="1004887"/>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Presidente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07263" y="4146649"/>
            <a:ext cx="5507825"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Presidente Nacional : Gustavo A. de Hoyos </a:t>
            </a:r>
            <a:r>
              <a:rPr lang="es-MX" sz="1600" b="1" dirty="0" err="1" smtClean="0">
                <a:solidFill>
                  <a:schemeClr val="bg1"/>
                </a:solidFill>
                <a:latin typeface="Arial" panose="020B0604020202020204" pitchFamily="34" charset="0"/>
                <a:cs typeface="Arial" panose="020B0604020202020204" pitchFamily="34" charset="0"/>
              </a:rPr>
              <a:t>Walther</a:t>
            </a:r>
            <a:r>
              <a:rPr lang="es-MX" sz="1600" b="1" dirty="0" smtClean="0">
                <a:solidFill>
                  <a:schemeClr val="bg1"/>
                </a:solidFill>
                <a:latin typeface="Arial" panose="020B0604020202020204" pitchFamily="34" charset="0"/>
                <a:cs typeface="Arial" panose="020B0604020202020204" pitchFamily="34" charset="0"/>
              </a:rPr>
              <a:t>  </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205372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379" y="207963"/>
            <a:ext cx="8048622" cy="90646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42937" y="1291710"/>
            <a:ext cx="9629775" cy="5078313"/>
          </a:xfrm>
          <a:prstGeom prst="rect">
            <a:avLst/>
          </a:prstGeom>
        </p:spPr>
        <p:txBody>
          <a:bodyPr wrap="square">
            <a:spAutoFit/>
          </a:bodyPr>
          <a:lstStyle/>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PRESIDENTE</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40.- Facultades del Presidente. </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lo será también de la Asamblea, del Consejo Directivo, de la Comisión Ejecutiva y de la Oficina de la Presidencia. Representará a COPARMEX en términos de lo dispuesto por el artículo 376 de la Ley Federal del Trabajo y para el debido desempeño de su encargo gozará de las facultades y atribuciones siguientes:</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Representar a COPARMEX en todos los actos públicos y privados con todas las facultades a que se refieren las fracciones I, II y III del artículo 35 de estos Estatutos, excepto cuando se trate de actos de dominio respecto de bienes inmuebles, en cuyo caso tendrá que contar con la aprobación de la Comisión Ejecutiva;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Delegar o sustituir dicha representación en los casos que juzgue conveniente;</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Formular declaraciones, discursos, conferencias y otras comunicaciones dentro de los lineamientos establecidos por estos Estatutos, la Declaración de Principios, el Plan Estratégico, la Asamblea, el Consejo Directivo, la Comisión Ejecutiva o la oficina de la Presidencia;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Presidir las Asambleas y las juntas del Consejo Directivo, de la Comisión Ejecutiva, de la Oficina de la Presidencia y de las Comisiones o Comités cuando lo considere conveniente;</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Proponer el nombramiento de escrutadores en las Asambleas y, si fuese necesario, en las juntas del Consejo Directivo o de la Comisión Ejecutiva;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Nombrar y sustituir a los Vicepresidentes -con la ratificación del Consejo Directivo- coordinarlos, asignarles áreas de responsabilidad, evaluar su desempeño y delegarles la representación oficial de COPARMEX en eventos de cualquier naturaleza;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Proponer al Consejo Directivo el nombramiento de los integrantes de las Comisiones Electoral y Dictaminadoras, tanto de iniciativas de reformas a la Declaración de Principios como a los Estatutos;</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Proponer a la Comisión Ejecutiva el nombramiento de los integrantes de la Comisión de Actualización del Plan Estratégico.</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Crear o modificar las Comisiones o Comités que considere necesarios para el cumplimiento de la Misión de COPARMEX;</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Velar por el buen desempeño de toda la estructura de la Confederación, tanto de los funcionarios como de los voluntarios;</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Presentar iniciativas de reformas a los Documentos Rectores de la Confederación;</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 Convocar a Asambleas, juntas de Consejo Directivo, de Comisión Ejecutiva y de la Oficina de la Presidencia; y</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XIII. Las demás que le confieran estos Estatutos y sus reglamentos, la Asamblea, el Consejo Directivo o la Comisión Ejecutiva.</a:t>
            </a:r>
            <a:endParaRPr lang="es-MX" altLang="es-MX" sz="12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 xmlns:p14="http://schemas.microsoft.com/office/powerpoint/2010/main" val="3719329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3" y="1668463"/>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800" dirty="0" smtClean="0">
                <a:solidFill>
                  <a:schemeClr val="accent1">
                    <a:lumMod val="75000"/>
                  </a:schemeClr>
                </a:solidFill>
                <a:latin typeface="Arial" panose="020B0604020202020204" pitchFamily="34" charset="0"/>
                <a:cs typeface="Arial" panose="020B0604020202020204" pitchFamily="34" charset="0"/>
              </a:rPr>
              <a:t>El </a:t>
            </a:r>
            <a:r>
              <a:rPr lang="es-MX" sz="2800" dirty="0">
                <a:solidFill>
                  <a:schemeClr val="accent1">
                    <a:lumMod val="75000"/>
                  </a:schemeClr>
                </a:solidFill>
                <a:latin typeface="Arial" panose="020B0604020202020204" pitchFamily="34" charset="0"/>
                <a:cs typeface="Arial" panose="020B0604020202020204" pitchFamily="34" charset="0"/>
              </a:rPr>
              <a:t>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a:t>
            </a:r>
          </a:p>
          <a:p>
            <a:endParaRPr lang="es-MX" dirty="0"/>
          </a:p>
        </p:txBody>
      </p:sp>
      <p:sp>
        <p:nvSpPr>
          <p:cNvPr id="4" name="Título 1"/>
          <p:cNvSpPr>
            <a:spLocks noGrp="1"/>
          </p:cNvSpPr>
          <p:nvPr>
            <p:ph type="title"/>
          </p:nvPr>
        </p:nvSpPr>
        <p:spPr>
          <a:xfrm>
            <a:off x="1624017" y="371476"/>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814394" y="5435026"/>
            <a:ext cx="47339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Director General: Francisco López Díaz</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968078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90515" y="1228725"/>
            <a:ext cx="10515599" cy="4351338"/>
          </a:xfrm>
        </p:spPr>
        <p:txBody>
          <a:bodyPr/>
          <a:lstStyle/>
          <a:p>
            <a:pPr marL="133350" indent="0" algn="just">
              <a:buClr>
                <a:schemeClr val="accent1">
                  <a:lumMod val="75000"/>
                </a:schemeClr>
              </a:buClr>
              <a:buNone/>
            </a:pPr>
            <a:r>
              <a:rPr lang="es-MX" sz="2400" dirty="0" smtClean="0">
                <a:solidFill>
                  <a:schemeClr val="accent1">
                    <a:lumMod val="75000"/>
                  </a:schemeClr>
                </a:solidFill>
                <a:latin typeface="Arial" panose="020B0604020202020204" pitchFamily="34" charset="0"/>
                <a:cs typeface="Arial" panose="020B0604020202020204" pitchFamily="34" charset="0"/>
              </a:rPr>
              <a:t>Para cumplir con sus responsabilidades el director general cuenta con el apoyo operativo de las siguientes áreas administrativas (Staff), mismas que no están integradas en la estructura orgánica parte de Coparmex:</a:t>
            </a:r>
          </a:p>
          <a:p>
            <a:pPr algn="just">
              <a:buClr>
                <a:schemeClr val="accent1">
                  <a:lumMod val="75000"/>
                </a:schemeClr>
              </a:buClr>
            </a:pPr>
            <a:endParaRPr lang="es-MX" sz="2800" dirty="0">
              <a:solidFill>
                <a:schemeClr val="accent1">
                  <a:lumMod val="75000"/>
                </a:schemeClr>
              </a:solidFill>
              <a:latin typeface="Arial" panose="020B0604020202020204" pitchFamily="34" charset="0"/>
              <a:cs typeface="Arial" panose="020B0604020202020204" pitchFamily="34" charset="0"/>
            </a:endParaRPr>
          </a:p>
          <a:p>
            <a:endParaRPr lang="es-MX" dirty="0"/>
          </a:p>
        </p:txBody>
      </p:sp>
      <p:sp>
        <p:nvSpPr>
          <p:cNvPr id="4" name="Título 1"/>
          <p:cNvSpPr>
            <a:spLocks noGrp="1"/>
          </p:cNvSpPr>
          <p:nvPr>
            <p:ph type="title"/>
          </p:nvPr>
        </p:nvSpPr>
        <p:spPr>
          <a:xfrm>
            <a:off x="1624017" y="100013"/>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6" name="Marcador de texto 2"/>
          <p:cNvSpPr txBox="1">
            <a:spLocks/>
          </p:cNvSpPr>
          <p:nvPr/>
        </p:nvSpPr>
        <p:spPr>
          <a:xfrm>
            <a:off x="290515" y="2724534"/>
            <a:ext cx="4367210" cy="3290504"/>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185738" marR="405130" indent="0" algn="ctr">
              <a:lnSpc>
                <a:spcPct val="100000"/>
              </a:lnSpc>
              <a:spcBef>
                <a:spcPts val="15"/>
              </a:spcBef>
              <a:buClr>
                <a:schemeClr val="bg1"/>
              </a:buClr>
              <a:buNone/>
            </a:pPr>
            <a:r>
              <a:rPr lang="es-MX" sz="1600" b="1" dirty="0">
                <a:solidFill>
                  <a:schemeClr val="bg1"/>
                </a:solidFill>
                <a:latin typeface="Arial" panose="020B0604020202020204" pitchFamily="34" charset="0"/>
                <a:ea typeface="Arial" panose="020B0604020202020204" pitchFamily="34" charset="0"/>
                <a:cs typeface="Arial" panose="020B0604020202020204" pitchFamily="34" charset="0"/>
              </a:rPr>
              <a:t>Á</a:t>
            </a: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REAS OPERATIVAS</a:t>
            </a:r>
          </a:p>
          <a:p>
            <a:pPr marL="357188" marR="405130" indent="-171450"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Natalia Ramos </a:t>
            </a:r>
            <a:r>
              <a:rPr lang="es-MX" sz="1600" dirty="0" err="1" smtClean="0">
                <a:solidFill>
                  <a:schemeClr val="bg1"/>
                </a:solidFill>
                <a:latin typeface="Arial" panose="020B0604020202020204" pitchFamily="34" charset="0"/>
                <a:ea typeface="Arial" panose="020B0604020202020204" pitchFamily="34" charset="0"/>
                <a:cs typeface="Arial" panose="020B0604020202020204" pitchFamily="34" charset="0"/>
              </a:rPr>
              <a:t>Krasnohira</a:t>
            </a: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endParaRPr lang="es-MX" sz="16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José Luis García Chagoyan</a:t>
            </a:r>
          </a:p>
          <a:p>
            <a:pPr marL="185738" marR="405130" indent="0" algn="just">
              <a:lnSpc>
                <a:spcPct val="100000"/>
              </a:lnSpc>
              <a:spcBef>
                <a:spcPts val="15"/>
              </a:spcBef>
              <a:buClr>
                <a:schemeClr val="bg1"/>
              </a:buClr>
              <a:buNone/>
            </a:pPr>
            <a:endPar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Tania Salgado Ojeda </a:t>
            </a:r>
          </a:p>
          <a:p>
            <a:pPr marL="185738" marR="405130" indent="0" algn="just">
              <a:lnSpc>
                <a:spcPct val="100000"/>
              </a:lnSpc>
              <a:spcBef>
                <a:spcPts val="15"/>
              </a:spcBef>
              <a:buClr>
                <a:schemeClr val="bg1"/>
              </a:buClr>
              <a:buNone/>
            </a:pP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185738" marR="405130" indent="0" algn="just">
              <a:lnSpc>
                <a:spcPct val="100000"/>
              </a:lnSpc>
              <a:spcBef>
                <a:spcPts val="15"/>
              </a:spcBef>
              <a:buClr>
                <a:schemeClr val="bg1"/>
              </a:buClr>
              <a:buNone/>
            </a:pPr>
            <a:r>
              <a:rPr lang="es-MX" sz="1600"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Enrique Moran Faz</a:t>
            </a:r>
          </a:p>
          <a:p>
            <a:pPr marL="781685" marR="405130" indent="-171450" algn="just">
              <a:spcBef>
                <a:spcPts val="15"/>
              </a:spcBef>
              <a:buClr>
                <a:schemeClr val="bg1"/>
              </a:buClr>
            </a:pPr>
            <a:endParaRPr lang="es-MX" sz="1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Marcador de texto 2"/>
          <p:cNvSpPr txBox="1">
            <a:spLocks/>
          </p:cNvSpPr>
          <p:nvPr/>
        </p:nvSpPr>
        <p:spPr>
          <a:xfrm>
            <a:off x="5854907" y="2357437"/>
            <a:ext cx="5132182" cy="4351338"/>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610235" marR="405130" indent="0" algn="ctr">
              <a:lnSpc>
                <a:spcPct val="100000"/>
              </a:lnSpc>
              <a:spcBef>
                <a:spcPts val="15"/>
              </a:spcBef>
              <a:buClr>
                <a:schemeClr val="bg1"/>
              </a:buClr>
              <a:buNone/>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DIRECCIONES ADMINISTRATIVAS</a:t>
            </a:r>
            <a:endParaRPr lang="es-MX" sz="16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Maria Rebeca Félix Ruíz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Vacante</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Jorge Ochoa Barajas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Nancy Fonseca Caldera</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Liliana Barrera Agustín</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Patricia Anlleu Soto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Esteban Hernández Hipólito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Ana Cecilia López de Santana </a:t>
            </a:r>
          </a:p>
          <a:p>
            <a:pPr marL="781685" marR="405130" indent="-171450" algn="just">
              <a:lnSpc>
                <a:spcPct val="100000"/>
              </a:lnSpc>
              <a:spcBef>
                <a:spcPts val="15"/>
              </a:spcBef>
              <a:buClr>
                <a:schemeClr val="bg1"/>
              </a:buClr>
            </a:pPr>
            <a:endPar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4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884795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3" y="257174"/>
            <a:ext cx="7448547" cy="1104899"/>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428626" y="1576385"/>
            <a:ext cx="10787062" cy="4907626"/>
          </a:xfrm>
          <a:prstGeom prst="rect">
            <a:avLst/>
          </a:prstGeom>
        </p:spPr>
        <p:txBody>
          <a:bodyPr wrap="square">
            <a:spAutoFit/>
          </a:bodyPr>
          <a:lstStyle/>
          <a:p>
            <a:pPr marL="46038" indent="47625" algn="just" defTabSz="358775">
              <a:lnSpc>
                <a:spcPct val="107000"/>
              </a:lnSpc>
              <a:spcBef>
                <a:spcPts val="60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a:t>
            </a:r>
          </a:p>
          <a:p>
            <a:pPr marL="46038" indent="47625" algn="just" defTabSz="358775">
              <a:spcBef>
                <a:spcPct val="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67.- Atribuciones del Director General.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tendrá a su cargo los asuntos administrativos y operativos de la Confederación y acordará su gestión con el Presidente.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contará con las facultades y poderes necesarios para el cumplimiento de sus funciones y tendrá las siguientes facultades: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para actos de administración de bienes, con todas las facultades generales y aún las especiales que conforme a la ley requieran poder o cláusula especial, en los términos de lo dispuesto por los tres primeros párrafos del artículo 2554 del Código Civil Federal y los artículos correlativos de los Códigos Civiles de todos los Estados de la República y del Distrito Federal, incluyendo las facultades a que se refieren los artículos 2574, 2582, 2587 Y 2593 del citado Código Civil Federal y los artículos correlativos de los Códigos Civiles de todos los Estados de la República y del Distrito Federal. </a:t>
            </a: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apoderado podrá, enunciativa más no limitativamente,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para sustituir este poder, en todo o en parte, reservándose su ejercicio y para revocar las sustituciones que hiciere;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emitir, suscribir, girar, aceptar, librar, endosar toda clase de títulos de crédito -en términos de lo dispuesto por el artículo 911 de la Ley General de Título y Operaciones de Crédito-,mismo que ejercitará de forma mancomunada con el Presidente de la Confederación, de conformidad con los límites que al efecto señalen, según el caso, el Vicepresidente de Finanzas y la Comisión Ejecutiva.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otorgamiento de avales y la constitución como fiador u obligado solidario con terceros, requerirá la previa aprobación del Consejo Directivo;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en materia laboral, para lo cual se delega en el </a:t>
            </a:r>
            <a:r>
              <a:rPr lang="es-MX" altLang="es-MX" sz="13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 </a:t>
            </a: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representación legal del Sindicato Patronal, en términos de lo que disponen los artículos 11, 692, fracción III, 876, fracción I, y demás relativos de la Ley Federal del Trabajo; </a:t>
            </a:r>
          </a:p>
        </p:txBody>
      </p:sp>
    </p:spTree>
    <p:extLst>
      <p:ext uri="{BB962C8B-B14F-4D97-AF65-F5344CB8AC3E}">
        <p14:creationId xmlns="" xmlns:p14="http://schemas.microsoft.com/office/powerpoint/2010/main" val="992280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524" y="1161277"/>
            <a:ext cx="10015537" cy="4278094"/>
          </a:xfrm>
          <a:prstGeom prst="rect">
            <a:avLst/>
          </a:prstGeom>
        </p:spPr>
        <p:txBody>
          <a:bodyPr wrap="square">
            <a:spAutoFit/>
          </a:bodyPr>
          <a:lstStyle/>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las solicitudes de ingreso que le presenten los Patrones o Empleadores, los Sindicatos Patronales y las Agrupaciones Asociadas y turnarlas a la Asamblea o al Consejo Directivo, según corresponda;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Preparar el presupuesto anual de operación de la Confederación, con base en las directrices del Vicepresidente de Finanzas;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 los empleados administrativos de la Confederación de acuerdo con lo señalado en el artículo 96 de estos Estatutos, asignarles sus funciones y fijarles su remuneración;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Informar mensualmente al Consejo Directivo de los socios que causen baja automática;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Oficina de la Presidencia la aprobación de reglamentos que considere necesarios para el mejor funcionamiento de la Confederación, de común acuerdo con la Comisión de Gobierno Corporativo;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Fungir como Secretario de la Oficina de la Presidencia;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Rendir semestralmente un informe a la Oficina de Presidencia y a la Comisión Ejecutiva del estado que guarden los asuntos más relevantes a su cargo;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oportunamente al Presidente los dictámenes e informes propios de su encargo; y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Aquellas otras facultades que estos Estatutos y sus reglamentos, la Asamblea, la Comisión Ejecutiva, el Consejo Directivo, el Presidente o la Oficina de la Presidencia le encomienden. </a:t>
            </a:r>
          </a:p>
        </p:txBody>
      </p:sp>
    </p:spTree>
    <p:extLst>
      <p:ext uri="{BB962C8B-B14F-4D97-AF65-F5344CB8AC3E}">
        <p14:creationId xmlns="" xmlns:p14="http://schemas.microsoft.com/office/powerpoint/2010/main" val="1574168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3" y="350838"/>
            <a:ext cx="8605836" cy="1149350"/>
          </a:xfrm>
          <a:solidFill>
            <a:schemeClr val="accent1">
              <a:lumMod val="75000"/>
            </a:schemeClr>
          </a:solidFill>
        </p:spPr>
        <p:txBody>
          <a:bodyPr/>
          <a:lstStyle/>
          <a:p>
            <a:pPr algn="ctr"/>
            <a:r>
              <a:rPr lang="es-MX" sz="3600" b="1" dirty="0" smtClean="0">
                <a:solidFill>
                  <a:schemeClr val="bg1"/>
                </a:solidFill>
                <a:latin typeface="Arial" panose="020B0604020202020204" pitchFamily="34" charset="0"/>
                <a:cs typeface="Arial" panose="020B0604020202020204" pitchFamily="34" charset="0"/>
              </a:rPr>
              <a:t>Vicepresidentes</a:t>
            </a:r>
            <a:endParaRPr lang="es-MX" sz="36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466728" y="1825625"/>
            <a:ext cx="10515599" cy="4351338"/>
          </a:xfrm>
        </p:spPr>
        <p:txBody>
          <a:bodyPr/>
          <a:lstStyle/>
          <a:p>
            <a:pPr marL="133350" indent="0" algn="just">
              <a:buNone/>
            </a:pPr>
            <a:endParaRPr lang="es-MX" sz="32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Los </a:t>
            </a:r>
            <a:r>
              <a:rPr lang="es-MX" sz="3200" dirty="0">
                <a:solidFill>
                  <a:schemeClr val="accent1">
                    <a:lumMod val="75000"/>
                  </a:schemeClr>
                </a:solidFill>
                <a:latin typeface="Arial" panose="020B0604020202020204" pitchFamily="34" charset="0"/>
                <a:cs typeface="Arial" panose="020B0604020202020204" pitchFamily="34" charset="0"/>
              </a:rPr>
              <a:t>Vicepresidentes no excederán en su número de diez. Cada uno coordinará y supervisará las Comisiones de Trabajo, áreas operativas y proyectos que determine el Presidente.</a:t>
            </a:r>
          </a:p>
        </p:txBody>
      </p:sp>
    </p:spTree>
    <p:extLst>
      <p:ext uri="{BB962C8B-B14F-4D97-AF65-F5344CB8AC3E}">
        <p14:creationId xmlns="" xmlns:p14="http://schemas.microsoft.com/office/powerpoint/2010/main" val="271725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23865" y="1654174"/>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b="1" dirty="0" smtClean="0">
                <a:solidFill>
                  <a:srgbClr val="0070C0"/>
                </a:solidFill>
                <a:latin typeface="Arial" panose="020B0604020202020204" pitchFamily="34" charset="0"/>
                <a:cs typeface="Arial" panose="020B0604020202020204" pitchFamily="34" charset="0"/>
              </a:rPr>
              <a:t>Artículo 43.- De los Vicepresidentes </a:t>
            </a: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Los Vicepresidentes no excederán en su número de diez. Cada uno coordinará y supervisará las Comisiones de Trabajo, áreas operativas y proyectos que determine el Presidente.</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designación de los Vicepresidentes será hecha por el Presidente y ratificada por el Consejo Directivo. El nombramiento de los Vicepresidentes tendrá duración de un año calendario, sin perjuicio de que el Presidente podrá determinar la cesación del encargo de todos o cualquiera de ellos, en forma anticipada, al renovarse el Consejo Directivo o en cualquier momento que lo estime conveniente. Los Vicepresidentes serán directamente responsables ante el Presidente y deberán presentar periódicamente sus informes respectivos ante el Consejo Directivo</a:t>
            </a:r>
            <a:r>
              <a:rPr lang="es-MX" sz="2400" dirty="0" smtClean="0"/>
              <a:t>.</a:t>
            </a:r>
            <a:endParaRPr lang="es-MX" sz="2400" dirty="0"/>
          </a:p>
          <a:p>
            <a:endParaRPr lang="es-MX" sz="2400"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a:t>
            </a: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838203" y="365125"/>
            <a:ext cx="7920035"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9732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pSp>
        <p:nvGrpSpPr>
          <p:cNvPr id="19459" name="Group 2"/>
          <p:cNvGrpSpPr>
            <a:grpSpLocks/>
          </p:cNvGrpSpPr>
          <p:nvPr/>
        </p:nvGrpSpPr>
        <p:grpSpPr bwMode="auto">
          <a:xfrm>
            <a:off x="5189637" y="322586"/>
            <a:ext cx="1811611" cy="1015752"/>
            <a:chOff x="0" y="0"/>
            <a:chExt cx="2576513" cy="1444625"/>
          </a:xfrm>
        </p:grpSpPr>
        <p:sp>
          <p:nvSpPr>
            <p:cNvPr id="19497" name="AutoShape 3"/>
            <p:cNvSpPr>
              <a:spLocks/>
            </p:cNvSpPr>
            <p:nvPr/>
          </p:nvSpPr>
          <p:spPr bwMode="auto">
            <a:xfrm>
              <a:off x="0" y="0"/>
              <a:ext cx="2576513" cy="1444625"/>
            </a:xfrm>
            <a:prstGeom prst="roundRect">
              <a:avLst>
                <a:gd name="adj" fmla="val 8190"/>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498" name="Rectangle 4"/>
            <p:cNvSpPr>
              <a:spLocks/>
            </p:cNvSpPr>
            <p:nvPr/>
          </p:nvSpPr>
          <p:spPr bwMode="auto">
            <a:xfrm>
              <a:off x="34633" y="150871"/>
              <a:ext cx="2507248"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Presidente  Gustavo de Hoyos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Walther</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19460" name="Group 5"/>
          <p:cNvGrpSpPr>
            <a:grpSpLocks/>
          </p:cNvGrpSpPr>
          <p:nvPr/>
        </p:nvGrpSpPr>
        <p:grpSpPr bwMode="auto">
          <a:xfrm>
            <a:off x="2151311" y="2716858"/>
            <a:ext cx="3436814" cy="668611"/>
            <a:chOff x="0" y="0"/>
            <a:chExt cx="4887913" cy="950913"/>
          </a:xfrm>
        </p:grpSpPr>
        <p:sp>
          <p:nvSpPr>
            <p:cNvPr id="19495" name="AutoShape 6"/>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6" name="Rectangle 7"/>
            <p:cNvSpPr>
              <a:spLocks/>
            </p:cNvSpPr>
            <p:nvPr/>
          </p:nvSpPr>
          <p:spPr bwMode="auto">
            <a:xfrm>
              <a:off x="68708" y="54915"/>
              <a:ext cx="4750494" cy="841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Empresarial   Ramiro Cárdenas Tejeda </a:t>
              </a:r>
            </a:p>
          </p:txBody>
        </p:sp>
      </p:grpSp>
      <p:grpSp>
        <p:nvGrpSpPr>
          <p:cNvPr id="19461" name="Group 8"/>
          <p:cNvGrpSpPr>
            <a:grpSpLocks/>
          </p:cNvGrpSpPr>
          <p:nvPr/>
        </p:nvGrpSpPr>
        <p:grpSpPr bwMode="auto">
          <a:xfrm>
            <a:off x="2151311" y="1778124"/>
            <a:ext cx="3436814" cy="668610"/>
            <a:chOff x="0" y="0"/>
            <a:chExt cx="4887913" cy="950913"/>
          </a:xfrm>
        </p:grpSpPr>
        <p:sp>
          <p:nvSpPr>
            <p:cNvPr id="19493" name="AutoShape 9"/>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4" name="Rectangle 10"/>
            <p:cNvSpPr>
              <a:spLocks/>
            </p:cNvSpPr>
            <p:nvPr/>
          </p:nvSpPr>
          <p:spPr bwMode="auto">
            <a:xfrm>
              <a:off x="68708" y="54916"/>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Social                 Xóchitl Lagarda Burton</a:t>
              </a:r>
            </a:p>
          </p:txBody>
        </p:sp>
      </p:grpSp>
      <p:grpSp>
        <p:nvGrpSpPr>
          <p:cNvPr id="19462" name="Group 11"/>
          <p:cNvGrpSpPr>
            <a:grpSpLocks/>
          </p:cNvGrpSpPr>
          <p:nvPr/>
        </p:nvGrpSpPr>
        <p:grpSpPr bwMode="auto">
          <a:xfrm>
            <a:off x="2151311" y="3655591"/>
            <a:ext cx="3436814" cy="668610"/>
            <a:chOff x="0" y="0"/>
            <a:chExt cx="4887913" cy="950913"/>
          </a:xfrm>
        </p:grpSpPr>
        <p:sp>
          <p:nvSpPr>
            <p:cNvPr id="19491" name="AutoShape 12"/>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2" name="Rectangle 13"/>
            <p:cNvSpPr>
              <a:spLocks/>
            </p:cNvSpPr>
            <p:nvPr/>
          </p:nvSpPr>
          <p:spPr bwMode="auto">
            <a:xfrm>
              <a:off x="68708" y="54913"/>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Económico   Alfonso Garza Garza </a:t>
              </a:r>
            </a:p>
          </p:txBody>
        </p:sp>
      </p:grpSp>
      <p:grpSp>
        <p:nvGrpSpPr>
          <p:cNvPr id="19463" name="Group 14"/>
          <p:cNvGrpSpPr>
            <a:grpSpLocks/>
          </p:cNvGrpSpPr>
          <p:nvPr/>
        </p:nvGrpSpPr>
        <p:grpSpPr bwMode="auto">
          <a:xfrm>
            <a:off x="2151311" y="4594324"/>
            <a:ext cx="3436814" cy="668611"/>
            <a:chOff x="0" y="0"/>
            <a:chExt cx="4887913" cy="950913"/>
          </a:xfrm>
        </p:grpSpPr>
        <p:sp>
          <p:nvSpPr>
            <p:cNvPr id="19489" name="AutoShape 15"/>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477">
                <a:solidFill>
                  <a:srgbClr val="FFFFFF"/>
                </a:solidFill>
              </a:endParaRPr>
            </a:p>
          </p:txBody>
        </p:sp>
        <p:sp>
          <p:nvSpPr>
            <p:cNvPr id="19490" name="Rectangle 16"/>
            <p:cNvSpPr>
              <a:spLocks/>
            </p:cNvSpPr>
            <p:nvPr/>
          </p:nvSpPr>
          <p:spPr bwMode="auto">
            <a:xfrm>
              <a:off x="68708" y="100877"/>
              <a:ext cx="4750494" cy="749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77">
                  <a:solidFill>
                    <a:srgbClr val="FFFFFF"/>
                  </a:solidFill>
                </a:rPr>
                <a:t>VP Estado de Derecho y  Democrático  Valeriano Suárez Suárez</a:t>
              </a:r>
            </a:p>
          </p:txBody>
        </p:sp>
      </p:grpSp>
      <p:grpSp>
        <p:nvGrpSpPr>
          <p:cNvPr id="19464" name="Group 17"/>
          <p:cNvGrpSpPr>
            <a:grpSpLocks/>
          </p:cNvGrpSpPr>
          <p:nvPr/>
        </p:nvGrpSpPr>
        <p:grpSpPr bwMode="auto">
          <a:xfrm>
            <a:off x="2151311" y="5528871"/>
            <a:ext cx="3436814" cy="786370"/>
            <a:chOff x="0" y="-5955"/>
            <a:chExt cx="4887913" cy="1118393"/>
          </a:xfrm>
        </p:grpSpPr>
        <p:sp>
          <p:nvSpPr>
            <p:cNvPr id="19487" name="AutoShape 18"/>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88" name="Rectangle 19"/>
            <p:cNvSpPr>
              <a:spLocks/>
            </p:cNvSpPr>
            <p:nvPr/>
          </p:nvSpPr>
          <p:spPr bwMode="auto">
            <a:xfrm>
              <a:off x="68710" y="-5955"/>
              <a:ext cx="4750489" cy="1118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Asuntos Internacionales y de Trabajo                                              José Ignacio Mariscal</a:t>
              </a:r>
            </a:p>
          </p:txBody>
        </p:sp>
      </p:grpSp>
      <p:grpSp>
        <p:nvGrpSpPr>
          <p:cNvPr id="19465" name="Group 20"/>
          <p:cNvGrpSpPr>
            <a:grpSpLocks/>
          </p:cNvGrpSpPr>
          <p:nvPr/>
        </p:nvGrpSpPr>
        <p:grpSpPr bwMode="auto">
          <a:xfrm>
            <a:off x="6574855" y="2618631"/>
            <a:ext cx="3436813" cy="863947"/>
            <a:chOff x="0" y="0"/>
            <a:chExt cx="4887913" cy="1228725"/>
          </a:xfrm>
        </p:grpSpPr>
        <p:sp>
          <p:nvSpPr>
            <p:cNvPr id="19485" name="AutoShape 21"/>
            <p:cNvSpPr>
              <a:spLocks/>
            </p:cNvSpPr>
            <p:nvPr/>
          </p:nvSpPr>
          <p:spPr bwMode="auto">
            <a:xfrm>
              <a:off x="0" y="0"/>
              <a:ext cx="4887913" cy="1228725"/>
            </a:xfrm>
            <a:prstGeom prst="roundRect">
              <a:avLst>
                <a:gd name="adj" fmla="val 19065"/>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6" name="Rectangle 22"/>
            <p:cNvSpPr>
              <a:spLocks/>
            </p:cNvSpPr>
            <p:nvPr/>
          </p:nvSpPr>
          <p:spPr bwMode="auto">
            <a:xfrm>
              <a:off x="68708" y="32240"/>
              <a:ext cx="4750494" cy="1164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Grandes Empresas y Asociaciones </a:t>
              </a:r>
            </a:p>
            <a:p>
              <a:pPr algn="ctr" eaLnBrk="1">
                <a:spcBef>
                  <a:spcPct val="0"/>
                </a:spcBef>
                <a:buSzTx/>
                <a:buFontTx/>
                <a:buNone/>
              </a:pPr>
              <a:r>
                <a:rPr lang="es-MX" altLang="es-MX" sz="1617">
                  <a:solidFill>
                    <a:srgbClr val="FFFFFF"/>
                  </a:solidFill>
                </a:rPr>
                <a:t> Alberto López de Nava</a:t>
              </a:r>
            </a:p>
          </p:txBody>
        </p:sp>
      </p:grpSp>
      <p:grpSp>
        <p:nvGrpSpPr>
          <p:cNvPr id="19466" name="Group 23"/>
          <p:cNvGrpSpPr>
            <a:grpSpLocks/>
          </p:cNvGrpSpPr>
          <p:nvPr/>
        </p:nvGrpSpPr>
        <p:grpSpPr bwMode="auto">
          <a:xfrm>
            <a:off x="6574855" y="1778124"/>
            <a:ext cx="3436813" cy="668610"/>
            <a:chOff x="0" y="0"/>
            <a:chExt cx="4887913" cy="950913"/>
          </a:xfrm>
        </p:grpSpPr>
        <p:sp>
          <p:nvSpPr>
            <p:cNvPr id="19483" name="AutoShape 24"/>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4" name="Rectangle 25"/>
            <p:cNvSpPr>
              <a:spLocks/>
            </p:cNvSpPr>
            <p:nvPr/>
          </p:nvSpPr>
          <p:spPr bwMode="auto">
            <a:xfrm>
              <a:off x="68708" y="54916"/>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Centros Empresariales                 Mario Narváez David</a:t>
              </a:r>
            </a:p>
          </p:txBody>
        </p:sp>
      </p:grpSp>
      <p:grpSp>
        <p:nvGrpSpPr>
          <p:cNvPr id="19467" name="Group 26"/>
          <p:cNvGrpSpPr>
            <a:grpSpLocks/>
          </p:cNvGrpSpPr>
          <p:nvPr/>
        </p:nvGrpSpPr>
        <p:grpSpPr bwMode="auto">
          <a:xfrm>
            <a:off x="6574855" y="3655591"/>
            <a:ext cx="3436813" cy="668610"/>
            <a:chOff x="0" y="0"/>
            <a:chExt cx="4887913" cy="950913"/>
          </a:xfrm>
        </p:grpSpPr>
        <p:sp>
          <p:nvSpPr>
            <p:cNvPr id="19481" name="AutoShape 27"/>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2" name="Rectangle 28"/>
            <p:cNvSpPr>
              <a:spLocks/>
            </p:cNvSpPr>
            <p:nvPr/>
          </p:nvSpPr>
          <p:spPr bwMode="auto">
            <a:xfrm>
              <a:off x="68708" y="54915"/>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Contenido y Estrategia </a:t>
              </a:r>
            </a:p>
            <a:p>
              <a:pPr algn="ctr" eaLnBrk="1">
                <a:spcBef>
                  <a:spcPct val="0"/>
                </a:spcBef>
                <a:buSzTx/>
                <a:buFontTx/>
                <a:buNone/>
              </a:pPr>
              <a:r>
                <a:rPr lang="es-MX" altLang="es-MX" sz="1687">
                  <a:solidFill>
                    <a:srgbClr val="FFFFFF"/>
                  </a:solidFill>
                </a:rPr>
                <a:t>Juan Arturo Covarrubias </a:t>
              </a:r>
            </a:p>
          </p:txBody>
        </p:sp>
      </p:grpSp>
      <p:grpSp>
        <p:nvGrpSpPr>
          <p:cNvPr id="19468" name="Group 29"/>
          <p:cNvGrpSpPr>
            <a:grpSpLocks/>
          </p:cNvGrpSpPr>
          <p:nvPr/>
        </p:nvGrpSpPr>
        <p:grpSpPr bwMode="auto">
          <a:xfrm>
            <a:off x="6574855" y="4594324"/>
            <a:ext cx="3436813" cy="668611"/>
            <a:chOff x="0" y="0"/>
            <a:chExt cx="4887913" cy="950913"/>
          </a:xfrm>
        </p:grpSpPr>
        <p:sp>
          <p:nvSpPr>
            <p:cNvPr id="19479" name="AutoShape 30"/>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0" name="Rectangle 31"/>
            <p:cNvSpPr>
              <a:spLocks/>
            </p:cNvSpPr>
            <p:nvPr/>
          </p:nvSpPr>
          <p:spPr bwMode="auto">
            <a:xfrm>
              <a:off x="68708" y="70235"/>
              <a:ext cx="4750494" cy="810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Fortalecimiento Estructural  José Medina Mora</a:t>
              </a:r>
            </a:p>
          </p:txBody>
        </p:sp>
      </p:grpSp>
      <p:grpSp>
        <p:nvGrpSpPr>
          <p:cNvPr id="19469" name="Group 32"/>
          <p:cNvGrpSpPr>
            <a:grpSpLocks/>
          </p:cNvGrpSpPr>
          <p:nvPr/>
        </p:nvGrpSpPr>
        <p:grpSpPr bwMode="auto">
          <a:xfrm>
            <a:off x="6574855" y="5528871"/>
            <a:ext cx="3436813" cy="786370"/>
            <a:chOff x="0" y="-5955"/>
            <a:chExt cx="4887913" cy="1118393"/>
          </a:xfrm>
        </p:grpSpPr>
        <p:sp>
          <p:nvSpPr>
            <p:cNvPr id="19477" name="AutoShape 33"/>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78" name="Rectangle 34"/>
            <p:cNvSpPr>
              <a:spLocks/>
            </p:cNvSpPr>
            <p:nvPr/>
          </p:nvSpPr>
          <p:spPr bwMode="auto">
            <a:xfrm>
              <a:off x="68710" y="-5955"/>
              <a:ext cx="4750489" cy="1118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Finanzas y Desarrollo Institucional </a:t>
              </a:r>
            </a:p>
            <a:p>
              <a:pPr algn="ctr" eaLnBrk="1">
                <a:spcBef>
                  <a:spcPct val="0"/>
                </a:spcBef>
                <a:buSzTx/>
                <a:buFontTx/>
                <a:buNone/>
              </a:pPr>
              <a:r>
                <a:rPr lang="es-MX" altLang="es-MX" sz="1547" dirty="0">
                  <a:solidFill>
                    <a:srgbClr val="FFFFFF"/>
                  </a:solidFill>
                </a:rPr>
                <a:t>Emilio Assam Helú</a:t>
              </a:r>
            </a:p>
          </p:txBody>
        </p:sp>
      </p:grpSp>
      <p:sp>
        <p:nvSpPr>
          <p:cNvPr id="19470" name="Line 35"/>
          <p:cNvSpPr>
            <a:spLocks noChangeShapeType="1"/>
          </p:cNvSpPr>
          <p:nvPr/>
        </p:nvSpPr>
        <p:spPr bwMode="auto">
          <a:xfrm flipV="1">
            <a:off x="6081490" y="1341686"/>
            <a:ext cx="0" cy="4586511"/>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1" name="Line 36"/>
          <p:cNvSpPr>
            <a:spLocks noChangeShapeType="1"/>
          </p:cNvSpPr>
          <p:nvPr/>
        </p:nvSpPr>
        <p:spPr bwMode="auto">
          <a:xfrm>
            <a:off x="5585892" y="2112988"/>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2" name="Line 37"/>
          <p:cNvSpPr>
            <a:spLocks noChangeShapeType="1"/>
          </p:cNvSpPr>
          <p:nvPr/>
        </p:nvSpPr>
        <p:spPr bwMode="auto">
          <a:xfrm>
            <a:off x="5585892" y="3051721"/>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3" name="Line 38"/>
          <p:cNvSpPr>
            <a:spLocks noChangeShapeType="1"/>
          </p:cNvSpPr>
          <p:nvPr/>
        </p:nvSpPr>
        <p:spPr bwMode="auto">
          <a:xfrm>
            <a:off x="5585892" y="3990454"/>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4" name="Line 39"/>
          <p:cNvSpPr>
            <a:spLocks noChangeShapeType="1"/>
          </p:cNvSpPr>
          <p:nvPr/>
        </p:nvSpPr>
        <p:spPr bwMode="auto">
          <a:xfrm>
            <a:off x="5585892" y="4929188"/>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5" name="Line 40"/>
          <p:cNvSpPr>
            <a:spLocks noChangeShapeType="1"/>
          </p:cNvSpPr>
          <p:nvPr/>
        </p:nvSpPr>
        <p:spPr bwMode="auto">
          <a:xfrm>
            <a:off x="5585892" y="5921499"/>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6" name="Rectangle 41"/>
          <p:cNvSpPr>
            <a:spLocks/>
          </p:cNvSpPr>
          <p:nvPr/>
        </p:nvSpPr>
        <p:spPr bwMode="auto">
          <a:xfrm>
            <a:off x="446892" y="428667"/>
            <a:ext cx="2882095" cy="507834"/>
          </a:xfrm>
          <a:prstGeom prst="rect">
            <a:avLst/>
          </a:prstGeom>
          <a:solidFill>
            <a:schemeClr val="accent1">
              <a:lumMod val="75000"/>
            </a:schemeClr>
          </a:solidFill>
          <a:ln>
            <a:noFill/>
          </a:ln>
        </p:spPr>
        <p:txBody>
          <a:bodyPr wrap="squar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2812" dirty="0">
                <a:solidFill>
                  <a:schemeClr val="bg1"/>
                </a:solidFill>
              </a:rPr>
              <a:t>Vicepresidentes</a:t>
            </a:r>
          </a:p>
        </p:txBody>
      </p:sp>
    </p:spTree>
    <p:extLst>
      <p:ext uri="{BB962C8B-B14F-4D97-AF65-F5344CB8AC3E}">
        <p14:creationId xmlns="" xmlns:p14="http://schemas.microsoft.com/office/powerpoint/2010/main" val="16883647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3" y="1797050"/>
            <a:ext cx="10515599" cy="4351338"/>
          </a:xfrm>
        </p:spPr>
        <p:txBody>
          <a:bodyPr/>
          <a:lstStyle/>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de Trabajo (CT) son órganos de estudio y consulta especializados que integran el talento de socios voluntarios, funcionarios y, en su caso, expertos externos para elaborar propuestas sobre su materia con el soporte técnico y político necesario, a fin de cumplir la misión y los objetivos institucionales.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están estructuradas de acuerdo a su misión y objetivos institucionales y están integradas por:</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1. Presidente </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2. Vicepresidente(s)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3. Integrantes</a:t>
            </a: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4 . </a:t>
            </a:r>
            <a:r>
              <a:rPr lang="es-MX" sz="2400" dirty="0">
                <a:solidFill>
                  <a:schemeClr val="accent1">
                    <a:lumMod val="75000"/>
                  </a:schemeClr>
                </a:solidFill>
                <a:latin typeface="Arial" panose="020B0604020202020204" pitchFamily="34" charset="0"/>
                <a:cs typeface="Arial" panose="020B0604020202020204" pitchFamily="34" charset="0"/>
              </a:rPr>
              <a:t>Coordinador</a:t>
            </a:r>
          </a:p>
        </p:txBody>
      </p:sp>
      <p:sp>
        <p:nvSpPr>
          <p:cNvPr id="4" name="Título 1"/>
          <p:cNvSpPr>
            <a:spLocks noGrp="1"/>
          </p:cNvSpPr>
          <p:nvPr>
            <p:ph type="title"/>
          </p:nvPr>
        </p:nvSpPr>
        <p:spPr>
          <a:xfrm>
            <a:off x="838203" y="365125"/>
            <a:ext cx="8605835" cy="114935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Comisiones de Trabajo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2628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4646" y="342899"/>
            <a:ext cx="8003380" cy="1163638"/>
          </a:xfrm>
          <a:solidFill>
            <a:schemeClr val="accent1">
              <a:lumMod val="75000"/>
            </a:schemeClr>
          </a:solidFill>
        </p:spPr>
        <p:txBody>
          <a:bodyPr/>
          <a:lstStyle/>
          <a:p>
            <a:pPr algn="ctr"/>
            <a:r>
              <a:rPr lang="es-MX" sz="5400" b="1" dirty="0" smtClean="0">
                <a:solidFill>
                  <a:schemeClr val="bg1"/>
                </a:solidFill>
                <a:latin typeface="Arial" panose="020B0604020202020204" pitchFamily="34" charset="0"/>
                <a:cs typeface="Arial" panose="020B0604020202020204" pitchFamily="34" charset="0"/>
              </a:rPr>
              <a:t>Director General</a:t>
            </a:r>
            <a:endParaRPr lang="es-MX" sz="54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337300" y="2791990"/>
            <a:ext cx="3822699" cy="2643610"/>
          </a:xfrm>
          <a:solidFill>
            <a:schemeClr val="accent1"/>
          </a:solidFill>
        </p:spPr>
        <p:txBody>
          <a:bodyPr/>
          <a:lstStyle/>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781685" marR="405130" indent="-171450" algn="just">
              <a:spcBef>
                <a:spcPts val="15"/>
              </a:spcBef>
              <a:buClr>
                <a:schemeClr val="bg1"/>
              </a:buClr>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4" name="Marcador de texto 2"/>
          <p:cNvSpPr txBox="1">
            <a:spLocks/>
          </p:cNvSpPr>
          <p:nvPr/>
        </p:nvSpPr>
        <p:spPr>
          <a:xfrm>
            <a:off x="419100" y="2704271"/>
            <a:ext cx="5638800" cy="3442529"/>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781685" marR="405130" indent="-171450" algn="just">
              <a:spcBef>
                <a:spcPts val="15"/>
              </a:spcBef>
            </a:pPr>
            <a:endParaRPr lang="es-MX" sz="1200" b="1"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b="1"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5" name="Abrir llave 4"/>
          <p:cNvSpPr/>
          <p:nvPr/>
        </p:nvSpPr>
        <p:spPr>
          <a:xfrm rot="5400000">
            <a:off x="4978207" y="-408588"/>
            <a:ext cx="865577" cy="4586288"/>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 name="Rectángulo redondeado 5"/>
          <p:cNvSpPr/>
          <p:nvPr/>
        </p:nvSpPr>
        <p:spPr>
          <a:xfrm>
            <a:off x="6979812" y="2297386"/>
            <a:ext cx="1618088" cy="2680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Áreas Operativas </a:t>
            </a:r>
            <a:endParaRPr lang="es-MX" sz="1200" b="1" dirty="0">
              <a:effectLst/>
              <a:ea typeface="Calibri" panose="020F0502020204030204" pitchFamily="34" charset="0"/>
              <a:cs typeface="Times New Roman" panose="02020603050405020304" pitchFamily="18" charset="0"/>
            </a:endParaRPr>
          </a:p>
        </p:txBody>
      </p:sp>
      <p:sp>
        <p:nvSpPr>
          <p:cNvPr id="7" name="Rectángulo redondeado 6"/>
          <p:cNvSpPr/>
          <p:nvPr/>
        </p:nvSpPr>
        <p:spPr>
          <a:xfrm>
            <a:off x="2460578" y="2094186"/>
            <a:ext cx="1455785" cy="4184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Direcciones Administrativas </a:t>
            </a:r>
            <a:endParaRPr lang="es-MX" sz="1200" b="1" dirty="0">
              <a:effectLst/>
              <a:ea typeface="Calibri" panose="020F0502020204030204" pitchFamily="34" charset="0"/>
              <a:cs typeface="Times New Roman" panose="02020603050405020304" pitchFamily="18" charset="0"/>
            </a:endParaRPr>
          </a:p>
        </p:txBody>
      </p:sp>
      <p:cxnSp>
        <p:nvCxnSpPr>
          <p:cNvPr id="8" name="Conector recto 7"/>
          <p:cNvCxnSpPr/>
          <p:nvPr/>
        </p:nvCxnSpPr>
        <p:spPr>
          <a:xfrm>
            <a:off x="3155949" y="2558362"/>
            <a:ext cx="0" cy="189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7729538" y="2601490"/>
            <a:ext cx="4762" cy="1671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57087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291" y="1825625"/>
            <a:ext cx="10515599" cy="4351338"/>
          </a:xfrm>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COMISIONES DE TRABAJO</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74.- Funcionamiento de las Comisiones de Trabajo. </a:t>
            </a:r>
          </a:p>
          <a:p>
            <a:pPr marL="0" indent="0" algn="just" defTabSz="449263" eaLnBrk="1">
              <a:lnSpc>
                <a:spcPct val="107000"/>
              </a:lnSpc>
              <a:spcBef>
                <a:spcPts val="80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Cada Comisión de Trabajo estará a cargo de un presidente. Su Plan de Trabajo contendrá metas concretas y medibles que contribuyan al cumplimiento del Plan Estratégico y a los planes de trabajo anuales, y deberá ser aprobado por la Oficina de la Presidencia, que también evaluará sus avances por lo menos dos veces al año. Cada Vicepresidente dará seguimiento a las Comisiones de Trabajo asignadas a su correspondiente área de responsabilidad.</a:t>
            </a:r>
          </a:p>
          <a:p>
            <a:endParaRPr lang="es-MX" dirty="0">
              <a:solidFill>
                <a:schemeClr val="accent1">
                  <a:lumMod val="75000"/>
                </a:schemeClr>
              </a:solidFill>
            </a:endParaRPr>
          </a:p>
        </p:txBody>
      </p:sp>
      <p:sp>
        <p:nvSpPr>
          <p:cNvPr id="4" name="Título 1"/>
          <p:cNvSpPr>
            <a:spLocks noGrp="1"/>
          </p:cNvSpPr>
          <p:nvPr>
            <p:ph type="title"/>
          </p:nvPr>
        </p:nvSpPr>
        <p:spPr>
          <a:xfrm>
            <a:off x="838203" y="336550"/>
            <a:ext cx="8534397"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6905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91631" y="299893"/>
            <a:ext cx="7866682" cy="1329583"/>
          </a:xfrm>
          <a:solidFill>
            <a:schemeClr val="accent1">
              <a:lumMod val="75000"/>
            </a:schemeClr>
          </a:solidFill>
        </p:spPr>
        <p:txBody>
          <a:bodyPr anchor="t"/>
          <a:lstStyle/>
          <a:p>
            <a:pPr algn="ctr" defTabSz="344897"/>
            <a:r>
              <a:rPr lang="es-MX" altLang="es-MX" sz="4711" dirty="0">
                <a:solidFill>
                  <a:schemeClr val="bg1"/>
                </a:solidFill>
              </a:rPr>
              <a:t>17 Comisiones de Trabajo</a:t>
            </a:r>
            <a:br>
              <a:rPr lang="es-MX" altLang="es-MX" sz="4711" dirty="0">
                <a:solidFill>
                  <a:schemeClr val="bg1"/>
                </a:solidFill>
              </a:rPr>
            </a:br>
            <a:r>
              <a:rPr lang="es-MX" altLang="es-MX" sz="4711" dirty="0">
                <a:solidFill>
                  <a:schemeClr val="bg1"/>
                </a:solidFill>
              </a:rPr>
              <a:t>Presidentes </a:t>
            </a:r>
          </a:p>
        </p:txBody>
      </p:sp>
      <p:sp>
        <p:nvSpPr>
          <p:cNvPr id="21507" name="Rectangle 2"/>
          <p:cNvSpPr>
            <a:spLocks/>
          </p:cNvSpPr>
          <p:nvPr/>
        </p:nvSpPr>
        <p:spPr bwMode="auto">
          <a:xfrm>
            <a:off x="1709292" y="2428652"/>
            <a:ext cx="1578322" cy="3805163"/>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3"/>
          <p:cNvSpPr>
            <a:spLocks/>
          </p:cNvSpPr>
          <p:nvPr/>
        </p:nvSpPr>
        <p:spPr bwMode="auto">
          <a:xfrm>
            <a:off x="1705943" y="1886396"/>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4"/>
          <p:cNvSpPr>
            <a:spLocks/>
          </p:cNvSpPr>
          <p:nvPr/>
        </p:nvSpPr>
        <p:spPr bwMode="auto">
          <a:xfrm>
            <a:off x="1914525" y="1986856"/>
            <a:ext cx="1053853" cy="49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Social</a:t>
            </a:r>
          </a:p>
        </p:txBody>
      </p:sp>
      <p:sp>
        <p:nvSpPr>
          <p:cNvPr id="21510" name="Rectangle 5"/>
          <p:cNvSpPr>
            <a:spLocks/>
          </p:cNvSpPr>
          <p:nvPr/>
        </p:nvSpPr>
        <p:spPr bwMode="auto">
          <a:xfrm>
            <a:off x="1712640" y="2597423"/>
            <a:ext cx="1543719" cy="3354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Educación</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Gustavo Fernandez de León</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Social y Salud</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Oscar David Hernández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Vivienda</a:t>
            </a: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Arturo López Arroyo</a:t>
            </a:r>
          </a:p>
          <a:p>
            <a:pPr marL="0" indent="0" eaLnBrk="1">
              <a:spcBef>
                <a:spcPct val="0"/>
              </a:spcBef>
              <a:buClr>
                <a:srgbClr val="0092D2"/>
              </a:buClr>
              <a:buSzPct val="100000"/>
              <a:buNone/>
            </a:pPr>
            <a:endParaRPr lang="es-MX" altLang="es-MX" sz="1336" dirty="0">
              <a:solidFill>
                <a:srgbClr val="595959"/>
              </a:solidFill>
              <a:latin typeface="+mn-lt"/>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Social</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José Luis Beato </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p:txBody>
      </p:sp>
      <p:sp>
        <p:nvSpPr>
          <p:cNvPr id="21511" name="Rectangle 6"/>
          <p:cNvSpPr>
            <a:spLocks/>
          </p:cNvSpPr>
          <p:nvPr/>
        </p:nvSpPr>
        <p:spPr bwMode="auto">
          <a:xfrm>
            <a:off x="3508624" y="2379762"/>
            <a:ext cx="1578322" cy="3806279"/>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Rectangle 7"/>
          <p:cNvSpPr>
            <a:spLocks/>
          </p:cNvSpPr>
          <p:nvPr/>
        </p:nvSpPr>
        <p:spPr bwMode="auto">
          <a:xfrm>
            <a:off x="3505275"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3" name="Rectangle 8"/>
          <p:cNvSpPr>
            <a:spLocks/>
          </p:cNvSpPr>
          <p:nvPr/>
        </p:nvSpPr>
        <p:spPr bwMode="auto">
          <a:xfrm>
            <a:off x="3740795" y="1955602"/>
            <a:ext cx="1113979" cy="49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Empresarial </a:t>
            </a:r>
          </a:p>
        </p:txBody>
      </p:sp>
      <p:sp>
        <p:nvSpPr>
          <p:cNvPr id="21514" name="Rectangle 9"/>
          <p:cNvSpPr>
            <a:spLocks/>
          </p:cNvSpPr>
          <p:nvPr/>
        </p:nvSpPr>
        <p:spPr bwMode="auto">
          <a:xfrm>
            <a:off x="3505275" y="2570634"/>
            <a:ext cx="1574973" cy="2942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Negocios y Financiamiento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Raúl Villarreal Álvarez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Cultura Empresarial </a:t>
            </a: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marL="0" indent="0" eaLnBrk="1">
              <a:spcBef>
                <a:spcPct val="0"/>
              </a:spcBef>
              <a:buClr>
                <a:srgbClr val="0092D2"/>
              </a:buClr>
              <a:buSzPct val="100000"/>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Enrique Bojórquez Valenzuela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Empresarios Jóvenes</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César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Amin</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Anchondo</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Álvarez </a:t>
            </a:r>
          </a:p>
        </p:txBody>
      </p:sp>
      <p:sp>
        <p:nvSpPr>
          <p:cNvPr id="21515" name="Rectangle 10"/>
          <p:cNvSpPr>
            <a:spLocks/>
          </p:cNvSpPr>
          <p:nvPr/>
        </p:nvSpPr>
        <p:spPr bwMode="auto">
          <a:xfrm>
            <a:off x="5318002" y="2379762"/>
            <a:ext cx="1568276" cy="3806279"/>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6" name="Rectangle 11"/>
          <p:cNvSpPr>
            <a:spLocks/>
          </p:cNvSpPr>
          <p:nvPr/>
        </p:nvSpPr>
        <p:spPr bwMode="auto">
          <a:xfrm>
            <a:off x="5304607"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7" name="Rectangle 12"/>
          <p:cNvSpPr>
            <a:spLocks/>
          </p:cNvSpPr>
          <p:nvPr/>
        </p:nvSpPr>
        <p:spPr bwMode="auto">
          <a:xfrm>
            <a:off x="5447482" y="1964324"/>
            <a:ext cx="1116211" cy="49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Económico</a:t>
            </a:r>
          </a:p>
        </p:txBody>
      </p:sp>
      <p:sp>
        <p:nvSpPr>
          <p:cNvPr id="21518" name="Rectangle 13"/>
          <p:cNvSpPr>
            <a:spLocks/>
          </p:cNvSpPr>
          <p:nvPr/>
        </p:nvSpPr>
        <p:spPr bwMode="auto">
          <a:xfrm>
            <a:off x="5303491" y="2585145"/>
            <a:ext cx="1551533" cy="3559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Regional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Samuel Sarmiento Melgarejo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Medio Ambiente</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Alfred Rodríguez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Energía</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Daniel Vázquez Díaz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Competitividad</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de Dios Barba</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Fiscal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Pedro Higuera </a:t>
            </a:r>
          </a:p>
        </p:txBody>
      </p:sp>
      <p:sp>
        <p:nvSpPr>
          <p:cNvPr id="21519" name="Rectangle 14"/>
          <p:cNvSpPr>
            <a:spLocks/>
          </p:cNvSpPr>
          <p:nvPr/>
        </p:nvSpPr>
        <p:spPr bwMode="auto">
          <a:xfrm>
            <a:off x="7079383" y="2358555"/>
            <a:ext cx="1578322" cy="3806279"/>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0" name="Rectangle 15"/>
          <p:cNvSpPr>
            <a:spLocks/>
          </p:cNvSpPr>
          <p:nvPr/>
        </p:nvSpPr>
        <p:spPr bwMode="auto">
          <a:xfrm>
            <a:off x="7076033" y="1842865"/>
            <a:ext cx="1585020" cy="617264"/>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1" name="Rectangle 16"/>
          <p:cNvSpPr>
            <a:spLocks/>
          </p:cNvSpPr>
          <p:nvPr/>
        </p:nvSpPr>
        <p:spPr bwMode="auto">
          <a:xfrm>
            <a:off x="7148588" y="1817079"/>
            <a:ext cx="1429866" cy="711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Estado de Derecho y Democrático</a:t>
            </a:r>
          </a:p>
        </p:txBody>
      </p:sp>
      <p:sp>
        <p:nvSpPr>
          <p:cNvPr id="21522" name="Rectangle 17"/>
          <p:cNvSpPr>
            <a:spLocks/>
          </p:cNvSpPr>
          <p:nvPr/>
        </p:nvSpPr>
        <p:spPr bwMode="auto">
          <a:xfrm>
            <a:off x="7076034" y="2585145"/>
            <a:ext cx="1574974" cy="2737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Democrático</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Manuel Hernández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Anticorrupción</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Alejandro Ríos Rippa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Seguridad y Justicia </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Ignacio Manjarrez Ayub</a:t>
            </a:r>
          </a:p>
        </p:txBody>
      </p:sp>
      <p:sp>
        <p:nvSpPr>
          <p:cNvPr id="21523" name="Rectangle 18"/>
          <p:cNvSpPr>
            <a:spLocks/>
          </p:cNvSpPr>
          <p:nvPr/>
        </p:nvSpPr>
        <p:spPr bwMode="auto">
          <a:xfrm>
            <a:off x="8903271" y="2358554"/>
            <a:ext cx="1578322" cy="3804047"/>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4" name="Rectangle 19"/>
          <p:cNvSpPr>
            <a:spLocks/>
          </p:cNvSpPr>
          <p:nvPr/>
        </p:nvSpPr>
        <p:spPr bwMode="auto">
          <a:xfrm>
            <a:off x="8899922" y="1843980"/>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5" name="Rectangle 20"/>
          <p:cNvSpPr>
            <a:spLocks/>
          </p:cNvSpPr>
          <p:nvPr/>
        </p:nvSpPr>
        <p:spPr bwMode="auto">
          <a:xfrm>
            <a:off x="8903270" y="1840632"/>
            <a:ext cx="1585021" cy="711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Asuntos Internacionales y de Trabajo</a:t>
            </a:r>
          </a:p>
        </p:txBody>
      </p:sp>
      <p:sp>
        <p:nvSpPr>
          <p:cNvPr id="21526" name="Rectangle 21"/>
          <p:cNvSpPr>
            <a:spLocks/>
          </p:cNvSpPr>
          <p:nvPr/>
        </p:nvSpPr>
        <p:spPr bwMode="auto">
          <a:xfrm>
            <a:off x="8903271" y="2663279"/>
            <a:ext cx="1578322" cy="1503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6675" indent="-6667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Capital Humano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Martha Barroso González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Laboral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Lorenzo Roel Hernández</a:t>
            </a:r>
          </a:p>
        </p:txBody>
      </p:sp>
      <p:pic>
        <p:nvPicPr>
          <p:cNvPr id="21527" name="Picture 22"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 xmlns:p14="http://schemas.microsoft.com/office/powerpoint/2010/main" val="20271285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5" y="1739900"/>
            <a:ext cx="10515599" cy="4351338"/>
          </a:xfrm>
        </p:spPr>
        <p:txBody>
          <a:bodyPr/>
          <a:lstStyle/>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son organismos sindicales con personalidad jurídica y patrimonio propios, integradas por los Sindicatos Patronales asociados a la Confederación.</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deberán registrarse únicamente a instancia de la Confederación y ante la Secretaria del Trabajo y Previsión Social en los términos de lo dispuesto en los artículos 381, 382, 383 384y 385 de la Ley Federal del Trabajo dando cumplimiento a los Documentos Rectores de la Confederación y sujetándose en todo momento a lo dispuesto en el reglamento específico.</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 Comisión Ejecutiva agrupará a los Sindicatos Patronales en tantas Federaciones como juzgue necesario, de acuerdo a la división geográfica en regiones del país.</a:t>
            </a:r>
            <a:endParaRPr lang="es-MX" sz="2400" dirty="0">
              <a:solidFill>
                <a:schemeClr val="accent1">
                  <a:lumMod val="75000"/>
                </a:schemeClr>
              </a:solidFill>
              <a:latin typeface="Arial" panose="020B0604020202020204" pitchFamily="34" charset="0"/>
              <a:cs typeface="Arial" panose="020B0604020202020204" pitchFamily="34" charset="0"/>
            </a:endParaRPr>
          </a:p>
          <a:p>
            <a:endParaRPr lang="es-MX" dirty="0"/>
          </a:p>
          <a:p>
            <a:endParaRPr lang="es-MX" dirty="0"/>
          </a:p>
        </p:txBody>
      </p:sp>
      <p:sp>
        <p:nvSpPr>
          <p:cNvPr id="4" name="Título 1"/>
          <p:cNvSpPr>
            <a:spLocks noGrp="1"/>
          </p:cNvSpPr>
          <p:nvPr>
            <p:ph type="title"/>
          </p:nvPr>
        </p:nvSpPr>
        <p:spPr>
          <a:xfrm>
            <a:off x="981078" y="350838"/>
            <a:ext cx="8305797" cy="1235075"/>
          </a:xfrm>
          <a:solidFill>
            <a:schemeClr val="accent1">
              <a:lumMod val="75000"/>
            </a:schemeClr>
          </a:solidFill>
        </p:spPr>
        <p:txBody>
          <a:bodyPr/>
          <a:lstStyle/>
          <a:p>
            <a:pPr algn="ctr"/>
            <a:r>
              <a:rPr lang="es-MX" alt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Federaciones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4480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2" y="1954212"/>
            <a:ext cx="10515599" cy="4351338"/>
          </a:xfrm>
        </p:spPr>
        <p:txBody>
          <a:bodyPr/>
          <a:lstStyle/>
          <a:p>
            <a:pPr marL="0" indent="0" algn="just" defTabSz="449263" eaLnBrk="1">
              <a:lnSpc>
                <a:spcPct val="107000"/>
              </a:lnSpc>
              <a:spcBef>
                <a:spcPts val="800"/>
              </a:spcBef>
              <a:buSzTx/>
              <a:buFontTx/>
              <a:buNone/>
            </a:pPr>
            <a:endPar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r>
              <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FEDERACIONES</a:t>
            </a: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69.- Objetivos de las Federaciones.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Federaciones tendrán como objetivo el coadyuvar en la ejecución del Plan Estratégico, contribuir al desarrollo cuantitativo y cualitativo de los Sindicatos Patronales, promover la formación y desarrollo de Sindicatos Patronales, propiciar una agenda común con los Sindicatos Patronales socios y apoyar el cumplimiento de los acuerdos y políticas de COPARMEX entre sus integrantes.</a:t>
            </a:r>
          </a:p>
          <a:p>
            <a:endParaRPr lang="es-MX" dirty="0">
              <a:solidFill>
                <a:schemeClr val="accent1">
                  <a:lumMod val="75000"/>
                </a:schemeClr>
              </a:solidFill>
            </a:endParaRPr>
          </a:p>
        </p:txBody>
      </p:sp>
      <p:sp>
        <p:nvSpPr>
          <p:cNvPr id="4" name="Título 1"/>
          <p:cNvSpPr>
            <a:spLocks noGrp="1"/>
          </p:cNvSpPr>
          <p:nvPr>
            <p:ph type="title"/>
          </p:nvPr>
        </p:nvSpPr>
        <p:spPr>
          <a:xfrm>
            <a:off x="838203" y="350838"/>
            <a:ext cx="8677272" cy="12636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98353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00050" y="2054225"/>
            <a:ext cx="10910889" cy="3675063"/>
          </a:xfrm>
        </p:spPr>
        <p:txBody>
          <a:bodyPr/>
          <a:lstStyle/>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sindicatos patronales afiliados voluntariamente a la Confederación, distribuidos en las 14 Federaciones.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Delegaciones </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un paso previo, a través del cual, empresarios de la localidad se agrupan y organizan para adquirir la experiencia, fortalecimiento y posicionamiento local y de la Coparmex con el objetivo de formar, en un tiempo determinado, un Centro Empresarial en su ciudad.</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Una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Representación</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es un grupo pequeño de empresarios reconocidos, afines a los principios y valores de la Coparmex que residen en ciudades y municipios importantes, en las cuales, el proceso de formación de una delegación y/o Centro Empresarial aún tomará un tiempo determinado. A este pequeño grupo de empresarios reconocidos –al menos 10- y afines a los principios, valores y filosofía de la Coparmex se les brindará toda la capacitación y el conocimiento sobre la Coparmex, su filosofía, historia, plan de trabajo y acciones; además se les capacitará para poder transmitir este conocimiento a otros empresarios de la región, así como representar a la Coparmex ante la Sociedad local y regional.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Delegaciones y Representaciones COPARMEX dependen del Centro Empresarial (Sindicato Patronal) que esté ubicado en su Estado y que se determine como el más idóneo. </a:t>
            </a:r>
          </a:p>
          <a:p>
            <a:endParaRPr lang="es-MX" dirty="0"/>
          </a:p>
        </p:txBody>
      </p:sp>
      <p:sp>
        <p:nvSpPr>
          <p:cNvPr id="4" name="Título 1"/>
          <p:cNvSpPr>
            <a:spLocks noGrp="1"/>
          </p:cNvSpPr>
          <p:nvPr>
            <p:ph type="title"/>
          </p:nvPr>
        </p:nvSpPr>
        <p:spPr>
          <a:xfrm>
            <a:off x="981079" y="350837"/>
            <a:ext cx="8634410" cy="132080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Sindicatos Patronales </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44770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aphicFrame>
        <p:nvGraphicFramePr>
          <p:cNvPr id="2" name="Group 2"/>
          <p:cNvGraphicFramePr>
            <a:graphicFrameLocks noGrp="1"/>
          </p:cNvGraphicFramePr>
          <p:nvPr>
            <p:extLst>
              <p:ext uri="{D42A27DB-BD31-4B8C-83A1-F6EECF244321}">
                <p14:modId xmlns="" xmlns:p14="http://schemas.microsoft.com/office/powerpoint/2010/main" val="757362446"/>
              </p:ext>
            </p:extLst>
          </p:nvPr>
        </p:nvGraphicFramePr>
        <p:xfrm>
          <a:off x="1614489" y="165200"/>
          <a:ext cx="8275512" cy="6507124"/>
        </p:xfrm>
        <a:graphic>
          <a:graphicData uri="http://schemas.openxmlformats.org/drawingml/2006/table">
            <a:tbl>
              <a:tblPr/>
              <a:tblGrid>
                <a:gridCol w="189516">
                  <a:extLst>
                    <a:ext uri="{9D8B030D-6E8A-4147-A177-3AD203B41FA5}">
                      <a16:colId xmlns="" xmlns:a16="http://schemas.microsoft.com/office/drawing/2014/main" val="20000"/>
                    </a:ext>
                  </a:extLst>
                </a:gridCol>
                <a:gridCol w="900486">
                  <a:extLst>
                    <a:ext uri="{9D8B030D-6E8A-4147-A177-3AD203B41FA5}">
                      <a16:colId xmlns="" xmlns:a16="http://schemas.microsoft.com/office/drawing/2014/main" val="20001"/>
                    </a:ext>
                  </a:extLst>
                </a:gridCol>
                <a:gridCol w="812045">
                  <a:extLst>
                    <a:ext uri="{9D8B030D-6E8A-4147-A177-3AD203B41FA5}">
                      <a16:colId xmlns="" xmlns:a16="http://schemas.microsoft.com/office/drawing/2014/main" val="20002"/>
                    </a:ext>
                  </a:extLst>
                </a:gridCol>
                <a:gridCol w="990075">
                  <a:extLst>
                    <a:ext uri="{9D8B030D-6E8A-4147-A177-3AD203B41FA5}">
                      <a16:colId xmlns="" xmlns:a16="http://schemas.microsoft.com/office/drawing/2014/main" val="20003"/>
                    </a:ext>
                  </a:extLst>
                </a:gridCol>
                <a:gridCol w="183773">
                  <a:extLst>
                    <a:ext uri="{9D8B030D-6E8A-4147-A177-3AD203B41FA5}">
                      <a16:colId xmlns="" xmlns:a16="http://schemas.microsoft.com/office/drawing/2014/main" val="20004"/>
                    </a:ext>
                  </a:extLst>
                </a:gridCol>
                <a:gridCol w="2294861">
                  <a:extLst>
                    <a:ext uri="{9D8B030D-6E8A-4147-A177-3AD203B41FA5}">
                      <a16:colId xmlns="" xmlns:a16="http://schemas.microsoft.com/office/drawing/2014/main" val="20005"/>
                    </a:ext>
                  </a:extLst>
                </a:gridCol>
                <a:gridCol w="1503490">
                  <a:extLst>
                    <a:ext uri="{9D8B030D-6E8A-4147-A177-3AD203B41FA5}">
                      <a16:colId xmlns="" xmlns:a16="http://schemas.microsoft.com/office/drawing/2014/main" val="20006"/>
                    </a:ext>
                  </a:extLst>
                </a:gridCol>
                <a:gridCol w="1401266">
                  <a:extLst>
                    <a:ext uri="{9D8B030D-6E8A-4147-A177-3AD203B41FA5}">
                      <a16:colId xmlns="" xmlns:a16="http://schemas.microsoft.com/office/drawing/2014/main" val="20007"/>
                    </a:ext>
                  </a:extLst>
                </a:gridCol>
              </a:tblGrid>
              <a:tr h="565766">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158812">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 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Armando León Ptacnik</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Ensenada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Mexicali</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248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Tijuana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29556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 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Arq.César Gonzalo Castanedo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Encarnación de Díaz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Matehuala y Norte Potosino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Río Verde   3. Ciudad Valles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158812">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C.P.  Luisa Estela León Marín.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Guanajuato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Celaya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Irapuato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2889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4. Juventino 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301143">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Gerardo Trejo Veytia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 F.</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la Ciudad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4"/>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Estado de México Oriente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Metropolitano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7"/>
                  </a:ext>
                </a:extLst>
              </a:tr>
              <a:tr h="28674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Guadalupe de la Vega Arizpe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Chihuahua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Delicias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Ciudad Juárez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Cuauhtémoc</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1"/>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Hidalgo del Parral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2"/>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Nuevo Casas Grandes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3"/>
                  </a:ext>
                </a:extLst>
              </a:tr>
            </a:tbl>
          </a:graphicData>
        </a:graphic>
      </p:graphicFrame>
    </p:spTree>
    <p:extLst>
      <p:ext uri="{BB962C8B-B14F-4D97-AF65-F5344CB8AC3E}">
        <p14:creationId xmlns="" xmlns:p14="http://schemas.microsoft.com/office/powerpoint/2010/main" val="218890308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aphicFrame>
        <p:nvGraphicFramePr>
          <p:cNvPr id="2" name="Group 2"/>
          <p:cNvGraphicFramePr>
            <a:graphicFrameLocks noGrp="1"/>
          </p:cNvGraphicFramePr>
          <p:nvPr/>
        </p:nvGraphicFramePr>
        <p:xfrm>
          <a:off x="1949277" y="486668"/>
          <a:ext cx="7999883" cy="5886899"/>
        </p:xfrm>
        <a:graphic>
          <a:graphicData uri="http://schemas.openxmlformats.org/drawingml/2006/table">
            <a:tbl>
              <a:tblPr/>
              <a:tblGrid>
                <a:gridCol w="177477">
                  <a:extLst>
                    <a:ext uri="{9D8B030D-6E8A-4147-A177-3AD203B41FA5}">
                      <a16:colId xmlns="" xmlns:a16="http://schemas.microsoft.com/office/drawing/2014/main" val="20000"/>
                    </a:ext>
                  </a:extLst>
                </a:gridCol>
                <a:gridCol w="846088">
                  <a:extLst>
                    <a:ext uri="{9D8B030D-6E8A-4147-A177-3AD203B41FA5}">
                      <a16:colId xmlns="" xmlns:a16="http://schemas.microsoft.com/office/drawing/2014/main" val="20001"/>
                    </a:ext>
                  </a:extLst>
                </a:gridCol>
                <a:gridCol w="763488">
                  <a:extLst>
                    <a:ext uri="{9D8B030D-6E8A-4147-A177-3AD203B41FA5}">
                      <a16:colId xmlns="" xmlns:a16="http://schemas.microsoft.com/office/drawing/2014/main" val="20002"/>
                    </a:ext>
                  </a:extLst>
                </a:gridCol>
                <a:gridCol w="929804">
                  <a:extLst>
                    <a:ext uri="{9D8B030D-6E8A-4147-A177-3AD203B41FA5}">
                      <a16:colId xmlns="" xmlns:a16="http://schemas.microsoft.com/office/drawing/2014/main" val="20003"/>
                    </a:ext>
                  </a:extLst>
                </a:gridCol>
                <a:gridCol w="212080">
                  <a:extLst>
                    <a:ext uri="{9D8B030D-6E8A-4147-A177-3AD203B41FA5}">
                      <a16:colId xmlns="" xmlns:a16="http://schemas.microsoft.com/office/drawing/2014/main" val="20004"/>
                    </a:ext>
                  </a:extLst>
                </a:gridCol>
                <a:gridCol w="2429991">
                  <a:extLst>
                    <a:ext uri="{9D8B030D-6E8A-4147-A177-3AD203B41FA5}">
                      <a16:colId xmlns="" xmlns:a16="http://schemas.microsoft.com/office/drawing/2014/main" val="20005"/>
                    </a:ext>
                  </a:extLst>
                </a:gridCol>
                <a:gridCol w="1573857">
                  <a:extLst>
                    <a:ext uri="{9D8B030D-6E8A-4147-A177-3AD203B41FA5}">
                      <a16:colId xmlns="" xmlns:a16="http://schemas.microsoft.com/office/drawing/2014/main" val="20006"/>
                    </a:ext>
                  </a:extLst>
                </a:gridCol>
                <a:gridCol w="1067098">
                  <a:extLst>
                    <a:ext uri="{9D8B030D-6E8A-4147-A177-3AD203B41FA5}">
                      <a16:colId xmlns="" xmlns:a16="http://schemas.microsoft.com/office/drawing/2014/main" val="20007"/>
                    </a:ext>
                  </a:extLst>
                </a:gridCol>
              </a:tblGrid>
              <a:tr h="541363">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525736">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Juan Carlos López Villarreal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Coahuila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Coahuila Sureste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5. Región Centro y Carbonífera de Coahuila -Monclova.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Laguna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6. Linares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167432">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Occidente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José de Jesús Hernández Preciado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Manzanillo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630660">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7. Arandas 8. Capilla de Guadalupe 9. Región Ciénega 10. Jalostotitlán 11. San Juan de los Lagos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28240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Puerto Vallarta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Tepatitlán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412998">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Pacífico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Ing. Jorge López Valencia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12. Los Cabos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Guasave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308074">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Mazatlán y del Sur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Valle del Fuerte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2812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Peninsular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Chetumal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Cozumel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Yucatán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Mérida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Valladolid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 xmlns:p14="http://schemas.microsoft.com/office/powerpoint/2010/main" val="398969401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Group 1"/>
          <p:cNvGraphicFramePr>
            <a:graphicFrameLocks noGrp="1"/>
          </p:cNvGraphicFramePr>
          <p:nvPr/>
        </p:nvGraphicFramePr>
        <p:xfrm>
          <a:off x="1818680" y="545828"/>
          <a:ext cx="8191872" cy="5770815"/>
        </p:xfrm>
        <a:graphic>
          <a:graphicData uri="http://schemas.openxmlformats.org/drawingml/2006/table">
            <a:tbl>
              <a:tblPr/>
              <a:tblGrid>
                <a:gridCol w="180826">
                  <a:extLst>
                    <a:ext uri="{9D8B030D-6E8A-4147-A177-3AD203B41FA5}">
                      <a16:colId xmlns="" xmlns:a16="http://schemas.microsoft.com/office/drawing/2014/main" val="20000"/>
                    </a:ext>
                  </a:extLst>
                </a:gridCol>
                <a:gridCol w="860599">
                  <a:extLst>
                    <a:ext uri="{9D8B030D-6E8A-4147-A177-3AD203B41FA5}">
                      <a16:colId xmlns="" xmlns:a16="http://schemas.microsoft.com/office/drawing/2014/main" val="20001"/>
                    </a:ext>
                  </a:extLst>
                </a:gridCol>
                <a:gridCol w="775766">
                  <a:extLst>
                    <a:ext uri="{9D8B030D-6E8A-4147-A177-3AD203B41FA5}">
                      <a16:colId xmlns="" xmlns:a16="http://schemas.microsoft.com/office/drawing/2014/main" val="20002"/>
                    </a:ext>
                  </a:extLst>
                </a:gridCol>
                <a:gridCol w="946547">
                  <a:extLst>
                    <a:ext uri="{9D8B030D-6E8A-4147-A177-3AD203B41FA5}">
                      <a16:colId xmlns="" xmlns:a16="http://schemas.microsoft.com/office/drawing/2014/main" val="20003"/>
                    </a:ext>
                  </a:extLst>
                </a:gridCol>
                <a:gridCol w="180826">
                  <a:extLst>
                    <a:ext uri="{9D8B030D-6E8A-4147-A177-3AD203B41FA5}">
                      <a16:colId xmlns="" xmlns:a16="http://schemas.microsoft.com/office/drawing/2014/main" val="20004"/>
                    </a:ext>
                  </a:extLst>
                </a:gridCol>
                <a:gridCol w="2193355">
                  <a:extLst>
                    <a:ext uri="{9D8B030D-6E8A-4147-A177-3AD203B41FA5}">
                      <a16:colId xmlns="" xmlns:a16="http://schemas.microsoft.com/office/drawing/2014/main" val="20005"/>
                    </a:ext>
                  </a:extLst>
                </a:gridCol>
                <a:gridCol w="1640830">
                  <a:extLst>
                    <a:ext uri="{9D8B030D-6E8A-4147-A177-3AD203B41FA5}">
                      <a16:colId xmlns="" xmlns:a16="http://schemas.microsoft.com/office/drawing/2014/main" val="20006"/>
                    </a:ext>
                  </a:extLst>
                </a:gridCol>
                <a:gridCol w="1413123">
                  <a:extLst>
                    <a:ext uri="{9D8B030D-6E8A-4147-A177-3AD203B41FA5}">
                      <a16:colId xmlns="" xmlns:a16="http://schemas.microsoft.com/office/drawing/2014/main" val="20007"/>
                    </a:ext>
                  </a:extLst>
                </a:gridCol>
              </a:tblGrid>
              <a:tr h="619497">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32258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Sureste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13. Ciudad del Carmen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Costa de Chiapas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321469">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Alfredo Santini Fernández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Obregón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Navojoa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del Norte de 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17301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Jorge Coffau Kayser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Martín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Tehuacán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14. Zona Norte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Xalapa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174129">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Suroeste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Fernando Vargas Lozano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Istmo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Guerrero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Acapulco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Chilpancingo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Zona Sur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r h="3225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Fidel Gallardo Aguilar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Victoria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Matamoros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Coparmex Nuevo Laredo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Reynosa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1"/>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Tampico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2"/>
                  </a:ext>
                </a:extLst>
              </a:tr>
            </a:tbl>
          </a:graphicData>
        </a:graphic>
      </p:graphicFrame>
      <p:pic>
        <p:nvPicPr>
          <p:cNvPr id="33962" name="Picture 393"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 xmlns:p14="http://schemas.microsoft.com/office/powerpoint/2010/main" val="122019019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CONSEJEROS DELEGADOS</a:t>
            </a: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44.- De los Consejeros Delegados.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que a propuesta del Presidente designe el Consejo Directivo, con arreglo al artículo 371, fracción IX, de la Ley Federal del Trabajo, tendrán a su cargo el cumplimiento de los objetivos, el desarrollo de los proyectos o la implementación de las acciones que el Consejo Directivo o el Presidente les encomienden.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Para el eficaz cumplimiento de su encomienda, los Consejeros Delegados podrán relacionarse e interactuar con los órganos de Gobierno, comisiones, comités, grupos de trabajo, Sindicatos Patronales, así como las Delegaciones y Representaciones de éstos y de la Confederación, y en general con los Socios de la misma.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durarán en su encargo un año calendario y podrá designarse el número que resulte necesario, sin que se pueda exceder la proporción establecida en el artículo 26, primer párrafo. El Presidente podrá, determinar la cesación del encargo en forma anticipada, al concluir el motivo de la encomienda, renovarse el Consejo Directivo o en cualquier momento que lo estime conveniente. </a:t>
            </a:r>
          </a:p>
          <a:p>
            <a:endParaRPr lang="es-MX" sz="2000" dirty="0">
              <a:solidFill>
                <a:schemeClr val="accent1">
                  <a:lumMod val="75000"/>
                </a:schemeClr>
              </a:solidFill>
            </a:endParaRPr>
          </a:p>
        </p:txBody>
      </p:sp>
      <p:sp>
        <p:nvSpPr>
          <p:cNvPr id="4" name="Título 1"/>
          <p:cNvSpPr>
            <a:spLocks noGrp="1"/>
          </p:cNvSpPr>
          <p:nvPr>
            <p:ph type="title"/>
          </p:nvPr>
        </p:nvSpPr>
        <p:spPr>
          <a:xfrm>
            <a:off x="1123953" y="322262"/>
            <a:ext cx="8377235" cy="1363663"/>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Consejeros Delegados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68710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pSp>
        <p:nvGrpSpPr>
          <p:cNvPr id="23555" name="Group 2"/>
          <p:cNvGrpSpPr>
            <a:grpSpLocks/>
          </p:cNvGrpSpPr>
          <p:nvPr/>
        </p:nvGrpSpPr>
        <p:grpSpPr bwMode="auto">
          <a:xfrm>
            <a:off x="3271838" y="1064465"/>
            <a:ext cx="4814888" cy="5515600"/>
            <a:chOff x="0" y="0"/>
            <a:chExt cx="6183101" cy="7844409"/>
          </a:xfrm>
        </p:grpSpPr>
        <p:sp>
          <p:nvSpPr>
            <p:cNvPr id="23572" name="AutoShape 3"/>
            <p:cNvSpPr>
              <a:spLocks/>
            </p:cNvSpPr>
            <p:nvPr/>
          </p:nvSpPr>
          <p:spPr bwMode="auto">
            <a:xfrm>
              <a:off x="0" y="0"/>
              <a:ext cx="5178425" cy="7761288"/>
            </a:xfrm>
            <a:prstGeom prst="roundRect">
              <a:avLst>
                <a:gd name="adj" fmla="val 303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Tx/>
                <a:buNone/>
              </a:pPr>
              <a:endParaRPr lang="es-MX" altLang="es-MX" sz="1477">
                <a:latin typeface="Calibri" panose="020F0502020204030204" pitchFamily="34" charset="0"/>
                <a:cs typeface="Calibri" panose="020F0502020204030204" pitchFamily="34" charset="0"/>
                <a:sym typeface="Calibri" panose="020F0502020204030204" pitchFamily="34" charset="0"/>
              </a:endParaRPr>
            </a:p>
          </p:txBody>
        </p:sp>
        <p:sp>
          <p:nvSpPr>
            <p:cNvPr id="23573" name="Rectangle 4"/>
            <p:cNvSpPr>
              <a:spLocks/>
            </p:cNvSpPr>
            <p:nvPr/>
          </p:nvSpPr>
          <p:spPr bwMode="auto">
            <a:xfrm>
              <a:off x="513341" y="92314"/>
              <a:ext cx="5669760" cy="7752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5719" tIns="35719" rIns="35719" bIns="35719" anchor="ctr">
              <a:spAutoFit/>
            </a:bodyPr>
            <a:lstStyle>
              <a:lvl1pPr marL="14288" indent="-14288">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Pct val="100000"/>
                <a:buFontTx/>
                <a:buAutoNum type="arabicPeriod"/>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Transparencia</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Nicolás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Madahur</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Boehm</a:t>
              </a:r>
              <a:endPar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2. Asuntos OIT</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Pablo Rodríguez Posada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3. Desarrollo de Liderazgos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Marco Antonio Santacruz Moctezuma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4. Formación</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Arturo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Gérman</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Belmont</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5. Grandes Empresas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Patrick Devlyn Porras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6. Asociaciones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Guillermo Prieto Treviño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7. Patrimonio </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Carlos Cendejas Contreras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8. Internacional</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endPar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Juan Rodrigo Moreno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9. Tesorero</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Ignacio Treviño Camelo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10. Formación Dual</a:t>
              </a:r>
            </a:p>
            <a:p>
              <a:pPr defTabSz="642915">
                <a:lnSpc>
                  <a:spcPct val="120000"/>
                </a:lnSpc>
                <a:spcBef>
                  <a:spcPct val="0"/>
                </a:spcBef>
                <a:buSzTx/>
                <a:buNone/>
              </a:pPr>
              <a:r>
                <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rPr>
                <a:t>Juan Carlos Lopez Villarreal </a:t>
              </a:r>
            </a:p>
          </p:txBody>
        </p:sp>
      </p:grpSp>
      <p:sp>
        <p:nvSpPr>
          <p:cNvPr id="23561" name="Rectangle 18"/>
          <p:cNvSpPr>
            <a:spLocks/>
          </p:cNvSpPr>
          <p:nvPr/>
        </p:nvSpPr>
        <p:spPr bwMode="auto">
          <a:xfrm>
            <a:off x="4153591" y="272830"/>
            <a:ext cx="2555188" cy="33175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1687" dirty="0">
                <a:solidFill>
                  <a:srgbClr val="FFFFFF"/>
                </a:solidFill>
              </a:rPr>
              <a:t>10 Consejeros Delegados</a:t>
            </a:r>
          </a:p>
        </p:txBody>
      </p:sp>
      <p:sp>
        <p:nvSpPr>
          <p:cNvPr id="23563" name="Line 20"/>
          <p:cNvSpPr>
            <a:spLocks noChangeShapeType="1"/>
          </p:cNvSpPr>
          <p:nvPr/>
        </p:nvSpPr>
        <p:spPr bwMode="auto">
          <a:xfrm>
            <a:off x="5431185" y="674908"/>
            <a:ext cx="0" cy="389557"/>
          </a:xfrm>
          <a:prstGeom prst="line">
            <a:avLst/>
          </a:prstGeom>
          <a:noFill/>
          <a:ln w="25400">
            <a:solidFill>
              <a:srgbClr val="005493"/>
            </a:solidFill>
            <a:round/>
            <a:headEnd/>
            <a:tailEnd type="triangle" w="med" len="med"/>
          </a:ln>
          <a:extLst>
            <a:ext uri="{909E8E84-426E-40DD-AFC4-6F175D3DCCD1}">
              <a14:hiddenFill xmlns="" xmlns:a14="http://schemas.microsoft.com/office/drawing/2010/main">
                <a:noFill/>
              </a14:hiddenFill>
            </a:ext>
          </a:extLst>
        </p:spPr>
        <p:txBody>
          <a:bodyPr lIns="32147" rIns="32147"/>
          <a:lstStyle/>
          <a:p>
            <a:endParaRPr lang="es-MX" sz="984"/>
          </a:p>
        </p:txBody>
      </p:sp>
    </p:spTree>
    <p:extLst>
      <p:ext uri="{BB962C8B-B14F-4D97-AF65-F5344CB8AC3E}">
        <p14:creationId xmlns="" xmlns:p14="http://schemas.microsoft.com/office/powerpoint/2010/main" val="2343155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758" y="1122362"/>
            <a:ext cx="9482140" cy="1120776"/>
          </a:xfrm>
          <a:solidFill>
            <a:schemeClr val="accent1">
              <a:lumMod val="75000"/>
            </a:schemeClr>
          </a:solidFill>
        </p:spPr>
        <p:txBody>
          <a:bodyPr/>
          <a:lstStyle/>
          <a:p>
            <a:pPr algn="ctr"/>
            <a:r>
              <a:rPr lang="es-MX" sz="5400" b="1" dirty="0">
                <a:solidFill>
                  <a:schemeClr val="bg1"/>
                </a:solidFill>
                <a:latin typeface="Arial" panose="020B0604020202020204" pitchFamily="34" charset="0"/>
                <a:cs typeface="Arial" panose="020B0604020202020204" pitchFamily="34" charset="0"/>
              </a:rPr>
              <a:t>Asamblea </a:t>
            </a:r>
          </a:p>
        </p:txBody>
      </p:sp>
      <p:sp>
        <p:nvSpPr>
          <p:cNvPr id="3" name="Marcador de texto 2"/>
          <p:cNvSpPr>
            <a:spLocks noGrp="1"/>
          </p:cNvSpPr>
          <p:nvPr>
            <p:ph type="body" idx="1"/>
          </p:nvPr>
        </p:nvSpPr>
        <p:spPr>
          <a:xfrm>
            <a:off x="838203" y="2740024"/>
            <a:ext cx="10001250" cy="2903539"/>
          </a:xfrm>
        </p:spPr>
        <p:txBody>
          <a:bodyPr/>
          <a:lstStyle/>
          <a:p>
            <a:pPr marL="610235" marR="405130" indent="0" algn="just">
              <a:spcBef>
                <a:spcPts val="15"/>
              </a:spcBef>
              <a:buNone/>
            </a:pPr>
            <a:r>
              <a:rPr lang="es-MX" sz="36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La Asamblea es el órgano supremo de la Confederación Patronal de la República Mexicana y está integrada por todas las personas físicas y morales agremiadas en términos de estos Estatutos.</a:t>
            </a:r>
            <a:endParaRPr lang="es-MX"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70682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362" y="350838"/>
            <a:ext cx="7172326" cy="935038"/>
          </a:xfrm>
          <a:solidFill>
            <a:srgbClr val="0070C0"/>
          </a:solidFill>
        </p:spPr>
        <p:txBody>
          <a:bodyPr/>
          <a:lstStyle/>
          <a:p>
            <a:pPr algn="ctr"/>
            <a:r>
              <a:rPr lang="es-MX" b="1" dirty="0" smtClean="0">
                <a:solidFill>
                  <a:schemeClr val="bg1"/>
                </a:solidFill>
                <a:latin typeface="Arial" panose="020B0604020202020204" pitchFamily="34" charset="0"/>
                <a:cs typeface="Arial" panose="020B0604020202020204" pitchFamily="34" charset="0"/>
              </a:rPr>
              <a:t>Comités </a:t>
            </a:r>
            <a:endParaRPr lang="es-MX"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52466" y="1682750"/>
            <a:ext cx="10515599" cy="4351338"/>
          </a:xfrm>
        </p:spPr>
        <p:txBody>
          <a:bodyPr/>
          <a:lstStyle/>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r>
              <a:rPr lang="es-MX" sz="2800" dirty="0" smtClean="0">
                <a:solidFill>
                  <a:srgbClr val="0070C0"/>
                </a:solidFill>
                <a:latin typeface="Arial" panose="020B0604020202020204" pitchFamily="34" charset="0"/>
                <a:cs typeface="Arial" panose="020B0604020202020204" pitchFamily="34" charset="0"/>
              </a:rPr>
              <a:t>Artículo 40 Fracción IX</a:t>
            </a:r>
          </a:p>
          <a:p>
            <a:pPr marL="133350" indent="0">
              <a:buNone/>
            </a:pPr>
            <a:r>
              <a:rPr lang="es-MX" sz="2800" dirty="0" smtClean="0">
                <a:solidFill>
                  <a:srgbClr val="0070C0"/>
                </a:solidFill>
                <a:latin typeface="Arial" panose="020B0604020202020204" pitchFamily="34" charset="0"/>
                <a:cs typeface="Arial" panose="020B0604020202020204" pitchFamily="34" charset="0"/>
              </a:rPr>
              <a:t>Crear o modificar las Comisiones o Comités que considere necesarios para el cumplimiento de la Misión de COPARMEX;</a:t>
            </a:r>
            <a:endParaRPr lang="es-MX" sz="2800" dirty="0">
              <a:solidFill>
                <a:srgbClr val="0070C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 xmlns:p14="http://schemas.microsoft.com/office/powerpoint/2010/main" val="871076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5313105" y="790915"/>
            <a:ext cx="1561326" cy="559064"/>
          </a:xfrm>
          <a:prstGeom prst="rect">
            <a:avLst/>
          </a:prstGeom>
          <a:solidFill>
            <a:schemeClr val="accent1"/>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3164" dirty="0">
                <a:solidFill>
                  <a:srgbClr val="FFFFFF"/>
                </a:solidFill>
                <a:latin typeface="+mj-lt"/>
              </a:rPr>
              <a:t>Comités</a:t>
            </a:r>
          </a:p>
        </p:txBody>
      </p:sp>
      <p:grpSp>
        <p:nvGrpSpPr>
          <p:cNvPr id="35843" name="Group 2"/>
          <p:cNvGrpSpPr>
            <a:grpSpLocks/>
          </p:cNvGrpSpPr>
          <p:nvPr/>
        </p:nvGrpSpPr>
        <p:grpSpPr bwMode="auto">
          <a:xfrm>
            <a:off x="1793007" y="2316738"/>
            <a:ext cx="2552774" cy="803582"/>
            <a:chOff x="0" y="-80110"/>
            <a:chExt cx="3630613" cy="1142872"/>
          </a:xfrm>
        </p:grpSpPr>
        <p:sp>
          <p:nvSpPr>
            <p:cNvPr id="35887" name="AutoShape 3"/>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8" name="Rectangle 4"/>
            <p:cNvSpPr>
              <a:spLocks/>
            </p:cNvSpPr>
            <p:nvPr/>
          </p:nvSpPr>
          <p:spPr bwMode="auto">
            <a:xfrm>
              <a:off x="48799" y="-80110"/>
              <a:ext cx="3533012"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Sustentabilidad Patrimonial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Carlos Villaseñor Franco</a:t>
              </a:r>
            </a:p>
          </p:txBody>
        </p:sp>
      </p:grpSp>
      <p:grpSp>
        <p:nvGrpSpPr>
          <p:cNvPr id="35844" name="Group 5"/>
          <p:cNvGrpSpPr>
            <a:grpSpLocks/>
          </p:cNvGrpSpPr>
          <p:nvPr/>
        </p:nvGrpSpPr>
        <p:grpSpPr bwMode="auto">
          <a:xfrm>
            <a:off x="1827319" y="3254374"/>
            <a:ext cx="2717994" cy="690935"/>
            <a:chOff x="48799" y="-16583"/>
            <a:chExt cx="3865593" cy="982663"/>
          </a:xfrm>
        </p:grpSpPr>
        <p:sp>
          <p:nvSpPr>
            <p:cNvPr id="35885" name="AutoShape 6"/>
            <p:cNvSpPr>
              <a:spLocks/>
            </p:cNvSpPr>
            <p:nvPr/>
          </p:nvSpPr>
          <p:spPr bwMode="auto">
            <a:xfrm>
              <a:off x="283779" y="-16583"/>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6" name="Rectangle 7"/>
            <p:cNvSpPr>
              <a:spLocks/>
            </p:cNvSpPr>
            <p:nvPr/>
          </p:nvSpPr>
          <p:spPr bwMode="auto">
            <a:xfrm>
              <a:off x="48799" y="94982"/>
              <a:ext cx="3533012"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Planeación Estratégica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Alejandro Pellico Villar</a:t>
              </a:r>
            </a:p>
          </p:txBody>
        </p:sp>
      </p:grpSp>
      <p:grpSp>
        <p:nvGrpSpPr>
          <p:cNvPr id="35845" name="Group 8"/>
          <p:cNvGrpSpPr>
            <a:grpSpLocks/>
          </p:cNvGrpSpPr>
          <p:nvPr/>
        </p:nvGrpSpPr>
        <p:grpSpPr bwMode="auto">
          <a:xfrm>
            <a:off x="1793007" y="4103235"/>
            <a:ext cx="2552774" cy="803582"/>
            <a:chOff x="0" y="-80902"/>
            <a:chExt cx="3630613" cy="1142873"/>
          </a:xfrm>
        </p:grpSpPr>
        <p:sp>
          <p:nvSpPr>
            <p:cNvPr id="35883" name="AutoShape 9"/>
            <p:cNvSpPr>
              <a:spLocks/>
            </p:cNvSpPr>
            <p:nvPr/>
          </p:nvSpPr>
          <p:spPr bwMode="auto">
            <a:xfrm>
              <a:off x="0" y="0"/>
              <a:ext cx="3630613" cy="981075"/>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4" name="Rectangle 10"/>
            <p:cNvSpPr>
              <a:spLocks/>
            </p:cNvSpPr>
            <p:nvPr/>
          </p:nvSpPr>
          <p:spPr bwMode="auto">
            <a:xfrm>
              <a:off x="48799" y="-80902"/>
              <a:ext cx="3533012" cy="1142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Innovación y Estandarización</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Jesús Andrade Sánchez</a:t>
              </a:r>
            </a:p>
          </p:txBody>
        </p:sp>
      </p:grpSp>
      <p:grpSp>
        <p:nvGrpSpPr>
          <p:cNvPr id="35846" name="Group 11"/>
          <p:cNvGrpSpPr>
            <a:grpSpLocks/>
          </p:cNvGrpSpPr>
          <p:nvPr/>
        </p:nvGrpSpPr>
        <p:grpSpPr bwMode="auto">
          <a:xfrm>
            <a:off x="4812358" y="2373065"/>
            <a:ext cx="2552775" cy="690935"/>
            <a:chOff x="0" y="0"/>
            <a:chExt cx="3630613" cy="982663"/>
          </a:xfrm>
        </p:grpSpPr>
        <p:sp>
          <p:nvSpPr>
            <p:cNvPr id="35881" name="AutoShape 12"/>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2" name="Rectangle 13"/>
            <p:cNvSpPr>
              <a:spLocks/>
            </p:cNvSpPr>
            <p:nvPr/>
          </p:nvSpPr>
          <p:spPr bwMode="auto">
            <a:xfrm>
              <a:off x="48801" y="94982"/>
              <a:ext cx="3533012"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Federaciones</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Óscar Cuéllar Rosas</a:t>
              </a:r>
            </a:p>
          </p:txBody>
        </p:sp>
      </p:grpSp>
      <p:grpSp>
        <p:nvGrpSpPr>
          <p:cNvPr id="35847" name="Group 14"/>
          <p:cNvGrpSpPr>
            <a:grpSpLocks/>
          </p:cNvGrpSpPr>
          <p:nvPr/>
        </p:nvGrpSpPr>
        <p:grpSpPr bwMode="auto">
          <a:xfrm>
            <a:off x="4812358" y="3322960"/>
            <a:ext cx="2552775" cy="690934"/>
            <a:chOff x="0" y="0"/>
            <a:chExt cx="3630613" cy="982663"/>
          </a:xfrm>
        </p:grpSpPr>
        <p:sp>
          <p:nvSpPr>
            <p:cNvPr id="35879" name="AutoShape 15"/>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0" name="Rectangle 16"/>
            <p:cNvSpPr>
              <a:spLocks/>
            </p:cNvSpPr>
            <p:nvPr/>
          </p:nvSpPr>
          <p:spPr bwMode="auto">
            <a:xfrm>
              <a:off x="48802" y="94983"/>
              <a:ext cx="3533009"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Fortalecimiento Territorial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Alfredo Valles Vázquez</a:t>
              </a:r>
            </a:p>
          </p:txBody>
        </p:sp>
      </p:grpSp>
      <p:grpSp>
        <p:nvGrpSpPr>
          <p:cNvPr id="35848" name="Group 17"/>
          <p:cNvGrpSpPr>
            <a:grpSpLocks/>
          </p:cNvGrpSpPr>
          <p:nvPr/>
        </p:nvGrpSpPr>
        <p:grpSpPr bwMode="auto">
          <a:xfrm>
            <a:off x="4839147" y="4273972"/>
            <a:ext cx="2512591" cy="679772"/>
            <a:chOff x="0" y="0"/>
            <a:chExt cx="3573463" cy="966788"/>
          </a:xfrm>
        </p:grpSpPr>
        <p:sp>
          <p:nvSpPr>
            <p:cNvPr id="35877" name="AutoShape 18"/>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8" name="Rectangle 19"/>
            <p:cNvSpPr>
              <a:spLocks/>
            </p:cNvSpPr>
            <p:nvPr/>
          </p:nvSpPr>
          <p:spPr bwMode="auto">
            <a:xfrm>
              <a:off x="48033" y="70888"/>
              <a:ext cx="3477398"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Política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Antonio Sánchez Díaz</a:t>
              </a:r>
            </a:p>
          </p:txBody>
        </p:sp>
      </p:grpSp>
      <p:grpSp>
        <p:nvGrpSpPr>
          <p:cNvPr id="35849" name="Group 20"/>
          <p:cNvGrpSpPr>
            <a:grpSpLocks/>
          </p:cNvGrpSpPr>
          <p:nvPr/>
        </p:nvGrpSpPr>
        <p:grpSpPr bwMode="auto">
          <a:xfrm>
            <a:off x="7851800" y="4238254"/>
            <a:ext cx="2512590" cy="679772"/>
            <a:chOff x="0" y="0"/>
            <a:chExt cx="3573463" cy="966788"/>
          </a:xfrm>
        </p:grpSpPr>
        <p:sp>
          <p:nvSpPr>
            <p:cNvPr id="35875" name="AutoShape 21"/>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6" name="Rectangle 22"/>
            <p:cNvSpPr>
              <a:spLocks/>
            </p:cNvSpPr>
            <p:nvPr/>
          </p:nvSpPr>
          <p:spPr bwMode="auto">
            <a:xfrm>
              <a:off x="48031" y="71252"/>
              <a:ext cx="3477398"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Jurídico</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Leonor Quiroz Carrillo</a:t>
              </a:r>
            </a:p>
          </p:txBody>
        </p:sp>
      </p:grpSp>
      <p:grpSp>
        <p:nvGrpSpPr>
          <p:cNvPr id="35850" name="Group 23"/>
          <p:cNvGrpSpPr>
            <a:grpSpLocks/>
          </p:cNvGrpSpPr>
          <p:nvPr/>
        </p:nvGrpSpPr>
        <p:grpSpPr bwMode="auto">
          <a:xfrm>
            <a:off x="7831708" y="2291912"/>
            <a:ext cx="2552774" cy="806690"/>
            <a:chOff x="0" y="-58267"/>
            <a:chExt cx="3630613" cy="1147292"/>
          </a:xfrm>
        </p:grpSpPr>
        <p:sp>
          <p:nvSpPr>
            <p:cNvPr id="35873" name="AutoShape 24"/>
            <p:cNvSpPr>
              <a:spLocks/>
            </p:cNvSpPr>
            <p:nvPr/>
          </p:nvSpPr>
          <p:spPr bwMode="auto">
            <a:xfrm>
              <a:off x="0" y="0"/>
              <a:ext cx="3630613" cy="1089025"/>
            </a:xfrm>
            <a:prstGeom prst="roundRect">
              <a:avLst>
                <a:gd name="adj" fmla="val 1529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4" name="Rectangle 25"/>
            <p:cNvSpPr>
              <a:spLocks/>
            </p:cNvSpPr>
            <p:nvPr/>
          </p:nvSpPr>
          <p:spPr bwMode="auto">
            <a:xfrm>
              <a:off x="48799" y="-58267"/>
              <a:ext cx="3533012"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Estratégia</a:t>
              </a: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 Pública y Vertebración</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Pend.</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1" name="Group 26"/>
          <p:cNvGrpSpPr>
            <a:grpSpLocks/>
          </p:cNvGrpSpPr>
          <p:nvPr/>
        </p:nvGrpSpPr>
        <p:grpSpPr bwMode="auto">
          <a:xfrm>
            <a:off x="7851800" y="3328541"/>
            <a:ext cx="2512590" cy="679773"/>
            <a:chOff x="0" y="0"/>
            <a:chExt cx="3573463" cy="966788"/>
          </a:xfrm>
        </p:grpSpPr>
        <p:sp>
          <p:nvSpPr>
            <p:cNvPr id="35871" name="AutoShape 27"/>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2" name="Rectangle 28"/>
            <p:cNvSpPr>
              <a:spLocks/>
            </p:cNvSpPr>
            <p:nvPr/>
          </p:nvSpPr>
          <p:spPr bwMode="auto">
            <a:xfrm>
              <a:off x="48031" y="144856"/>
              <a:ext cx="3477396"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Económica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a:t>
              </a:r>
            </a:p>
          </p:txBody>
        </p:sp>
      </p:grpSp>
      <p:grpSp>
        <p:nvGrpSpPr>
          <p:cNvPr id="35852" name="Group 29"/>
          <p:cNvGrpSpPr>
            <a:grpSpLocks/>
          </p:cNvGrpSpPr>
          <p:nvPr/>
        </p:nvGrpSpPr>
        <p:grpSpPr bwMode="auto">
          <a:xfrm>
            <a:off x="1813099" y="5053088"/>
            <a:ext cx="2512590" cy="679772"/>
            <a:chOff x="0" y="0"/>
            <a:chExt cx="3573463" cy="966788"/>
          </a:xfrm>
        </p:grpSpPr>
        <p:sp>
          <p:nvSpPr>
            <p:cNvPr id="35869" name="AutoShape 30"/>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0" name="Rectangle 31"/>
            <p:cNvSpPr>
              <a:spLocks/>
            </p:cNvSpPr>
            <p:nvPr/>
          </p:nvSpPr>
          <p:spPr bwMode="auto">
            <a:xfrm>
              <a:off x="48031" y="74479"/>
              <a:ext cx="3477398"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Membresía</a:t>
              </a:r>
            </a:p>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Pend.</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sp>
        <p:nvSpPr>
          <p:cNvPr id="35853" name="Line 32"/>
          <p:cNvSpPr>
            <a:spLocks noChangeShapeType="1"/>
          </p:cNvSpPr>
          <p:nvPr/>
        </p:nvSpPr>
        <p:spPr bwMode="auto">
          <a:xfrm flipV="1">
            <a:off x="3068836" y="3066232"/>
            <a:ext cx="0" cy="195337"/>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4" name="Line 33"/>
          <p:cNvSpPr>
            <a:spLocks noChangeShapeType="1"/>
          </p:cNvSpPr>
          <p:nvPr/>
        </p:nvSpPr>
        <p:spPr bwMode="auto">
          <a:xfrm flipV="1">
            <a:off x="6088187" y="3068464"/>
            <a:ext cx="0" cy="248915"/>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5" name="Line 34"/>
          <p:cNvSpPr>
            <a:spLocks noChangeShapeType="1"/>
          </p:cNvSpPr>
          <p:nvPr/>
        </p:nvSpPr>
        <p:spPr bwMode="auto">
          <a:xfrm flipH="1" flipV="1">
            <a:off x="6091535" y="4016127"/>
            <a:ext cx="1117" cy="253380"/>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6" name="Line 35"/>
          <p:cNvSpPr>
            <a:spLocks noChangeShapeType="1"/>
          </p:cNvSpPr>
          <p:nvPr/>
        </p:nvSpPr>
        <p:spPr bwMode="auto">
          <a:xfrm flipV="1">
            <a:off x="3068836" y="4853286"/>
            <a:ext cx="0" cy="195337"/>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7" name="Line 36"/>
          <p:cNvSpPr>
            <a:spLocks noChangeShapeType="1"/>
          </p:cNvSpPr>
          <p:nvPr/>
        </p:nvSpPr>
        <p:spPr bwMode="auto">
          <a:xfrm flipV="1">
            <a:off x="9108654" y="3103066"/>
            <a:ext cx="0" cy="219894"/>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8" name="Line 37"/>
          <p:cNvSpPr>
            <a:spLocks noChangeShapeType="1"/>
          </p:cNvSpPr>
          <p:nvPr/>
        </p:nvSpPr>
        <p:spPr bwMode="auto">
          <a:xfrm flipV="1">
            <a:off x="9108654" y="4012779"/>
            <a:ext cx="0" cy="219893"/>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9" name="Line 38"/>
          <p:cNvSpPr>
            <a:spLocks noChangeShapeType="1"/>
          </p:cNvSpPr>
          <p:nvPr/>
        </p:nvSpPr>
        <p:spPr bwMode="auto">
          <a:xfrm flipV="1">
            <a:off x="6090419" y="1347267"/>
            <a:ext cx="3348" cy="1021333"/>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0" name="Line 39"/>
          <p:cNvSpPr>
            <a:spLocks noChangeShapeType="1"/>
          </p:cNvSpPr>
          <p:nvPr/>
        </p:nvSpPr>
        <p:spPr bwMode="auto">
          <a:xfrm>
            <a:off x="3066604" y="1581671"/>
            <a:ext cx="6044283" cy="0"/>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1" name="Line 40"/>
          <p:cNvSpPr>
            <a:spLocks noChangeShapeType="1"/>
          </p:cNvSpPr>
          <p:nvPr/>
        </p:nvSpPr>
        <p:spPr bwMode="auto">
          <a:xfrm flipV="1">
            <a:off x="3068836" y="1566044"/>
            <a:ext cx="0" cy="799207"/>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2" name="Line 41"/>
          <p:cNvSpPr>
            <a:spLocks noChangeShapeType="1"/>
          </p:cNvSpPr>
          <p:nvPr/>
        </p:nvSpPr>
        <p:spPr bwMode="auto">
          <a:xfrm flipH="1" flipV="1">
            <a:off x="9107538" y="1567160"/>
            <a:ext cx="2232" cy="795859"/>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5" name="Line 46"/>
          <p:cNvSpPr>
            <a:spLocks noChangeShapeType="1"/>
          </p:cNvSpPr>
          <p:nvPr/>
        </p:nvSpPr>
        <p:spPr bwMode="auto">
          <a:xfrm flipV="1">
            <a:off x="3068836" y="3960317"/>
            <a:ext cx="0" cy="195337"/>
          </a:xfrm>
          <a:prstGeom prst="line">
            <a:avLst/>
          </a:prstGeom>
          <a:noFill/>
          <a:ln w="25400">
            <a:solidFill>
              <a:srgbClr val="005493"/>
            </a:solidFill>
            <a:round/>
            <a:headEnd/>
            <a:tailEnd/>
          </a:ln>
          <a:effectLst>
            <a:outerShdw dist="25400" dir="5400000" algn="ctr" rotWithShape="0">
              <a:srgbClr val="000000">
                <a:alpha val="50000"/>
              </a:srgbClr>
            </a:outerShdw>
          </a:effectLst>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6" name="Rectangle 47"/>
          <p:cNvSpPr>
            <a:spLocks/>
          </p:cNvSpPr>
          <p:nvPr/>
        </p:nvSpPr>
        <p:spPr bwMode="auto">
          <a:xfrm>
            <a:off x="2962058" y="6223871"/>
            <a:ext cx="6264536" cy="331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latin typeface="Arial" panose="020B0604020202020204" pitchFamily="34" charset="0"/>
                <a:cs typeface="Arial" panose="020B0604020202020204" pitchFamily="34" charset="0"/>
                <a:sym typeface="Arial" panose="020B0604020202020204" pitchFamily="34" charset="0"/>
              </a:rPr>
              <a:t>Referencia: Artículo 40. Facultades del Presidente, Fracción IX.  </a:t>
            </a:r>
          </a:p>
        </p:txBody>
      </p:sp>
    </p:spTree>
    <p:extLst>
      <p:ext uri="{BB962C8B-B14F-4D97-AF65-F5344CB8AC3E}">
        <p14:creationId xmlns="" xmlns:p14="http://schemas.microsoft.com/office/powerpoint/2010/main" val="35404742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3965" y="293688"/>
            <a:ext cx="8034335" cy="1220788"/>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Comités Garantes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00088" y="1812097"/>
            <a:ext cx="10429875" cy="4049122"/>
          </a:xfrm>
          <a:prstGeom prst="rect">
            <a:avLst/>
          </a:prstGeom>
        </p:spPr>
        <p:txBody>
          <a:bodyPr wrap="square">
            <a:spAutoFit/>
          </a:bodyPr>
          <a:lstStyle/>
          <a:p>
            <a:pPr marL="298450" indent="-119063" algn="just" defTabSz="449263">
              <a:lnSpc>
                <a:spcPct val="107000"/>
              </a:lnSpc>
              <a:spcBef>
                <a:spcPts val="80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AUDITORÍA</a:t>
            </a:r>
          </a:p>
          <a:p>
            <a:pPr marL="298450" indent="-119063" algn="just" defTabSz="449263">
              <a:spcBef>
                <a:spcPct val="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91.- Atribuciones del Comité de Auditoría. </a:t>
            </a:r>
          </a:p>
          <a:p>
            <a:pPr marL="298450" indent="-119063"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Auditoría contará con las siguientes atribuciones: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Revisar y opinar sobre los estados financieros y recomendar lo que proceda;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opiniones y dictámenes sobre operaciones relevantes por su cuantía, su origen o procedencia, su naturaleza pública o que se consideren inusuales o no recurrentes tanto de la Confederación como de los Sindicatos Patronales;</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 designación, contratación y remuneración del Auditor Externo, así como evaluar su desempeño y analizar los reportes que éste suscriba;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las políticas contables y los lineamientos de control y auditoría interna existente;</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y analizar la información financiera auditada de los diferentes Sindicatos Patronales afiliados a la COPARMEX y emitir opiniones y recomendaciones sobre las políticas, los procedimientos y lineamientos de control legal y auditoría que establezca la Confederación para ellos y para sí misma; </a:t>
            </a:r>
          </a:p>
          <a:p>
            <a:pPr marL="298450" indent="-119063" algn="just" defTabSz="449263" eaLnBrk="1">
              <a:spcBef>
                <a:spcPct val="0"/>
              </a:spcBef>
              <a:buSzPct val="10000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Mantener informado al Comisario Propietario y Comisario Suplente de la Confederación de las acciones que emprenda y de las opiniones y dictámenes que emita y presentar a la Asamblea Anual el Informe de su Gestión. </a:t>
            </a:r>
          </a:p>
        </p:txBody>
      </p:sp>
    </p:spTree>
    <p:extLst>
      <p:ext uri="{BB962C8B-B14F-4D97-AF65-F5344CB8AC3E}">
        <p14:creationId xmlns="" xmlns:p14="http://schemas.microsoft.com/office/powerpoint/2010/main" val="310572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49" y="632815"/>
            <a:ext cx="9644063" cy="5651675"/>
          </a:xfrm>
          <a:prstGeom prst="rect">
            <a:avLst/>
          </a:prstGeom>
        </p:spPr>
        <p:txBody>
          <a:bodyPr wrap="square">
            <a:spAutoFit/>
          </a:bodyPr>
          <a:lstStyle/>
          <a:p>
            <a:pPr marL="153988" indent="-1905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DESARROLLO HUMANO</a:t>
            </a:r>
          </a:p>
          <a:p>
            <a:pPr marL="153988" indent="-1905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97.- Atribuciones del Comité de Desarrollo Humano.</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Desarrollo Humano contará con las siguientes atribuciones: </a:t>
            </a:r>
          </a:p>
          <a:p>
            <a:pPr marL="153988" indent="-19050" algn="just" defTabSz="449263">
              <a:spcBef>
                <a:spcPct val="0"/>
              </a:spcBef>
            </a:pPr>
            <a:endPar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el proceso de búsqueda, reclutamiento y selección de los candidatos a ocupar los puestos de Dirección General;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nombramiento y/o remoción de los referidos funcionarios y de los funcionarios del nivel jerárquico inmediato inferior;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Realizar entrevistas de salida a los funcionarios a los que se refiere el punto anterior: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en el diseño y la definición de la estructura organizacional y del perfil de los puestos del personal;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la definición y el establecimiento de los mecanismos de evaluación del desempeño del Director General, y de los demás integrantes del personal directivo; </a:t>
            </a:r>
          </a:p>
          <a:p>
            <a:pPr marL="153988" indent="-1905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Intervenir en la definición de tabuladores y sueldos y someterlos a la consideración del Presidente de COPARMEX;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recomendaciones emanadas de los trabajos y acciones del Comité de Desarrollo Humano serán presentadas al Presidente de la Confederación.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caso de discrepancia entre las propuestas del Comité de Desarrollo Humano y el Presidente de la Confederación, el Comité presentará sus recomendaciones a la Comisión Ejecutiva de la Confederación que será quien decida en definitiva.</a:t>
            </a:r>
          </a:p>
        </p:txBody>
      </p:sp>
    </p:spTree>
    <p:extLst>
      <p:ext uri="{BB962C8B-B14F-4D97-AF65-F5344CB8AC3E}">
        <p14:creationId xmlns="" xmlns:p14="http://schemas.microsoft.com/office/powerpoint/2010/main" val="521274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7214" y="1278013"/>
            <a:ext cx="10415586" cy="4266681"/>
          </a:xfrm>
          <a:prstGeom prst="rect">
            <a:avLst/>
          </a:prstGeom>
        </p:spPr>
        <p:txBody>
          <a:bodyPr wrap="square">
            <a:spAutoFit/>
          </a:bodyPr>
          <a:lstStyle/>
          <a:p>
            <a:pPr marL="381000" indent="-21590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GOBIERNO CORPORATIVO</a:t>
            </a:r>
          </a:p>
          <a:p>
            <a:pPr marL="381000" indent="-21590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102.- Fines del Comité de Gobierno Corporativo. </a:t>
            </a:r>
          </a:p>
          <a:p>
            <a:pPr marL="381000" indent="-21590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Gobierno Corporativo tiene como propósitos: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el escrupuloso manejo de recursos de origen público otorgados a la Confederación y a los Sindicatos Patronales;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a la elaboración y revisión de reglamentos, procesos y normas;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Recomendar las modificaciones que juzgue pertinentes para la aplicación y ejecución de las mejores prácticas corporativas;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la transparencia y rendición de cuentas y evitar los conflicto de intereses;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Someter el Código de Ética de la Confederación a la consideración del Consejo Directivo y promover su revisión y actualización en los casos en que proceda;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e investigar denuncias y quejas respecto de violaciones a los Documentos Rectores,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Reportando las irregularidades e incumplimientos a los órganos competentes de la Confederación;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el Certificado de Congruencia de Documentos Rectores</a:t>
            </a: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los Sindicatos Patronales que cumplan con la obligación respectiva.</a:t>
            </a:r>
          </a:p>
        </p:txBody>
      </p:sp>
    </p:spTree>
    <p:extLst>
      <p:ext uri="{BB962C8B-B14F-4D97-AF65-F5344CB8AC3E}">
        <p14:creationId xmlns="" xmlns:p14="http://schemas.microsoft.com/office/powerpoint/2010/main" val="1454577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7" y="1355689"/>
            <a:ext cx="10601325" cy="2462597"/>
          </a:xfrm>
          <a:prstGeom prst="rect">
            <a:avLst/>
          </a:prstGeom>
        </p:spPr>
        <p:txBody>
          <a:bodyPr wrap="square">
            <a:spAutoFit/>
          </a:bodyPr>
          <a:lstStyle/>
          <a:p>
            <a:pPr algn="just" defTabSz="449263">
              <a:lnSpc>
                <a:spcPct val="107000"/>
              </a:lnSpc>
              <a:spcBef>
                <a:spcPts val="80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ELECTORAL</a:t>
            </a:r>
          </a:p>
          <a:p>
            <a:pPr algn="just" defTabSz="449263">
              <a:lnSpc>
                <a:spcPct val="107000"/>
              </a:lnSpc>
              <a:spcBef>
                <a:spcPts val="800"/>
              </a:spcBef>
            </a:pPr>
            <a:endPar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algn="just" defTabSz="449263">
              <a:spcBef>
                <a:spcPct val="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47.- Atribuciones Generales de la Comisión Electoral. </a:t>
            </a:r>
          </a:p>
          <a:p>
            <a:pPr algn="just" defTabSz="449263">
              <a:spcBef>
                <a:spcPct val="0"/>
              </a:spcBef>
            </a:pPr>
            <a:r>
              <a:rPr lang="es-MX" altLang="es-MX" sz="24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Electoral es el órgano responsable de organizar, conducir, arbitrar y resolver toda controversia o conflicto que pudiera surgir en los procesos electivos de la Confederación.</a:t>
            </a:r>
          </a:p>
        </p:txBody>
      </p:sp>
    </p:spTree>
    <p:extLst>
      <p:ext uri="{BB962C8B-B14F-4D97-AF65-F5344CB8AC3E}">
        <p14:creationId xmlns="" xmlns:p14="http://schemas.microsoft.com/office/powerpoint/2010/main" val="3639039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23556" name="Rectangle 5"/>
          <p:cNvSpPr>
            <a:spLocks/>
          </p:cNvSpPr>
          <p:nvPr/>
        </p:nvSpPr>
        <p:spPr bwMode="auto">
          <a:xfrm>
            <a:off x="3801001" y="421151"/>
            <a:ext cx="2553584" cy="44146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2400" dirty="0">
                <a:solidFill>
                  <a:srgbClr val="FFFFFF"/>
                </a:solidFill>
                <a:latin typeface="Arial" panose="020B0604020202020204" pitchFamily="34" charset="0"/>
                <a:cs typeface="Arial" panose="020B0604020202020204" pitchFamily="34" charset="0"/>
              </a:rPr>
              <a:t>Comités Garantes</a:t>
            </a:r>
          </a:p>
        </p:txBody>
      </p:sp>
      <p:grpSp>
        <p:nvGrpSpPr>
          <p:cNvPr id="23557" name="Group 6"/>
          <p:cNvGrpSpPr>
            <a:grpSpLocks/>
          </p:cNvGrpSpPr>
          <p:nvPr/>
        </p:nvGrpSpPr>
        <p:grpSpPr bwMode="auto">
          <a:xfrm>
            <a:off x="3801001" y="1252176"/>
            <a:ext cx="2566169" cy="757907"/>
            <a:chOff x="0" y="0"/>
            <a:chExt cx="3649663" cy="1077913"/>
          </a:xfrm>
        </p:grpSpPr>
        <p:sp>
          <p:nvSpPr>
            <p:cNvPr id="23570" name="AutoShape 7"/>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71" name="Rectangle 8"/>
            <p:cNvSpPr>
              <a:spLocks/>
            </p:cNvSpPr>
            <p:nvPr/>
          </p:nvSpPr>
          <p:spPr bwMode="auto">
            <a:xfrm>
              <a:off x="49060" y="142552"/>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Auditoria</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Ramón Leyva Albarrán</a:t>
              </a:r>
            </a:p>
          </p:txBody>
        </p:sp>
      </p:grpSp>
      <p:grpSp>
        <p:nvGrpSpPr>
          <p:cNvPr id="23558" name="Group 9"/>
          <p:cNvGrpSpPr>
            <a:grpSpLocks/>
          </p:cNvGrpSpPr>
          <p:nvPr/>
        </p:nvGrpSpPr>
        <p:grpSpPr bwMode="auto">
          <a:xfrm>
            <a:off x="3794708" y="2248479"/>
            <a:ext cx="2566169" cy="756791"/>
            <a:chOff x="0" y="0"/>
            <a:chExt cx="3649663" cy="1076325"/>
          </a:xfrm>
        </p:grpSpPr>
        <p:sp>
          <p:nvSpPr>
            <p:cNvPr id="23568" name="AutoShape 10"/>
            <p:cNvSpPr>
              <a:spLocks/>
            </p:cNvSpPr>
            <p:nvPr/>
          </p:nvSpPr>
          <p:spPr bwMode="auto">
            <a:xfrm>
              <a:off x="0" y="0"/>
              <a:ext cx="3649663" cy="1076325"/>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9" name="Rectangle 11"/>
            <p:cNvSpPr>
              <a:spLocks/>
            </p:cNvSpPr>
            <p:nvPr/>
          </p:nvSpPr>
          <p:spPr bwMode="auto">
            <a:xfrm>
              <a:off x="49058" y="138638"/>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Desarrollo Humano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Julio Vargas Quintanilla</a:t>
              </a:r>
            </a:p>
          </p:txBody>
        </p:sp>
      </p:grpSp>
      <p:grpSp>
        <p:nvGrpSpPr>
          <p:cNvPr id="23559" name="Group 12"/>
          <p:cNvGrpSpPr>
            <a:grpSpLocks/>
          </p:cNvGrpSpPr>
          <p:nvPr/>
        </p:nvGrpSpPr>
        <p:grpSpPr bwMode="auto">
          <a:xfrm>
            <a:off x="3829202" y="3264609"/>
            <a:ext cx="2566169" cy="803582"/>
            <a:chOff x="0" y="-32535"/>
            <a:chExt cx="3649663" cy="1142872"/>
          </a:xfrm>
        </p:grpSpPr>
        <p:sp>
          <p:nvSpPr>
            <p:cNvPr id="23566" name="AutoShape 13"/>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7" name="Rectangle 14"/>
            <p:cNvSpPr>
              <a:spLocks/>
            </p:cNvSpPr>
            <p:nvPr/>
          </p:nvSpPr>
          <p:spPr bwMode="auto">
            <a:xfrm>
              <a:off x="49060" y="-32535"/>
              <a:ext cx="3551545"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Gobierno Corporativo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Alberto Espinosa </a:t>
              </a:r>
              <a:r>
                <a:rPr lang="es-MX" altLang="es-MX" sz="1600" b="1" dirty="0" err="1">
                  <a:solidFill>
                    <a:schemeClr val="bg1"/>
                  </a:solidFill>
                  <a:latin typeface="Arial" panose="020B0604020202020204" pitchFamily="34" charset="0"/>
                  <a:cs typeface="Arial" panose="020B0604020202020204" pitchFamily="34" charset="0"/>
                  <a:sym typeface="Calibri" panose="020F0502020204030204" pitchFamily="34" charset="0"/>
                </a:rPr>
                <a:t>Desiguad</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60" name="Group 15"/>
          <p:cNvGrpSpPr>
            <a:grpSpLocks/>
          </p:cNvGrpSpPr>
          <p:nvPr/>
        </p:nvGrpSpPr>
        <p:grpSpPr bwMode="auto">
          <a:xfrm>
            <a:off x="3794708" y="4564888"/>
            <a:ext cx="2566169" cy="757907"/>
            <a:chOff x="0" y="0"/>
            <a:chExt cx="3649663" cy="1077913"/>
          </a:xfrm>
        </p:grpSpPr>
        <p:sp>
          <p:nvSpPr>
            <p:cNvPr id="23564"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5" name="Rectangle 17"/>
            <p:cNvSpPr>
              <a:spLocks/>
            </p:cNvSpPr>
            <p:nvPr/>
          </p:nvSpPr>
          <p:spPr bwMode="auto">
            <a:xfrm>
              <a:off x="49060" y="132509"/>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Electoral</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Victor García Lizama</a:t>
              </a:r>
            </a:p>
          </p:txBody>
        </p:sp>
      </p:grpSp>
      <p:sp>
        <p:nvSpPr>
          <p:cNvPr id="23562" name="Line 19"/>
          <p:cNvSpPr>
            <a:spLocks noChangeShapeType="1"/>
          </p:cNvSpPr>
          <p:nvPr/>
        </p:nvSpPr>
        <p:spPr bwMode="auto">
          <a:xfrm>
            <a:off x="4913189" y="862619"/>
            <a:ext cx="0" cy="389557"/>
          </a:xfrm>
          <a:prstGeom prst="line">
            <a:avLst/>
          </a:prstGeom>
          <a:noFill/>
          <a:ln w="25400">
            <a:solidFill>
              <a:srgbClr val="005493"/>
            </a:solidFill>
            <a:round/>
            <a:headEnd/>
            <a:tailEnd type="triangle" w="med" len="med"/>
          </a:ln>
          <a:extLst>
            <a:ext uri="{909E8E84-426E-40DD-AFC4-6F175D3DCCD1}">
              <a14:hiddenFill xmlns="" xmlns:a14="http://schemas.microsoft.com/office/drawing/2010/main">
                <a:noFill/>
              </a14:hiddenFill>
            </a:ext>
          </a:extLst>
        </p:spPr>
        <p:txBody>
          <a:bodyPr lIns="32147" rIns="32147"/>
          <a:lstStyle/>
          <a:p>
            <a:endParaRPr lang="es-MX" sz="984"/>
          </a:p>
        </p:txBody>
      </p:sp>
    </p:spTree>
    <p:extLst>
      <p:ext uri="{BB962C8B-B14F-4D97-AF65-F5344CB8AC3E}">
        <p14:creationId xmlns="" xmlns:p14="http://schemas.microsoft.com/office/powerpoint/2010/main" val="193508363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lineas.png"/>
          <p:cNvPicPr preferRelativeResize="0"/>
          <p:nvPr/>
        </p:nvPicPr>
        <p:blipFill rotWithShape="1">
          <a:blip r:embed="rId3">
            <a:alphaModFix/>
          </a:blip>
          <a:srcRect/>
          <a:stretch/>
        </p:blipFill>
        <p:spPr>
          <a:xfrm flipH="1">
            <a:off x="823037" y="4231821"/>
            <a:ext cx="9893126" cy="1782814"/>
          </a:xfrm>
          <a:prstGeom prst="rect">
            <a:avLst/>
          </a:prstGeom>
          <a:noFill/>
          <a:ln>
            <a:noFill/>
          </a:ln>
        </p:spPr>
      </p:pic>
      <p:pic>
        <p:nvPicPr>
          <p:cNvPr id="118" name="Shape 118" descr="LOGO CLARO.png"/>
          <p:cNvPicPr preferRelativeResize="0"/>
          <p:nvPr/>
        </p:nvPicPr>
        <p:blipFill rotWithShape="1">
          <a:blip r:embed="rId4">
            <a:alphaModFix amt="31000"/>
          </a:blip>
          <a:srcRect/>
          <a:stretch/>
        </p:blipFill>
        <p:spPr>
          <a:xfrm>
            <a:off x="1490386" y="857254"/>
            <a:ext cx="3786079" cy="5154707"/>
          </a:xfrm>
          <a:prstGeom prst="rect">
            <a:avLst/>
          </a:prstGeom>
          <a:noFill/>
          <a:ln>
            <a:noFill/>
          </a:ln>
        </p:spPr>
      </p:pic>
      <p:pic>
        <p:nvPicPr>
          <p:cNvPr id="119" name="Shape 119" descr="logo_transparente.png"/>
          <p:cNvPicPr preferRelativeResize="0"/>
          <p:nvPr/>
        </p:nvPicPr>
        <p:blipFill rotWithShape="1">
          <a:blip r:embed="rId5">
            <a:alphaModFix/>
          </a:blip>
          <a:srcRect/>
          <a:stretch/>
        </p:blipFill>
        <p:spPr>
          <a:xfrm>
            <a:off x="4995723" y="1915850"/>
            <a:ext cx="2247016" cy="1893957"/>
          </a:xfrm>
          <a:prstGeom prst="rect">
            <a:avLst/>
          </a:prstGeom>
          <a:noFill/>
          <a:ln>
            <a:noFill/>
          </a:ln>
        </p:spPr>
      </p:pic>
      <p:sp>
        <p:nvSpPr>
          <p:cNvPr id="120" name="Shape 120"/>
          <p:cNvSpPr txBox="1"/>
          <p:nvPr/>
        </p:nvSpPr>
        <p:spPr>
          <a:xfrm>
            <a:off x="1562659" y="4114110"/>
            <a:ext cx="9105343" cy="1200328"/>
          </a:xfrm>
          <a:prstGeom prst="rect">
            <a:avLst/>
          </a:prstGeom>
          <a:noFill/>
          <a:ln>
            <a:noFill/>
          </a:ln>
        </p:spPr>
        <p:txBody>
          <a:bodyPr lIns="68569" tIns="34275" rIns="68569" bIns="34275" anchor="t" anchorCtr="0">
            <a:noAutofit/>
          </a:bodyPr>
          <a:lstStyle/>
          <a:p>
            <a:pPr algn="ctr">
              <a:buSzPct val="25000"/>
            </a:pPr>
            <a:r>
              <a:rPr lang="es-MX" sz="1500">
                <a:solidFill>
                  <a:srgbClr val="3F3F3F"/>
                </a:solidFill>
                <a:latin typeface="Helvetica Neue"/>
                <a:ea typeface="Helvetica Neue"/>
                <a:cs typeface="Helvetica Neue"/>
                <a:sym typeface="Helvetica Neue"/>
              </a:rPr>
              <a:t>CONFEDERACIÓN PATRONAL DE LA REPÚBLICA MEXICANA</a:t>
            </a:r>
          </a:p>
          <a:p>
            <a:pPr algn="ctr"/>
            <a:endParaRPr sz="1650">
              <a:solidFill>
                <a:srgbClr val="3F3F3F"/>
              </a:solidFill>
              <a:latin typeface="Helvetica Neue"/>
              <a:ea typeface="Helvetica Neue"/>
              <a:cs typeface="Helvetica Neue"/>
              <a:sym typeface="Helvetica Neue"/>
            </a:endParaRPr>
          </a:p>
          <a:p>
            <a:pPr algn="ctr">
              <a:buSzPct val="25000"/>
            </a:pPr>
            <a:r>
              <a:rPr lang="es-MX" sz="1350">
                <a:solidFill>
                  <a:srgbClr val="3F3F3F"/>
                </a:solidFill>
                <a:latin typeface="Helvetica Neue"/>
                <a:ea typeface="Helvetica Neue"/>
                <a:cs typeface="Helvetica Neue"/>
                <a:sym typeface="Helvetica Neue"/>
              </a:rPr>
              <a:t>Insurgentes Sur 950 1º y 2º pisos</a:t>
            </a:r>
          </a:p>
          <a:p>
            <a:pPr algn="ctr">
              <a:buSzPct val="25000"/>
            </a:pPr>
            <a:r>
              <a:rPr lang="es-MX" sz="1350">
                <a:solidFill>
                  <a:srgbClr val="3F3F3F"/>
                </a:solidFill>
                <a:latin typeface="Helvetica Neue"/>
                <a:ea typeface="Helvetica Neue"/>
                <a:cs typeface="Helvetica Neue"/>
                <a:sym typeface="Helvetica Neue"/>
              </a:rPr>
              <a:t>Tel. +52 (55) 5682 5466</a:t>
            </a:r>
          </a:p>
          <a:p>
            <a:pPr algn="ctr">
              <a:buSzPct val="25000"/>
            </a:pPr>
            <a:r>
              <a:rPr lang="es-MX" sz="1350">
                <a:solidFill>
                  <a:srgbClr val="3F3F3F"/>
                </a:solidFill>
                <a:latin typeface="Helvetica Neue"/>
                <a:ea typeface="Helvetica Neue"/>
                <a:cs typeface="Helvetica Neue"/>
                <a:sym typeface="Helvetica Neue"/>
              </a:rPr>
              <a:t>www.coparmex.org.mx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12" y="207963"/>
            <a:ext cx="8067677" cy="74930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600074" y="1209531"/>
            <a:ext cx="10701338" cy="5648469"/>
          </a:xfrm>
          <a:prstGeom prst="rect">
            <a:avLst/>
          </a:prstGeom>
        </p:spPr>
        <p:txBody>
          <a:bodyPr wrap="square">
            <a:spAutoFit/>
          </a:bodyPr>
          <a:lstStyle/>
          <a:p>
            <a:pPr marL="236538" indent="-98425" algn="just" defTabSz="336550">
              <a:lnSpc>
                <a:spcPct val="107000"/>
              </a:lnSpc>
              <a:spcBef>
                <a:spcPts val="60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ASAMBLEA</a:t>
            </a:r>
          </a:p>
          <a:p>
            <a:pPr marL="236538" indent="-98425" algn="just" defTabSz="336550">
              <a:spcBef>
                <a:spcPct val="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15.- Facultades de las Asambleas Ordinarias.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 </a:t>
            </a:r>
          </a:p>
          <a:p>
            <a:pPr marL="236538" indent="-98425" algn="just" defTabSz="336550">
              <a:spcBef>
                <a:spcPct val="0"/>
              </a:spcBef>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a:t>
            </a:r>
          </a:p>
          <a:p>
            <a:pPr marL="236538" indent="-98425" algn="just" defTabSz="336550" eaLnBrk="1">
              <a:spcBef>
                <a:spcPct val="0"/>
              </a:spcBef>
              <a:buSzPct val="100000"/>
              <a:buFontTx/>
              <a:buAutoNum type="romanUcPeriod"/>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Elegir al Presidente de COPARMEX y a los demás miembros del Consejo Directivo, así como a los Comisarios propietario y suplente;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Aprobar el Plan Estratégico;</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Aprobar la solicitud de admisión de Sindicatos Patronales, así como la constitución de Delegaciones y Representaciones;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Aprobar el Plan de Trabajo anual que le presente la Comisión Ejecutiva;</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Aprobar el presupuesto anual que le presente la Comisión Ejecutiva por conducto del Vicepresidente de Finanzas;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Conocer el informe general de actividades del Presidente;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En la Asamblea que se celebre dentro del primer semestre del año, aprobar los estados financieros del ejercicio anterior, así como conocer el informe del Comisario;</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En la Asamblea que se celebre dentro del segundo semestre del año, conocer los estados financieros preliminares correspondientes al primer semestre;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Estudiar y debatir las propuestas sometidas a su consideración por los Socios, por el Consejo Directivo, la Comisión Ejecutiva, la Oficina de la Presidencia y el Presidente; y tomar los acuerdos correspondientes;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Resolver sobre la expulsión de socios de la Confederación; y</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Las demás que establezcan la ley, los presentes Estatutos y sus reglamentos.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Podrán celebrarse cuantas Asambleas Ordinarias sean necesarias durante el año, para el desahogo de los asuntos a que se refiere este artículo.</a:t>
            </a:r>
          </a:p>
        </p:txBody>
      </p:sp>
    </p:spTree>
    <p:extLst>
      <p:ext uri="{BB962C8B-B14F-4D97-AF65-F5344CB8AC3E}">
        <p14:creationId xmlns="" xmlns:p14="http://schemas.microsoft.com/office/powerpoint/2010/main" val="2492125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814388"/>
            <a:ext cx="7529512" cy="110013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Consejo Directivo</a:t>
            </a:r>
          </a:p>
        </p:txBody>
      </p:sp>
      <p:sp>
        <p:nvSpPr>
          <p:cNvPr id="3" name="Marcador de texto 2"/>
          <p:cNvSpPr>
            <a:spLocks noGrp="1"/>
          </p:cNvSpPr>
          <p:nvPr>
            <p:ph type="body" idx="1"/>
          </p:nvPr>
        </p:nvSpPr>
        <p:spPr>
          <a:xfrm>
            <a:off x="566741" y="1211263"/>
            <a:ext cx="9934572" cy="4189413"/>
          </a:xfrm>
        </p:spPr>
        <p:txBody>
          <a:bodyPr/>
          <a:lstStyle/>
          <a:p>
            <a:pPr algn="just"/>
            <a:endParaRPr lang="es-MX" dirty="0" smtClean="0"/>
          </a:p>
          <a:p>
            <a:pPr algn="just"/>
            <a:endParaRPr lang="es-MX" dirty="0"/>
          </a:p>
          <a:p>
            <a:pPr algn="just"/>
            <a:endParaRPr lang="es-MX" dirty="0" smtClean="0"/>
          </a:p>
          <a:p>
            <a:pPr algn="just"/>
            <a:endParaRPr lang="es-MX"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Es el órgano encargado de velar por el estricto cumplimiento a los documentos rectores de la confederación Integrado por Consejeros electos por la Asamblea y por Consejeros ex-oficio: Presidentes de las Federaciones, de los Sindicatos Patronales, de las Agrupaciones Asociadas y de las Comisiones y Comités de Trabajo. </a:t>
            </a:r>
          </a:p>
          <a:p>
            <a:pPr marL="13335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5383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4" y="114299"/>
            <a:ext cx="7891460" cy="7429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485775" y="1128712"/>
            <a:ext cx="10572750" cy="5560112"/>
          </a:xfrm>
          <a:prstGeom prst="rect">
            <a:avLst/>
          </a:prstGeom>
        </p:spPr>
        <p:txBody>
          <a:bodyPr wrap="square">
            <a:spAutoFit/>
          </a:bodyPr>
          <a:lstStyle/>
          <a:p>
            <a:pPr marL="349250" indent="-193675" algn="just" defTabSz="309563">
              <a:lnSpc>
                <a:spcPct val="107000"/>
              </a:lnSpc>
              <a:spcBef>
                <a:spcPts val="5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CONSEJO DIRECTIVO</a:t>
            </a:r>
          </a:p>
          <a:p>
            <a:pPr marL="349250" indent="-193675" algn="just" defTabSz="3095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30.- Facultades del Consejo Directivo. </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Consejo Directivo velará por el estricto cumplimiento de los Documentos Rectores de la COPARMEX y gozará de las siguientes facultades</a:t>
            </a:r>
            <a:r>
              <a:rPr lang="es-MX" altLang="es-MX" sz="105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endPar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Nombrar, a propuesta de la Comisión Electoral, a los miembros de la Comisión Ejecutiva;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Designar de entre sus miembros a los consejeros que suplirán las vacantes temporales o definitivas que </a:t>
            </a:r>
            <a:r>
              <a:rPr lang="es-MX" altLang="es-MX" sz="105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llegaran a </a:t>
            </a: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surgir en la Comisión Ejecutiva;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Ratificar el nombramiento de los Vicepresidentes;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Nombrar a propuesta de la Comisión Electoral al Secretario General de la Confederación;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Recibir de la Comisión Ejecutiva por conducto del Presidente, un informe mensual sobre los asuntos relevantes de la Confederación y dar su opinión al </a:t>
            </a:r>
            <a:r>
              <a:rPr lang="es-MX" altLang="es-MX" sz="105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respecto</a:t>
            </a:r>
            <a:endPar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Pedir a la Comisión Ejecutiva, por conducto del Presidente, informes específicos sobre cualquier asunto de la Confederación u otros de interés nacional e internacional;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Nombrar a propuesta del Presidente, a los integrantes de la Comisión Electoral;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Promover el estudio y difusión de la doctrina social de COPARMEX;</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Aprobar periódicamente, por conducto de los Vicepresidentes o de los Presidentes de las Comisiones de Trabajo, los resultados alcanzados por dichas Comisiones;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Orientar a la Comisión Ejecutiva sobre riesgos y oportunidades del entorno económico, político y social de interés nacional e internacional;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Opinar y en su caso aprobar las propuestas de reformas a la Declaración de Principios y a los Estatutos, designar a la Comisión Dictaminadora a propuesta del Presidente y, en su caso, solicitar la convocatoria para una Asamblea Extraordinaria;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 Aprobar los reglamentos de la Confederación;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XIII. Expedir la declaratoria de baja de socios que establece el artículo 101;</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XIV. Aprobar el contenido y sede de las Asambleas;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 Designar a la persona que substituya al Presidente en caso de ausencia definitiva o por causas de fuerza mayor;</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 Crear o autorizar, según el caso, Delegaciones y Representaciones de la Confederación o de los Sindicatos Patronales, así como acordar su extinción y liquidación;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XVII. Nombrar Consejeros Delegados a propuesta del Presidente, en los términos del artículo 44 de estos Estatutos.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XVIII. Nombrar Delegados Especiales para la ejecución de actos concretos, en un número de hasta veinte, por periodos no mayores a un ejercicio de un año, en términos del artículo 371, fracción IX, de la Ley Federal del Trabajo; y,</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XIX. Aquellos otros que expresamente le confieran estos Estatutos y sus reglamentos.</a:t>
            </a:r>
          </a:p>
        </p:txBody>
      </p:sp>
    </p:spTree>
    <p:extLst>
      <p:ext uri="{BB962C8B-B14F-4D97-AF65-F5344CB8AC3E}">
        <p14:creationId xmlns="" xmlns:p14="http://schemas.microsoft.com/office/powerpoint/2010/main" val="1394538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86075" y="32543"/>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9" name="Tabla 8"/>
          <p:cNvGraphicFramePr>
            <a:graphicFrameLocks noGrp="1"/>
          </p:cNvGraphicFramePr>
          <p:nvPr>
            <p:extLst>
              <p:ext uri="{D42A27DB-BD31-4B8C-83A1-F6EECF244321}">
                <p14:modId xmlns="" xmlns:p14="http://schemas.microsoft.com/office/powerpoint/2010/main" val="3606754603"/>
              </p:ext>
            </p:extLst>
          </p:nvPr>
        </p:nvGraphicFramePr>
        <p:xfrm>
          <a:off x="771522" y="728663"/>
          <a:ext cx="9529767" cy="5925751"/>
        </p:xfrm>
        <a:graphic>
          <a:graphicData uri="http://schemas.openxmlformats.org/drawingml/2006/table">
            <a:tbl>
              <a:tblPr firstRow="1" firstCol="1" bandRow="1">
                <a:tableStyleId>{5C22544A-7EE6-4342-B048-85BDC9FD1C3A}</a:tableStyleId>
              </a:tblPr>
              <a:tblGrid>
                <a:gridCol w="757237"/>
                <a:gridCol w="814391"/>
                <a:gridCol w="1257300"/>
                <a:gridCol w="985837"/>
                <a:gridCol w="871538"/>
                <a:gridCol w="628650"/>
                <a:gridCol w="571500"/>
                <a:gridCol w="1157288"/>
                <a:gridCol w="1443038"/>
                <a:gridCol w="1042988"/>
              </a:tblGrid>
              <a:tr h="232922">
                <a:tc gridSpan="10">
                  <a:txBody>
                    <a:bodyPr/>
                    <a:lstStyle/>
                    <a:p>
                      <a:pPr algn="ctr">
                        <a:lnSpc>
                          <a:spcPct val="115000"/>
                        </a:lnSpc>
                        <a:spcAft>
                          <a:spcPts val="1000"/>
                        </a:spcAft>
                      </a:pPr>
                      <a:r>
                        <a:rPr lang="en-US" sz="1200" dirty="0">
                          <a:solidFill>
                            <a:schemeClr val="tx1"/>
                          </a:solidFill>
                          <a:effectLst/>
                          <a:latin typeface="Arial Black" panose="020B0A04020102020204" pitchFamily="34" charset="0"/>
                        </a:rPr>
                        <a:t>CONSEJO DIRECTIVO NACIONAL 2016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33480">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Ramiro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Alcorta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21</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Juan Arturo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Covarrubias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Valenzuela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María Genoveva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Anaya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Saavedra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22</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Gustavo Adolfo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 </a:t>
                      </a:r>
                      <a:r>
                        <a:rPr lang="en-US" sz="1200" dirty="0" err="1">
                          <a:effectLst/>
                          <a:latin typeface="+mj-lt"/>
                        </a:rPr>
                        <a:t>Hoyos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Walther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790">
                <a:tc>
                  <a:txBody>
                    <a:bodyPr/>
                    <a:lstStyle/>
                    <a:p>
                      <a:pPr algn="ctr">
                        <a:lnSpc>
                          <a:spcPct val="115000"/>
                        </a:lnSpc>
                        <a:spcAft>
                          <a:spcPts val="0"/>
                        </a:spcAft>
                      </a:pPr>
                      <a:r>
                        <a:rPr lang="es-MX" sz="1200" dirty="0">
                          <a:solidFill>
                            <a:schemeClr val="tx1"/>
                          </a:solidFill>
                          <a:effectLst/>
                          <a:latin typeface="Arial Black" panose="020B0A04020102020204" pitchFamily="34" charset="0"/>
                        </a:rPr>
                        <a:t>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Manuel</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Arreola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Aguilar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23</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Luis Manuel</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 La Peña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Stettner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Emilio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Assam</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Helú</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24</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Patrick Edward</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Devlyn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Porras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Joaquín</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Badillo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Escamilla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25</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Jonathan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Díaz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Castro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Juan De Dios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Barba</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Nava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26</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Emilio Jesús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Díaz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Romero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Jose Luis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Beato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27</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Ernesto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Elorduy</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Blackaller</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Alejandro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Becker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Del Río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28</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Edmundo Oscar</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Enciso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Villarreal</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Óscar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Benavides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Reyes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29</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Sofia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Belmar</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Berumen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Matro.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Arturo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Beteta</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Del Río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30</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Luis Antonio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Esteve</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 </a:t>
                      </a:r>
                      <a:r>
                        <a:rPr lang="en-US" sz="1200" dirty="0" err="1">
                          <a:effectLst/>
                          <a:latin typeface="+mj-lt"/>
                        </a:rPr>
                        <a:t>Murga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Enrique</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Bojórquez</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Valenzuela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31</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C.P.</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Jorge Guillermo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Fernández Gallardo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Y </a:t>
                      </a:r>
                      <a:r>
                        <a:rPr lang="en-US" sz="1200" dirty="0" err="1">
                          <a:effectLst/>
                          <a:latin typeface="+mj-lt"/>
                        </a:rPr>
                        <a:t>Lámbarri</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Enrique</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Caballero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Montoya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32</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a:effectLst/>
                          <a:latin typeface="+mj-lt"/>
                        </a:rPr>
                        <a:t>Act.</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Mónica</a:t>
                      </a:r>
                      <a:r>
                        <a:rPr lang="en-US" sz="1200" dirty="0">
                          <a:effectLst/>
                          <a:latin typeface="+mj-lt"/>
                        </a:rPr>
                        <a:t> Griselda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Flores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Barragán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Fermín Ignacio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Camarena</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err="1">
                          <a:effectLst/>
                          <a:latin typeface="+mj-lt"/>
                        </a:rPr>
                        <a:t>Meillon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33</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Arq</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Edna Lizette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Fong</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Payán</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José Ramiro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Cárdenas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Tejeda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34</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Miguel</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Gallardo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López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Xóchitl Guadalupe</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Cárdenas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Zacatecas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35</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Guillermo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Galván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Sariñana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Gerardo Alejandro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Carreto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Ceballos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36</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Juan Pablo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Moisés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Castro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Salinas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37</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Alfonso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Hernández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Carlos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Cendejas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Contreras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38</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Victor Jose Jesús</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Lizama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748">
                <a:tc>
                  <a:txBody>
                    <a:bodyPr/>
                    <a:lstStyle/>
                    <a:p>
                      <a:pPr algn="ctr">
                        <a:lnSpc>
                          <a:spcPct val="115000"/>
                        </a:lnSpc>
                        <a:spcAft>
                          <a:spcPts val="0"/>
                        </a:spcAft>
                      </a:pPr>
                      <a:r>
                        <a:rPr lang="es-MX" sz="1200" dirty="0">
                          <a:solidFill>
                            <a:schemeClr val="tx1"/>
                          </a:solidFill>
                          <a:effectLst/>
                          <a:latin typeface="Arial Black" panose="020B0A04020102020204" pitchFamily="34" charset="0"/>
                        </a:rPr>
                        <a:t>19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Eulalio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Cerda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Delgadillo</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39</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LAE </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Gonzalo</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Amaya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495">
                <a:tc>
                  <a:txBody>
                    <a:bodyPr/>
                    <a:lstStyle/>
                    <a:p>
                      <a:pPr algn="ctr">
                        <a:lnSpc>
                          <a:spcPct val="115000"/>
                        </a:lnSpc>
                        <a:spcAft>
                          <a:spcPts val="0"/>
                        </a:spcAft>
                      </a:pPr>
                      <a:r>
                        <a:rPr lang="es-MX" sz="1200" dirty="0">
                          <a:solidFill>
                            <a:schemeClr val="tx1"/>
                          </a:solidFill>
                          <a:effectLst/>
                          <a:latin typeface="Arial Black" panose="020B0A04020102020204" pitchFamily="34" charset="0"/>
                        </a:rPr>
                        <a:t>20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Gabriel E. </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a:effectLst/>
                          <a:latin typeface="+mj-lt"/>
                        </a:rPr>
                        <a:t>Chávez</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es-MX" sz="1200" dirty="0">
                          <a:effectLst/>
                          <a:latin typeface="+mj-lt"/>
                        </a:rPr>
                        <a:t>Torres</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b="1" dirty="0">
                          <a:solidFill>
                            <a:schemeClr val="tx1"/>
                          </a:solidFill>
                          <a:effectLst/>
                          <a:latin typeface="Arial Black" panose="020B0A04020102020204" pitchFamily="34" charset="0"/>
                        </a:rPr>
                        <a:t>40</a:t>
                      </a:r>
                      <a:endParaRPr lang="es-MX" sz="12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Fernando Oscar</a:t>
                      </a:r>
                      <a:endParaRPr lang="es-MX" sz="120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Chávez</a:t>
                      </a:r>
                      <a:endParaRPr lang="es-MX" sz="1200" dirty="0">
                        <a:effectLst/>
                        <a:latin typeface="+mj-lt"/>
                        <a:ea typeface="Calibri" panose="020F0502020204030204" pitchFamily="34" charset="0"/>
                        <a:cs typeface="Times New Roman" panose="02020603050405020304" pitchFamily="18" charset="0"/>
                      </a:endParaRPr>
                    </a:p>
                  </a:txBody>
                  <a:tcPr marL="39100" marR="39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3655156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p:cNvGraphicFramePr>
            <a:graphicFrameLocks noGrp="1"/>
          </p:cNvGraphicFramePr>
          <p:nvPr>
            <p:extLst>
              <p:ext uri="{D42A27DB-BD31-4B8C-83A1-F6EECF244321}">
                <p14:modId xmlns="" xmlns:p14="http://schemas.microsoft.com/office/powerpoint/2010/main" val="1780029606"/>
              </p:ext>
            </p:extLst>
          </p:nvPr>
        </p:nvGraphicFramePr>
        <p:xfrm>
          <a:off x="823913" y="414560"/>
          <a:ext cx="8934450" cy="6083092"/>
        </p:xfrm>
        <a:graphic>
          <a:graphicData uri="http://schemas.openxmlformats.org/drawingml/2006/table">
            <a:tbl>
              <a:tblPr firstRow="1" firstCol="1" bandRow="1">
                <a:tableStyleId>{5C22544A-7EE6-4342-B048-85BDC9FD1C3A}</a:tableStyleId>
              </a:tblPr>
              <a:tblGrid>
                <a:gridCol w="447674"/>
                <a:gridCol w="398830"/>
                <a:gridCol w="1036020"/>
                <a:gridCol w="1036888"/>
                <a:gridCol w="1017463"/>
                <a:gridCol w="639887"/>
                <a:gridCol w="714375"/>
                <a:gridCol w="1228725"/>
                <a:gridCol w="1400175"/>
                <a:gridCol w="1014413"/>
              </a:tblGrid>
              <a:tr h="156976">
                <a:tc gridSpan="10">
                  <a:txBody>
                    <a:bodyPr/>
                    <a:lstStyle/>
                    <a:p>
                      <a:pPr algn="ctr">
                        <a:lnSpc>
                          <a:spcPct val="115000"/>
                        </a:lnSpc>
                        <a:spcAft>
                          <a:spcPts val="1000"/>
                        </a:spcAft>
                      </a:pPr>
                      <a:r>
                        <a:rPr lang="en-US" sz="1200" dirty="0">
                          <a:solidFill>
                            <a:schemeClr val="tx1"/>
                          </a:solidFill>
                          <a:effectLst/>
                          <a:latin typeface="Arial Black" panose="020B0A04020102020204" pitchFamily="34" charset="0"/>
                        </a:rPr>
                        <a:t>CONSEJO NACIONAL </a:t>
                      </a:r>
                      <a:r>
                        <a:rPr lang="en-US" sz="1200" dirty="0" smtClean="0">
                          <a:solidFill>
                            <a:schemeClr val="tx1"/>
                          </a:solidFill>
                          <a:effectLst/>
                          <a:latin typeface="Arial Black" panose="020B0A04020102020204" pitchFamily="34" charset="0"/>
                        </a:rPr>
                        <a:t>2016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Jorge Alberto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Félix</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Diego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Landa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Vértiz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José Antonio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García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León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62</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Jorge Augusto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Larrea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Molina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Alfonso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63</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Fernando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Lerdo De Tejada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Servitje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José Mauro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Garza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Marín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C.P.</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Ramón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Leyva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Albarrán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Victor José</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Gavito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Y Marco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Rodrigo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Llantada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Ávila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3">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José Carlos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Gaytán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Valdivia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err="1">
                          <a:effectLst/>
                          <a:latin typeface="+mj-lt"/>
                        </a:rPr>
                        <a:t>Ing</a:t>
                      </a:r>
                      <a:r>
                        <a:rPr lang="en-US" sz="1200" dirty="0">
                          <a:effectLst/>
                          <a:latin typeface="+mj-lt"/>
                        </a:rPr>
                        <a:t>.</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Jorge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Lopez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Valencia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José Arturo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German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Belmont</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Juan Carlos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López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Villarreal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Ing.</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Antonio Prisciliano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González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err="1">
                          <a:effectLst/>
                          <a:latin typeface="+mj-lt"/>
                        </a:rPr>
                        <a:t>Dueñes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Alberto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López De Nava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Pérez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49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Valentín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González Cosío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err="1">
                          <a:effectLst/>
                          <a:latin typeface="+mj-lt"/>
                        </a:rPr>
                        <a:t>Elcoro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69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Jose Antonio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Loret</a:t>
                      </a:r>
                      <a:r>
                        <a:rPr lang="en-US" sz="1200" dirty="0">
                          <a:effectLst/>
                          <a:latin typeface="+mj-lt"/>
                        </a:rPr>
                        <a:t> De </a:t>
                      </a:r>
                      <a:r>
                        <a:rPr lang="en-US" sz="1200" dirty="0" err="1">
                          <a:effectLst/>
                          <a:latin typeface="+mj-lt"/>
                        </a:rPr>
                        <a:t>Mola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Gomory</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Raúl Felipe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Guajardo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Peña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Ignacio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Manjarrez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Ayub</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51</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Armando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Guajardo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Torres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71</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Mtro.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José Ignacio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Mariscal</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Torroella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52</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Ing.</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Juan José</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Gutiérrez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Chapa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72</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Oscar De Jesús</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Treviño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53</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C.P.</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Jose Francisco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Gutiérrez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Espinosa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73</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Victor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Gualito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54</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Efraín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Gutiérrez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Y Rodríguez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74</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Mtro.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Armando Gregorio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Reyes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55</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Marco Aurelio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Hernández</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Pérez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75</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a:effectLst/>
                          <a:latin typeface="+mj-lt"/>
                        </a:rPr>
                        <a:t>Lic.</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Raúl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Martínez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Rubio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951">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56</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Juan Manuel</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Hernández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Niebla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76</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Marco Antonio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 </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Vázquez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57</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C.P.</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Pedro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Higuera</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Velázquez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77</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José Enrique</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Mendoza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Delgado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58</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Agustín</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Irurita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Pérez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78</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Rolando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Mendoza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err="1">
                          <a:effectLst/>
                          <a:latin typeface="+mj-lt"/>
                        </a:rPr>
                        <a:t>Hijuelos</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0927">
                <a:tc>
                  <a:txBody>
                    <a:bodyPr/>
                    <a:lstStyle/>
                    <a:p>
                      <a:pPr algn="ctr">
                        <a:lnSpc>
                          <a:spcPct val="115000"/>
                        </a:lnSpc>
                        <a:spcAft>
                          <a:spcPts val="0"/>
                        </a:spcAft>
                      </a:pPr>
                      <a:r>
                        <a:rPr lang="es-MX" sz="1200" dirty="0">
                          <a:solidFill>
                            <a:schemeClr val="tx1"/>
                          </a:solidFill>
                          <a:effectLst/>
                          <a:latin typeface="Arial Black" panose="020B0A04020102020204" pitchFamily="34" charset="0"/>
                        </a:rPr>
                        <a:t>59</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Se dio de BajaEduardo Salvador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Kasis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err="1">
                          <a:effectLst/>
                          <a:latin typeface="+mj-lt"/>
                        </a:rPr>
                        <a:t>Chevaile</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79</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Roberto</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Mendoza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Padilla</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976">
                <a:tc>
                  <a:txBody>
                    <a:bodyPr/>
                    <a:lstStyle/>
                    <a:p>
                      <a:pPr algn="ctr">
                        <a:lnSpc>
                          <a:spcPct val="115000"/>
                        </a:lnSpc>
                        <a:spcAft>
                          <a:spcPts val="0"/>
                        </a:spcAft>
                      </a:pPr>
                      <a:r>
                        <a:rPr lang="es-MX" sz="1200" dirty="0">
                          <a:solidFill>
                            <a:schemeClr val="tx1"/>
                          </a:solidFill>
                          <a:effectLst/>
                          <a:latin typeface="Arial Black" panose="020B0A04020102020204" pitchFamily="34" charset="0"/>
                        </a:rPr>
                        <a:t>60</a:t>
                      </a:r>
                      <a:endParaRPr lang="es-MX" sz="12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0"/>
                        </a:spcAft>
                      </a:pPr>
                      <a:r>
                        <a:rPr lang="es-MX"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Xóchitl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a:effectLst/>
                          <a:latin typeface="+mj-lt"/>
                        </a:rPr>
                        <a:t>Lagarda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s-MX" sz="1200" dirty="0">
                          <a:effectLst/>
                          <a:latin typeface="+mj-lt"/>
                        </a:rPr>
                        <a:t>Burton</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en-US" sz="1200" dirty="0">
                          <a:effectLst/>
                          <a:latin typeface="Arial Black" panose="020B0A04020102020204" pitchFamily="34" charset="0"/>
                        </a:rPr>
                        <a:t>80</a:t>
                      </a:r>
                      <a:endParaRPr lang="es-MX"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15000"/>
                        </a:lnSpc>
                        <a:spcAft>
                          <a:spcPts val="1000"/>
                        </a:spcAft>
                      </a:pPr>
                      <a:r>
                        <a:rPr lang="en-US" sz="1200" dirty="0">
                          <a:effectLst/>
                          <a:latin typeface="+mj-lt"/>
                        </a:rPr>
                        <a:t>Lic.</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Juan Rodrigo</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a:effectLst/>
                          <a:latin typeface="+mj-lt"/>
                        </a:rPr>
                        <a:t>Moreno </a:t>
                      </a:r>
                      <a:endParaRPr lang="es-MX" sz="120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US" sz="1200" dirty="0">
                          <a:effectLst/>
                          <a:latin typeface="+mj-lt"/>
                        </a:rPr>
                        <a:t>González</a:t>
                      </a:r>
                      <a:endParaRPr lang="es-MX" sz="1200" dirty="0">
                        <a:effectLst/>
                        <a:latin typeface="+mj-lt"/>
                        <a:ea typeface="Calibri" panose="020F0502020204030204" pitchFamily="34" charset="0"/>
                        <a:cs typeface="Times New Roman" panose="02020603050405020304" pitchFamily="18" charset="0"/>
                      </a:endParaRPr>
                    </a:p>
                  </a:txBody>
                  <a:tcPr marL="44236" marR="442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1342288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7261</Words>
  <Application>Microsoft Office PowerPoint</Application>
  <PresentationFormat>Personalizado</PresentationFormat>
  <Paragraphs>1496</Paragraphs>
  <Slides>47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Helvetica Neue</vt:lpstr>
      <vt:lpstr>Calibri</vt:lpstr>
      <vt:lpstr>Times New Roman</vt:lpstr>
      <vt:lpstr>Arial Black</vt:lpstr>
      <vt:lpstr>Helvetica Light</vt:lpstr>
      <vt:lpstr>Tema de Office</vt:lpstr>
      <vt:lpstr>Diapositiva 1</vt:lpstr>
      <vt:lpstr>Diapositiva 2</vt:lpstr>
      <vt:lpstr>Director General</vt:lpstr>
      <vt:lpstr>Asamblea </vt:lpstr>
      <vt:lpstr>Facultades</vt:lpstr>
      <vt:lpstr>Consejo Directivo</vt:lpstr>
      <vt:lpstr>Facultades</vt:lpstr>
      <vt:lpstr>Miembros</vt:lpstr>
      <vt:lpstr>Diapositiva 9</vt:lpstr>
      <vt:lpstr>Diapositiva 10</vt:lpstr>
      <vt:lpstr>Diapositiva 11</vt:lpstr>
      <vt:lpstr>Comisión Ejecutiva</vt:lpstr>
      <vt:lpstr>Facultades</vt:lpstr>
      <vt:lpstr>Diapositiva 14</vt:lpstr>
      <vt:lpstr>Miembros</vt:lpstr>
      <vt:lpstr>Diapositiva 16</vt:lpstr>
      <vt:lpstr>Diapositiva 17</vt:lpstr>
      <vt:lpstr>Secretario General</vt:lpstr>
      <vt:lpstr>Facultades</vt:lpstr>
      <vt:lpstr>Presidente </vt:lpstr>
      <vt:lpstr>Facultades</vt:lpstr>
      <vt:lpstr>Director General </vt:lpstr>
      <vt:lpstr>Director General </vt:lpstr>
      <vt:lpstr>Facultades</vt:lpstr>
      <vt:lpstr>Diapositiva 25</vt:lpstr>
      <vt:lpstr>Vicepresidentes</vt:lpstr>
      <vt:lpstr>Facultades</vt:lpstr>
      <vt:lpstr>Diapositiva 28</vt:lpstr>
      <vt:lpstr>Comisiones de Trabajo</vt:lpstr>
      <vt:lpstr>Facultades</vt:lpstr>
      <vt:lpstr>17 Comisiones de Trabajo Presidentes </vt:lpstr>
      <vt:lpstr>Federaciones</vt:lpstr>
      <vt:lpstr>Facultades</vt:lpstr>
      <vt:lpstr>Sindicatos Patronales </vt:lpstr>
      <vt:lpstr>Diapositiva 35</vt:lpstr>
      <vt:lpstr>Diapositiva 36</vt:lpstr>
      <vt:lpstr>Diapositiva 37</vt:lpstr>
      <vt:lpstr>Consejeros Delegados</vt:lpstr>
      <vt:lpstr>Diapositiva 39</vt:lpstr>
      <vt:lpstr>Comités </vt:lpstr>
      <vt:lpstr>Diapositiva 41</vt:lpstr>
      <vt:lpstr>Comités Garantes </vt:lpstr>
      <vt:lpstr>Diapositiva 43</vt:lpstr>
      <vt:lpstr>Diapositiva 44</vt:lpstr>
      <vt:lpstr>Diapositiva 45</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Flores García</dc:creator>
  <cp:lastModifiedBy>visitante</cp:lastModifiedBy>
  <cp:revision>98</cp:revision>
  <dcterms:modified xsi:type="dcterms:W3CDTF">2017-10-26T21:04:12Z</dcterms:modified>
</cp:coreProperties>
</file>