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0"/>
  </p:notesMasterIdLst>
  <p:sldIdLst>
    <p:sldId id="317" r:id="rId2"/>
    <p:sldId id="316" r:id="rId3"/>
    <p:sldId id="318" r:id="rId4"/>
    <p:sldId id="319" r:id="rId5"/>
    <p:sldId id="267" r:id="rId6"/>
    <p:sldId id="268" r:id="rId7"/>
    <p:sldId id="269" r:id="rId8"/>
    <p:sldId id="270" r:id="rId9"/>
    <p:sldId id="271" r:id="rId10"/>
    <p:sldId id="272" r:id="rId11"/>
    <p:sldId id="273" r:id="rId12"/>
    <p:sldId id="274" r:id="rId13"/>
    <p:sldId id="275" r:id="rId14"/>
    <p:sldId id="276" r:id="rId15"/>
    <p:sldId id="277" r:id="rId16"/>
    <p:sldId id="306" r:id="rId17"/>
    <p:sldId id="279" r:id="rId18"/>
    <p:sldId id="312" r:id="rId19"/>
    <p:sldId id="280" r:id="rId20"/>
    <p:sldId id="281" r:id="rId21"/>
    <p:sldId id="282" r:id="rId22"/>
    <p:sldId id="283" r:id="rId23"/>
    <p:sldId id="284" r:id="rId24"/>
    <p:sldId id="315" r:id="rId25"/>
    <p:sldId id="285" r:id="rId26"/>
    <p:sldId id="286" r:id="rId27"/>
    <p:sldId id="289" r:id="rId28"/>
    <p:sldId id="290" r:id="rId29"/>
    <p:sldId id="288" r:id="rId30"/>
    <p:sldId id="287" r:id="rId31"/>
    <p:sldId id="291" r:id="rId32"/>
    <p:sldId id="293" r:id="rId33"/>
    <p:sldId id="294" r:id="rId34"/>
    <p:sldId id="295" r:id="rId35"/>
    <p:sldId id="292" r:id="rId36"/>
    <p:sldId id="296" r:id="rId37"/>
    <p:sldId id="297" r:id="rId38"/>
    <p:sldId id="298" r:id="rId39"/>
    <p:sldId id="299" r:id="rId40"/>
    <p:sldId id="301" r:id="rId41"/>
    <p:sldId id="309" r:id="rId42"/>
    <p:sldId id="311" r:id="rId43"/>
    <p:sldId id="302" r:id="rId44"/>
    <p:sldId id="303" r:id="rId45"/>
    <p:sldId id="304" r:id="rId46"/>
    <p:sldId id="305" r:id="rId47"/>
    <p:sldId id="308" r:id="rId48"/>
    <p:sldId id="259" r:id="rId49"/>
  </p:sldIdLst>
  <p:sldSz cx="12192000" cy="6858000"/>
  <p:notesSz cx="6858000" cy="9144000"/>
  <p:embeddedFontLst>
    <p:embeddedFont>
      <p:font typeface="Helvetica Neue" charset="0"/>
      <p:regular r:id="rId51"/>
      <p:bold r:id="rId52"/>
      <p:italic r:id="rId53"/>
      <p:boldItalic r:id="rId54"/>
    </p:embeddedFont>
    <p:embeddedFont>
      <p:font typeface="Calibri" pitchFamily="34" charset="0"/>
      <p:regular r:id="rId55"/>
      <p:bold r:id="rId56"/>
      <p:italic r:id="rId57"/>
      <p:boldItalic r:id="rId58"/>
    </p:embeddedFont>
    <p:embeddedFont>
      <p:font typeface="Arial Black" pitchFamily="34" charset="0"/>
      <p:bold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74" autoAdjust="0"/>
    <p:restoredTop sz="94660"/>
  </p:normalViewPr>
  <p:slideViewPr>
    <p:cSldViewPr snapToGrid="0">
      <p:cViewPr varScale="1">
        <p:scale>
          <a:sx n="70" d="100"/>
          <a:sy n="70" d="100"/>
        </p:scale>
        <p:origin x="-534"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5.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MX" sz="1200" b="0" i="0" u="none" strike="noStrike" cap="none">
                <a:solidFill>
                  <a:schemeClr val="dk1"/>
                </a:solidFill>
                <a:latin typeface="Calibri"/>
                <a:ea typeface="Calibri"/>
                <a:cs typeface="Calibri"/>
                <a:sym typeface="Calibri"/>
              </a:rPr>
              <a:pPr marL="0" marR="0" lvl="0" indent="0" algn="r" rtl="0">
                <a:spcBef>
                  <a:spcPts val="0"/>
                </a:spcBef>
                <a:buSzPct val="25000"/>
                <a:buNone/>
              </a:pPr>
              <a:t>‹Nº›</a:t>
            </a:fld>
            <a:endParaRPr lang="es-MX"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282007231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96" name="Shape 9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MX" sz="1200">
                <a:solidFill>
                  <a:schemeClr val="dk1"/>
                </a:solidFill>
                <a:latin typeface="Calibri"/>
                <a:ea typeface="Calibri"/>
                <a:cs typeface="Calibri"/>
                <a:sym typeface="Calibri"/>
              </a:rPr>
              <a:pPr marL="0" marR="0" lvl="0" indent="0" algn="r" rtl="0">
                <a:spcBef>
                  <a:spcPts val="0"/>
                </a:spcBef>
                <a:buSzPct val="25000"/>
                <a:buNone/>
              </a:pPr>
              <a:t>1</a:t>
            </a:fld>
            <a:endParaRPr lang="es-MX" sz="1200">
              <a:solidFill>
                <a:schemeClr val="dk1"/>
              </a:solidFill>
              <a:latin typeface="Calibri"/>
              <a:ea typeface="Calibri"/>
              <a:cs typeface="Calibri"/>
              <a:sym typeface="Calibri"/>
            </a:endParaRPr>
          </a:p>
        </p:txBody>
      </p:sp>
    </p:spTree>
    <p:extLst>
      <p:ext uri="{BB962C8B-B14F-4D97-AF65-F5344CB8AC3E}">
        <p14:creationId xmlns="" xmlns:p14="http://schemas.microsoft.com/office/powerpoint/2010/main" val="2559325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A7189C5E-84AB-4023-A72D-60DC48EC1E69}" type="slidenum">
              <a:rPr lang="es-MX" smtClean="0"/>
              <a:pPr/>
              <a:t>3</a:t>
            </a:fld>
            <a:endParaRPr lang="es-MX"/>
          </a:p>
        </p:txBody>
      </p:sp>
    </p:spTree>
    <p:extLst>
      <p:ext uri="{BB962C8B-B14F-4D97-AF65-F5344CB8AC3E}">
        <p14:creationId xmlns="" xmlns:p14="http://schemas.microsoft.com/office/powerpoint/2010/main" val="3654840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6596265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838203"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26" name="Shape 26"/>
          <p:cNvSpPr txBox="1">
            <a:spLocks noGrp="1"/>
          </p:cNvSpPr>
          <p:nvPr>
            <p:ph type="body" idx="1"/>
          </p:nvPr>
        </p:nvSpPr>
        <p:spPr>
          <a:xfrm>
            <a:off x="838203" y="1825625"/>
            <a:ext cx="10515599" cy="4351338"/>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dt" idx="10"/>
          </p:nvPr>
        </p:nvSpPr>
        <p:spPr>
          <a:xfrm>
            <a:off x="838203" y="6356354"/>
            <a:ext cx="2743199"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ftr" idx="11"/>
          </p:nvPr>
        </p:nvSpPr>
        <p:spPr>
          <a:xfrm>
            <a:off x="4038600" y="6356354"/>
            <a:ext cx="4114800" cy="365125"/>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sldNum" idx="12"/>
          </p:nvPr>
        </p:nvSpPr>
        <p:spPr>
          <a:xfrm>
            <a:off x="8610603" y="6356354"/>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s-MX" sz="900" smtClean="0">
                <a:solidFill>
                  <a:srgbClr val="888888"/>
                </a:solidFill>
                <a:latin typeface="Calibri"/>
                <a:ea typeface="Calibri"/>
                <a:cs typeface="Calibri"/>
                <a:sym typeface="Calibri"/>
              </a:rPr>
              <a:pPr algn="r">
                <a:buSzPct val="25000"/>
              </a:pPr>
              <a:t>‹Nº›</a:t>
            </a:fld>
            <a:endParaRPr lang="es-MX" sz="900">
              <a:solidFill>
                <a:srgbClr val="888888"/>
              </a:solidFill>
              <a:latin typeface="Calibri"/>
              <a:ea typeface="Calibri"/>
              <a:cs typeface="Calibri"/>
              <a:sym typeface="Calibri"/>
            </a:endParaRPr>
          </a:p>
        </p:txBody>
      </p:sp>
      <p:pic>
        <p:nvPicPr>
          <p:cNvPr id="30" name="Shape 30" descr="rayas.png"/>
          <p:cNvPicPr preferRelativeResize="0"/>
          <p:nvPr/>
        </p:nvPicPr>
        <p:blipFill rotWithShape="1">
          <a:blip r:embed="rId2">
            <a:alphaModFix/>
          </a:blip>
          <a:srcRect/>
          <a:stretch/>
        </p:blipFill>
        <p:spPr>
          <a:xfrm rot="10800000">
            <a:off x="9319123" y="0"/>
            <a:ext cx="2872879" cy="1850226"/>
          </a:xfrm>
          <a:prstGeom prst="rect">
            <a:avLst/>
          </a:prstGeom>
          <a:noFill/>
          <a:ln>
            <a:noFill/>
          </a:ln>
        </p:spPr>
      </p:pic>
      <p:pic>
        <p:nvPicPr>
          <p:cNvPr id="31" name="Shape 31" descr="logo_transparente.png"/>
          <p:cNvPicPr preferRelativeResize="0"/>
          <p:nvPr/>
        </p:nvPicPr>
        <p:blipFill rotWithShape="1">
          <a:blip r:embed="rId3">
            <a:alphaModFix/>
          </a:blip>
          <a:srcRect/>
          <a:stretch/>
        </p:blipFill>
        <p:spPr>
          <a:xfrm>
            <a:off x="11095948" y="5918204"/>
            <a:ext cx="994453" cy="83819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ítulo vertical y texto">
    <p:spTree>
      <p:nvGrpSpPr>
        <p:cNvPr id="1" name="Shape 34"/>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Dos objetos">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838203"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45" name="Shape 45"/>
          <p:cNvSpPr txBox="1">
            <a:spLocks noGrp="1"/>
          </p:cNvSpPr>
          <p:nvPr>
            <p:ph type="body" idx="1"/>
          </p:nvPr>
        </p:nvSpPr>
        <p:spPr>
          <a:xfrm>
            <a:off x="838200" y="1825625"/>
            <a:ext cx="5181600" cy="4351338"/>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body" idx="2"/>
          </p:nvPr>
        </p:nvSpPr>
        <p:spPr>
          <a:xfrm>
            <a:off x="6172200" y="1825625"/>
            <a:ext cx="5181600" cy="4351338"/>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dt" idx="10"/>
          </p:nvPr>
        </p:nvSpPr>
        <p:spPr>
          <a:xfrm>
            <a:off x="838203" y="6356354"/>
            <a:ext cx="2743199"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4038600" y="6356354"/>
            <a:ext cx="4114800" cy="365125"/>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8610603" y="6356354"/>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s-MX" sz="900" smtClean="0">
                <a:solidFill>
                  <a:srgbClr val="888888"/>
                </a:solidFill>
                <a:latin typeface="Calibri"/>
                <a:ea typeface="Calibri"/>
                <a:cs typeface="Calibri"/>
                <a:sym typeface="Calibri"/>
              </a:rPr>
              <a:pPr algn="r">
                <a:buSzPct val="25000"/>
              </a:pPr>
              <a:t>‹Nº›</a:t>
            </a:fld>
            <a:endParaRPr lang="es-MX" sz="900">
              <a:solidFill>
                <a:srgbClr val="888888"/>
              </a:solidFill>
              <a:latin typeface="Calibri"/>
              <a:ea typeface="Calibri"/>
              <a:cs typeface="Calibri"/>
              <a:sym typeface="Calibri"/>
            </a:endParaRPr>
          </a:p>
        </p:txBody>
      </p:sp>
      <p:pic>
        <p:nvPicPr>
          <p:cNvPr id="50" name="Shape 50" descr="rayas.png"/>
          <p:cNvPicPr preferRelativeResize="0"/>
          <p:nvPr/>
        </p:nvPicPr>
        <p:blipFill rotWithShape="1">
          <a:blip r:embed="rId2">
            <a:alphaModFix/>
          </a:blip>
          <a:srcRect/>
          <a:stretch/>
        </p:blipFill>
        <p:spPr>
          <a:xfrm rot="10800000">
            <a:off x="9319123" y="0"/>
            <a:ext cx="2872879" cy="1850226"/>
          </a:xfrm>
          <a:prstGeom prst="rect">
            <a:avLst/>
          </a:prstGeom>
          <a:noFill/>
          <a:ln>
            <a:noFill/>
          </a:ln>
        </p:spPr>
      </p:pic>
      <p:pic>
        <p:nvPicPr>
          <p:cNvPr id="51" name="Shape 51" descr="logo_transparente.png"/>
          <p:cNvPicPr preferRelativeResize="0"/>
          <p:nvPr/>
        </p:nvPicPr>
        <p:blipFill rotWithShape="1">
          <a:blip r:embed="rId3">
            <a:alphaModFix/>
          </a:blip>
          <a:srcRect/>
          <a:stretch/>
        </p:blipFill>
        <p:spPr>
          <a:xfrm>
            <a:off x="11095948" y="5918204"/>
            <a:ext cx="994453" cy="83819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ación">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83979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54" name="Shape 54"/>
          <p:cNvSpPr txBox="1">
            <a:spLocks noGrp="1"/>
          </p:cNvSpPr>
          <p:nvPr>
            <p:ph type="body" idx="1"/>
          </p:nvPr>
        </p:nvSpPr>
        <p:spPr>
          <a:xfrm>
            <a:off x="839789" y="1681163"/>
            <a:ext cx="5157787" cy="823912"/>
          </a:xfrm>
          <a:prstGeom prst="rect">
            <a:avLst/>
          </a:prstGeom>
          <a:noFill/>
          <a:ln>
            <a:noFill/>
          </a:ln>
        </p:spPr>
        <p:txBody>
          <a:bodyPr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body" idx="2"/>
          </p:nvPr>
        </p:nvSpPr>
        <p:spPr>
          <a:xfrm>
            <a:off x="839789" y="2505075"/>
            <a:ext cx="5157787" cy="3684588"/>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body" idx="3"/>
          </p:nvPr>
        </p:nvSpPr>
        <p:spPr>
          <a:xfrm>
            <a:off x="6172201" y="1681163"/>
            <a:ext cx="5183187" cy="823912"/>
          </a:xfrm>
          <a:prstGeom prst="rect">
            <a:avLst/>
          </a:prstGeom>
          <a:noFill/>
          <a:ln>
            <a:noFill/>
          </a:ln>
        </p:spPr>
        <p:txBody>
          <a:bodyPr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4"/>
          </p:nvPr>
        </p:nvSpPr>
        <p:spPr>
          <a:xfrm>
            <a:off x="6172201" y="2505075"/>
            <a:ext cx="5183187" cy="3684588"/>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838203" y="6356354"/>
            <a:ext cx="2743199"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4038600" y="6356354"/>
            <a:ext cx="4114800" cy="365125"/>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8610603" y="6356354"/>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s-MX" sz="900" smtClean="0">
                <a:solidFill>
                  <a:srgbClr val="888888"/>
                </a:solidFill>
                <a:latin typeface="Calibri"/>
                <a:ea typeface="Calibri"/>
                <a:cs typeface="Calibri"/>
                <a:sym typeface="Calibri"/>
              </a:rPr>
              <a:pPr algn="r">
                <a:buSzPct val="25000"/>
              </a:pPr>
              <a:t>‹Nº›</a:t>
            </a:fld>
            <a:endParaRPr lang="es-MX" sz="900">
              <a:solidFill>
                <a:srgbClr val="888888"/>
              </a:solidFill>
              <a:latin typeface="Calibri"/>
              <a:ea typeface="Calibri"/>
              <a:cs typeface="Calibri"/>
              <a:sym typeface="Calibri"/>
            </a:endParaRPr>
          </a:p>
        </p:txBody>
      </p:sp>
      <p:pic>
        <p:nvPicPr>
          <p:cNvPr id="61" name="Shape 61" descr="rayas.png"/>
          <p:cNvPicPr preferRelativeResize="0"/>
          <p:nvPr/>
        </p:nvPicPr>
        <p:blipFill rotWithShape="1">
          <a:blip r:embed="rId2">
            <a:alphaModFix/>
          </a:blip>
          <a:srcRect/>
          <a:stretch/>
        </p:blipFill>
        <p:spPr>
          <a:xfrm rot="10800000">
            <a:off x="9319123" y="0"/>
            <a:ext cx="2872879" cy="1850226"/>
          </a:xfrm>
          <a:prstGeom prst="rect">
            <a:avLst/>
          </a:prstGeom>
          <a:noFill/>
          <a:ln>
            <a:noFill/>
          </a:ln>
        </p:spPr>
      </p:pic>
      <p:pic>
        <p:nvPicPr>
          <p:cNvPr id="62" name="Shape 62" descr="logo_transparente.png"/>
          <p:cNvPicPr preferRelativeResize="0"/>
          <p:nvPr/>
        </p:nvPicPr>
        <p:blipFill rotWithShape="1">
          <a:blip r:embed="rId3">
            <a:alphaModFix/>
          </a:blip>
          <a:srcRect/>
          <a:stretch/>
        </p:blipFill>
        <p:spPr>
          <a:xfrm>
            <a:off x="11095948" y="5918204"/>
            <a:ext cx="994453" cy="83819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Solo el título">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838203"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65" name="Shape 65"/>
          <p:cNvSpPr txBox="1">
            <a:spLocks noGrp="1"/>
          </p:cNvSpPr>
          <p:nvPr>
            <p:ph type="dt" idx="10"/>
          </p:nvPr>
        </p:nvSpPr>
        <p:spPr>
          <a:xfrm>
            <a:off x="838203" y="6356354"/>
            <a:ext cx="2743199"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4038600" y="6356354"/>
            <a:ext cx="4114800" cy="365125"/>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8610603" y="6356354"/>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s-MX" sz="900" smtClean="0">
                <a:solidFill>
                  <a:srgbClr val="888888"/>
                </a:solidFill>
                <a:latin typeface="Calibri"/>
                <a:ea typeface="Calibri"/>
                <a:cs typeface="Calibri"/>
                <a:sym typeface="Calibri"/>
              </a:rPr>
              <a:pPr algn="r">
                <a:buSzPct val="25000"/>
              </a:pPr>
              <a:t>‹Nº›</a:t>
            </a:fld>
            <a:endParaRPr lang="es-MX" sz="900">
              <a:solidFill>
                <a:srgbClr val="888888"/>
              </a:solidFill>
              <a:latin typeface="Calibri"/>
              <a:ea typeface="Calibri"/>
              <a:cs typeface="Calibri"/>
              <a:sym typeface="Calibri"/>
            </a:endParaRPr>
          </a:p>
        </p:txBody>
      </p:sp>
      <p:pic>
        <p:nvPicPr>
          <p:cNvPr id="68" name="Shape 68" descr="rayas.png"/>
          <p:cNvPicPr preferRelativeResize="0"/>
          <p:nvPr/>
        </p:nvPicPr>
        <p:blipFill rotWithShape="1">
          <a:blip r:embed="rId2">
            <a:alphaModFix/>
          </a:blip>
          <a:srcRect/>
          <a:stretch/>
        </p:blipFill>
        <p:spPr>
          <a:xfrm rot="10800000">
            <a:off x="9319123" y="0"/>
            <a:ext cx="2872879" cy="1850226"/>
          </a:xfrm>
          <a:prstGeom prst="rect">
            <a:avLst/>
          </a:prstGeom>
          <a:noFill/>
          <a:ln>
            <a:noFill/>
          </a:ln>
        </p:spPr>
      </p:pic>
      <p:pic>
        <p:nvPicPr>
          <p:cNvPr id="69" name="Shape 69" descr="logo_transparente.png"/>
          <p:cNvPicPr preferRelativeResize="0"/>
          <p:nvPr/>
        </p:nvPicPr>
        <p:blipFill rotWithShape="1">
          <a:blip r:embed="rId3">
            <a:alphaModFix/>
          </a:blip>
          <a:srcRect/>
          <a:stretch/>
        </p:blipFill>
        <p:spPr>
          <a:xfrm>
            <a:off x="11095948" y="5918204"/>
            <a:ext cx="994453" cy="83819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ido con título">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839788" y="457204"/>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78" name="Shape 78"/>
          <p:cNvSpPr txBox="1">
            <a:spLocks noGrp="1"/>
          </p:cNvSpPr>
          <p:nvPr>
            <p:ph type="body" idx="1"/>
          </p:nvPr>
        </p:nvSpPr>
        <p:spPr>
          <a:xfrm>
            <a:off x="5183188" y="987425"/>
            <a:ext cx="6172199" cy="4873624"/>
          </a:xfrm>
          <a:prstGeom prst="rect">
            <a:avLst/>
          </a:prstGeom>
          <a:noFill/>
          <a:ln>
            <a:noFill/>
          </a:ln>
        </p:spPr>
        <p:txBody>
          <a:bodyPr lIns="91425" tIns="91425" rIns="91425" bIns="91425" anchor="t" anchorCtr="0"/>
          <a:lstStyle>
            <a:lvl1pPr marL="171450" marR="0" lvl="0" indent="-19050" algn="l" rtl="0">
              <a:lnSpc>
                <a:spcPct val="90000"/>
              </a:lnSpc>
              <a:spcBef>
                <a:spcPts val="75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14350" marR="0" lvl="1" indent="-38100" algn="l" rtl="0">
              <a:lnSpc>
                <a:spcPct val="90000"/>
              </a:lnSpc>
              <a:spcBef>
                <a:spcPts val="375"/>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57250" marR="0" lvl="2"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0150" marR="0" lvl="3"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3050" marR="0" lvl="4"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85950" marR="0" lvl="5"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body" idx="2"/>
          </p:nvPr>
        </p:nvSpPr>
        <p:spPr>
          <a:xfrm>
            <a:off x="839788"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dt" idx="10"/>
          </p:nvPr>
        </p:nvSpPr>
        <p:spPr>
          <a:xfrm>
            <a:off x="838203" y="6356354"/>
            <a:ext cx="2743199"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ftr" idx="11"/>
          </p:nvPr>
        </p:nvSpPr>
        <p:spPr>
          <a:xfrm>
            <a:off x="4038600" y="6356354"/>
            <a:ext cx="4114800" cy="365125"/>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sldNum" idx="12"/>
          </p:nvPr>
        </p:nvSpPr>
        <p:spPr>
          <a:xfrm>
            <a:off x="8610603" y="6356354"/>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s-MX" sz="900" smtClean="0">
                <a:solidFill>
                  <a:srgbClr val="888888"/>
                </a:solidFill>
                <a:latin typeface="Calibri"/>
                <a:ea typeface="Calibri"/>
                <a:cs typeface="Calibri"/>
                <a:sym typeface="Calibri"/>
              </a:rPr>
              <a:pPr algn="r">
                <a:buSzPct val="25000"/>
              </a:pPr>
              <a:t>‹Nº›</a:t>
            </a:fld>
            <a:endParaRPr lang="es-MX" sz="900">
              <a:solidFill>
                <a:srgbClr val="888888"/>
              </a:solidFill>
              <a:latin typeface="Calibri"/>
              <a:ea typeface="Calibri"/>
              <a:cs typeface="Calibri"/>
              <a:sym typeface="Calibri"/>
            </a:endParaRPr>
          </a:p>
        </p:txBody>
      </p:sp>
      <p:pic>
        <p:nvPicPr>
          <p:cNvPr id="83" name="Shape 83" descr="rayas.png"/>
          <p:cNvPicPr preferRelativeResize="0"/>
          <p:nvPr/>
        </p:nvPicPr>
        <p:blipFill rotWithShape="1">
          <a:blip r:embed="rId2">
            <a:alphaModFix/>
          </a:blip>
          <a:srcRect/>
          <a:stretch/>
        </p:blipFill>
        <p:spPr>
          <a:xfrm rot="10800000">
            <a:off x="9319123" y="0"/>
            <a:ext cx="2872879" cy="1850226"/>
          </a:xfrm>
          <a:prstGeom prst="rect">
            <a:avLst/>
          </a:prstGeom>
          <a:noFill/>
          <a:ln>
            <a:noFill/>
          </a:ln>
        </p:spPr>
      </p:pic>
      <p:pic>
        <p:nvPicPr>
          <p:cNvPr id="84" name="Shape 84" descr="logo_transparente.png"/>
          <p:cNvPicPr preferRelativeResize="0"/>
          <p:nvPr/>
        </p:nvPicPr>
        <p:blipFill rotWithShape="1">
          <a:blip r:embed="rId3">
            <a:alphaModFix/>
          </a:blip>
          <a:srcRect/>
          <a:stretch/>
        </p:blipFill>
        <p:spPr>
          <a:xfrm>
            <a:off x="11095948" y="5918204"/>
            <a:ext cx="994453" cy="83819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cSld name="Título y texto vertical">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838203"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87" name="Shape 87"/>
          <p:cNvSpPr txBox="1">
            <a:spLocks noGrp="1"/>
          </p:cNvSpPr>
          <p:nvPr>
            <p:ph type="body" idx="1"/>
          </p:nvPr>
        </p:nvSpPr>
        <p:spPr>
          <a:xfrm rot="5400000">
            <a:off x="3920331" y="-1256505"/>
            <a:ext cx="4351338" cy="10515599"/>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dt" idx="10"/>
          </p:nvPr>
        </p:nvSpPr>
        <p:spPr>
          <a:xfrm>
            <a:off x="838203" y="6356354"/>
            <a:ext cx="2743199"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ftr" idx="11"/>
          </p:nvPr>
        </p:nvSpPr>
        <p:spPr>
          <a:xfrm>
            <a:off x="4038600" y="6356354"/>
            <a:ext cx="4114800" cy="365125"/>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90" name="Shape 90"/>
          <p:cNvSpPr txBox="1">
            <a:spLocks noGrp="1"/>
          </p:cNvSpPr>
          <p:nvPr>
            <p:ph type="sldNum" idx="12"/>
          </p:nvPr>
        </p:nvSpPr>
        <p:spPr>
          <a:xfrm>
            <a:off x="8610603" y="6356354"/>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s-MX" sz="900" smtClean="0">
                <a:solidFill>
                  <a:srgbClr val="888888"/>
                </a:solidFill>
                <a:latin typeface="Calibri"/>
                <a:ea typeface="Calibri"/>
                <a:cs typeface="Calibri"/>
                <a:sym typeface="Calibri"/>
              </a:rPr>
              <a:pPr algn="r">
                <a:buSzPct val="25000"/>
              </a:pPr>
              <a:t>‹Nº›</a:t>
            </a:fld>
            <a:endParaRPr lang="es-MX" sz="900">
              <a:solidFill>
                <a:srgbClr val="888888"/>
              </a:solidFill>
              <a:latin typeface="Calibri"/>
              <a:ea typeface="Calibri"/>
              <a:cs typeface="Calibri"/>
              <a:sym typeface="Calibri"/>
            </a:endParaRPr>
          </a:p>
        </p:txBody>
      </p:sp>
      <p:pic>
        <p:nvPicPr>
          <p:cNvPr id="91" name="Shape 91" descr="rayas.png"/>
          <p:cNvPicPr preferRelativeResize="0"/>
          <p:nvPr/>
        </p:nvPicPr>
        <p:blipFill rotWithShape="1">
          <a:blip r:embed="rId2">
            <a:alphaModFix/>
          </a:blip>
          <a:srcRect/>
          <a:stretch/>
        </p:blipFill>
        <p:spPr>
          <a:xfrm rot="10800000">
            <a:off x="9319123" y="0"/>
            <a:ext cx="2872879" cy="1850226"/>
          </a:xfrm>
          <a:prstGeom prst="rect">
            <a:avLst/>
          </a:prstGeom>
          <a:noFill/>
          <a:ln>
            <a:noFill/>
          </a:ln>
        </p:spPr>
      </p:pic>
      <p:pic>
        <p:nvPicPr>
          <p:cNvPr id="92" name="Shape 92" descr="logo_transparente.png"/>
          <p:cNvPicPr preferRelativeResize="0"/>
          <p:nvPr/>
        </p:nvPicPr>
        <p:blipFill rotWithShape="1">
          <a:blip r:embed="rId3">
            <a:alphaModFix/>
          </a:blip>
          <a:srcRect/>
          <a:stretch/>
        </p:blipFill>
        <p:spPr>
          <a:xfrm>
            <a:off x="11095948" y="5918204"/>
            <a:ext cx="994453" cy="83819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524000" y="1122362"/>
            <a:ext cx="91440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17" name="Shape 17"/>
          <p:cNvSpPr txBox="1">
            <a:spLocks noGrp="1"/>
          </p:cNvSpPr>
          <p:nvPr>
            <p:ph type="subTitle" idx="1"/>
          </p:nvPr>
        </p:nvSpPr>
        <p:spPr>
          <a:xfrm>
            <a:off x="1524000" y="3602041"/>
            <a:ext cx="9144000" cy="1655761"/>
          </a:xfrm>
          <a:prstGeom prst="rect">
            <a:avLst/>
          </a:prstGeom>
          <a:noFill/>
          <a:ln>
            <a:noFill/>
          </a:ln>
        </p:spPr>
        <p:txBody>
          <a:bodyPr lIns="91425" tIns="91425" rIns="91425" bIns="91425" anchor="t" anchorCtr="0"/>
          <a:lstStyle>
            <a:lvl1pPr marL="0" marR="0" lvl="0" indent="0" algn="ctr" rtl="0">
              <a:lnSpc>
                <a:spcPct val="90000"/>
              </a:lnSpc>
              <a:spcBef>
                <a:spcPts val="750"/>
              </a:spcBef>
              <a:buClr>
                <a:schemeClr val="dk1"/>
              </a:buClr>
              <a:buFont typeface="Arial"/>
              <a:buNone/>
              <a:defRPr sz="1800" b="0" i="0" u="none" strike="noStrike" cap="none">
                <a:solidFill>
                  <a:schemeClr val="dk1"/>
                </a:solidFill>
                <a:latin typeface="Calibri"/>
                <a:ea typeface="Calibri"/>
                <a:cs typeface="Calibri"/>
                <a:sym typeface="Calibri"/>
              </a:defRPr>
            </a:lvl1pPr>
            <a:lvl2pPr marL="342900" marR="0" lvl="1" indent="0" algn="ctr"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375"/>
              </a:spcBef>
              <a:buClr>
                <a:schemeClr val="dk1"/>
              </a:buClr>
              <a:buFont typeface="Arial"/>
              <a:buNone/>
              <a:defRPr sz="135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838203" y="6356354"/>
            <a:ext cx="2743199"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4038600" y="6356354"/>
            <a:ext cx="4114800"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8610603" y="6356354"/>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s-MX" sz="900" smtClean="0">
                <a:solidFill>
                  <a:srgbClr val="888888"/>
                </a:solidFill>
                <a:latin typeface="Calibri"/>
                <a:ea typeface="Calibri"/>
                <a:cs typeface="Calibri"/>
                <a:sym typeface="Calibri"/>
              </a:rPr>
              <a:pPr algn="r">
                <a:buSzPct val="25000"/>
              </a:pPr>
              <a:t>‹Nº›</a:t>
            </a:fld>
            <a:endParaRPr lang="es-MX" sz="900">
              <a:solidFill>
                <a:srgbClr val="888888"/>
              </a:solidFill>
              <a:latin typeface="Calibri"/>
              <a:ea typeface="Calibri"/>
              <a:cs typeface="Calibri"/>
              <a:sym typeface="Calibri"/>
            </a:endParaRPr>
          </a:p>
        </p:txBody>
      </p:sp>
      <p:pic>
        <p:nvPicPr>
          <p:cNvPr id="21" name="Shape 21" descr="rayas.png"/>
          <p:cNvPicPr preferRelativeResize="0"/>
          <p:nvPr/>
        </p:nvPicPr>
        <p:blipFill rotWithShape="1">
          <a:blip r:embed="rId2">
            <a:alphaModFix/>
          </a:blip>
          <a:srcRect/>
          <a:stretch/>
        </p:blipFill>
        <p:spPr>
          <a:xfrm rot="10800000">
            <a:off x="9319123" y="0"/>
            <a:ext cx="2872879" cy="1850226"/>
          </a:xfrm>
          <a:prstGeom prst="rect">
            <a:avLst/>
          </a:prstGeom>
          <a:noFill/>
          <a:ln>
            <a:noFill/>
          </a:ln>
        </p:spPr>
      </p:pic>
      <p:pic>
        <p:nvPicPr>
          <p:cNvPr id="22" name="Shape 22" descr="logo_transparente.png"/>
          <p:cNvPicPr preferRelativeResize="0"/>
          <p:nvPr/>
        </p:nvPicPr>
        <p:blipFill rotWithShape="1">
          <a:blip r:embed="rId3">
            <a:alphaModFix/>
          </a:blip>
          <a:srcRect/>
          <a:stretch/>
        </p:blipFill>
        <p:spPr>
          <a:xfrm>
            <a:off x="11095948" y="5918204"/>
            <a:ext cx="994453" cy="838199"/>
          </a:xfrm>
          <a:prstGeom prst="rect">
            <a:avLst/>
          </a:prstGeom>
          <a:noFill/>
          <a:ln>
            <a:noFill/>
          </a:ln>
        </p:spPr>
      </p:pic>
      <p:pic>
        <p:nvPicPr>
          <p:cNvPr id="23" name="Shape 23" descr="lineas.png"/>
          <p:cNvPicPr preferRelativeResize="0"/>
          <p:nvPr/>
        </p:nvPicPr>
        <p:blipFill rotWithShape="1">
          <a:blip r:embed="rId4">
            <a:alphaModFix/>
          </a:blip>
          <a:srcRect/>
          <a:stretch/>
        </p:blipFill>
        <p:spPr>
          <a:xfrm>
            <a:off x="0" y="992130"/>
            <a:ext cx="12192000" cy="589126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3"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838203"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3" y="6356354"/>
            <a:ext cx="2743199"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038600" y="6356354"/>
            <a:ext cx="4114800"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610603" y="6356354"/>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s-MX" sz="900" smtClean="0">
                <a:solidFill>
                  <a:srgbClr val="888888"/>
                </a:solidFill>
                <a:latin typeface="Calibri"/>
                <a:ea typeface="Calibri"/>
                <a:cs typeface="Calibri"/>
                <a:sym typeface="Calibri"/>
              </a:rPr>
              <a:pPr algn="r">
                <a:buSzPct val="25000"/>
              </a:pPr>
              <a:t>‹Nº›</a:t>
            </a:fld>
            <a:endParaRPr lang="es-MX" sz="90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3" r:id="rId3"/>
    <p:sldLayoutId id="2147483654" r:id="rId4"/>
    <p:sldLayoutId id="2147483655" r:id="rId5"/>
    <p:sldLayoutId id="2147483657" r:id="rId6"/>
    <p:sldLayoutId id="2147483658" r:id="rId7"/>
    <p:sldLayoutId id="2147483660"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0" name="Shape 100"/>
          <p:cNvSpPr txBox="1"/>
          <p:nvPr/>
        </p:nvSpPr>
        <p:spPr>
          <a:xfrm>
            <a:off x="1817976" y="1272007"/>
            <a:ext cx="6697374" cy="1799806"/>
          </a:xfrm>
          <a:prstGeom prst="rect">
            <a:avLst/>
          </a:prstGeom>
          <a:noFill/>
          <a:ln>
            <a:noFill/>
          </a:ln>
        </p:spPr>
        <p:txBody>
          <a:bodyPr lIns="68569" tIns="34275" rIns="68569" bIns="34275" anchor="t" anchorCtr="0">
            <a:noAutofit/>
          </a:bodyPr>
          <a:lstStyle/>
          <a:p>
            <a:pPr algn="ctr">
              <a:buSzPct val="25000"/>
            </a:pPr>
            <a:r>
              <a:rPr lang="es-MX" sz="4400" b="1" dirty="0" smtClean="0">
                <a:solidFill>
                  <a:schemeClr val="accent1">
                    <a:lumMod val="75000"/>
                  </a:schemeClr>
                </a:solidFill>
                <a:latin typeface="+mj-lt"/>
                <a:ea typeface="Helvetica Neue"/>
                <a:cs typeface="Helvetica Neue"/>
                <a:sym typeface="Helvetica Neue"/>
              </a:rPr>
              <a:t>Estructura Orgánica Coparmex Nacional</a:t>
            </a:r>
          </a:p>
          <a:p>
            <a:pPr algn="ctr">
              <a:buSzPct val="25000"/>
            </a:pPr>
            <a:r>
              <a:rPr lang="es-MX" sz="4400" b="1" dirty="0" smtClean="0">
                <a:solidFill>
                  <a:schemeClr val="accent1">
                    <a:lumMod val="75000"/>
                  </a:schemeClr>
                </a:solidFill>
                <a:latin typeface="+mj-lt"/>
                <a:ea typeface="Helvetica Neue"/>
                <a:cs typeface="Helvetica Neue"/>
                <a:sym typeface="Helvetica Neue"/>
              </a:rPr>
              <a:t>Organigrama</a:t>
            </a:r>
          </a:p>
          <a:p>
            <a:pPr algn="ctr">
              <a:buSzPct val="25000"/>
            </a:pPr>
            <a:endParaRPr lang="es-MX" sz="4400" b="1" dirty="0">
              <a:solidFill>
                <a:schemeClr val="accent1">
                  <a:lumMod val="75000"/>
                </a:schemeClr>
              </a:solidFill>
              <a:latin typeface="+mj-lt"/>
              <a:ea typeface="Helvetica Neue"/>
              <a:cs typeface="Helvetica Neue"/>
              <a:sym typeface="Helvetica Neue"/>
            </a:endParaRPr>
          </a:p>
        </p:txBody>
      </p:sp>
      <p:sp>
        <p:nvSpPr>
          <p:cNvPr id="2" name="CuadroTexto 1"/>
          <p:cNvSpPr txBox="1"/>
          <p:nvPr/>
        </p:nvSpPr>
        <p:spPr>
          <a:xfrm>
            <a:off x="3534770" y="4844955"/>
            <a:ext cx="3398293" cy="584775"/>
          </a:xfrm>
          <a:prstGeom prst="rect">
            <a:avLst/>
          </a:prstGeom>
          <a:noFill/>
        </p:spPr>
        <p:txBody>
          <a:bodyPr wrap="square" rtlCol="0">
            <a:spAutoFit/>
          </a:bodyPr>
          <a:lstStyle/>
          <a:p>
            <a:pPr algn="ctr"/>
            <a:r>
              <a:rPr lang="es-MX" sz="3200" b="1" dirty="0" smtClean="0">
                <a:solidFill>
                  <a:schemeClr val="accent1">
                    <a:lumMod val="75000"/>
                  </a:schemeClr>
                </a:solidFill>
              </a:rPr>
              <a:t>2016</a:t>
            </a:r>
            <a:endParaRPr lang="es-MX" sz="3200"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a 13"/>
          <p:cNvGraphicFramePr>
            <a:graphicFrameLocks noGrp="1"/>
          </p:cNvGraphicFramePr>
          <p:nvPr>
            <p:extLst>
              <p:ext uri="{D42A27DB-BD31-4B8C-83A1-F6EECF244321}">
                <p14:modId xmlns:p14="http://schemas.microsoft.com/office/powerpoint/2010/main" xmlns="" val="1780029606"/>
              </p:ext>
            </p:extLst>
          </p:nvPr>
        </p:nvGraphicFramePr>
        <p:xfrm>
          <a:off x="823913" y="414560"/>
          <a:ext cx="8934450" cy="6083092"/>
        </p:xfrm>
        <a:graphic>
          <a:graphicData uri="http://schemas.openxmlformats.org/drawingml/2006/table">
            <a:tbl>
              <a:tblPr firstRow="1" firstCol="1" bandRow="1">
                <a:tableStyleId>{5C22544A-7EE6-4342-B048-85BDC9FD1C3A}</a:tableStyleId>
              </a:tblPr>
              <a:tblGrid>
                <a:gridCol w="447674"/>
                <a:gridCol w="398830"/>
                <a:gridCol w="1036020"/>
                <a:gridCol w="1036888"/>
                <a:gridCol w="1017463"/>
                <a:gridCol w="639887"/>
                <a:gridCol w="714375"/>
                <a:gridCol w="1228725"/>
                <a:gridCol w="1400175"/>
                <a:gridCol w="1014413"/>
              </a:tblGrid>
              <a:tr h="156976">
                <a:tc gridSpan="10">
                  <a:txBody>
                    <a:bodyPr/>
                    <a:lstStyle/>
                    <a:p>
                      <a:pPr algn="ctr">
                        <a:lnSpc>
                          <a:spcPct val="115000"/>
                        </a:lnSpc>
                        <a:spcAft>
                          <a:spcPts val="1000"/>
                        </a:spcAft>
                      </a:pPr>
                      <a:r>
                        <a:rPr lang="en-US" sz="1200" dirty="0">
                          <a:solidFill>
                            <a:schemeClr val="tx1"/>
                          </a:solidFill>
                          <a:effectLst/>
                          <a:latin typeface="Arial Black" panose="020B0A04020102020204" pitchFamily="34" charset="0"/>
                        </a:rPr>
                        <a:t>CONSEJO NACIONAL </a:t>
                      </a:r>
                      <a:r>
                        <a:rPr lang="en-US" sz="1200" dirty="0" smtClean="0">
                          <a:solidFill>
                            <a:schemeClr val="tx1"/>
                          </a:solidFill>
                          <a:effectLst/>
                          <a:latin typeface="Arial Black" panose="020B0A04020102020204" pitchFamily="34" charset="0"/>
                        </a:rPr>
                        <a:t>2016</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B w="12700" cap="flat" cmpd="sng" algn="ctr">
                      <a:solidFill>
                        <a:schemeClr val="tx1"/>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56976">
                <a:tc>
                  <a:txBody>
                    <a:bodyPr/>
                    <a:lstStyle/>
                    <a:p>
                      <a:pPr algn="ctr">
                        <a:lnSpc>
                          <a:spcPct val="115000"/>
                        </a:lnSpc>
                        <a:spcAft>
                          <a:spcPts val="0"/>
                        </a:spcAft>
                      </a:pPr>
                      <a:r>
                        <a:rPr lang="es-MX" sz="1200" dirty="0">
                          <a:solidFill>
                            <a:schemeClr val="tx1"/>
                          </a:solidFill>
                          <a:effectLst/>
                          <a:latin typeface="Arial Black" panose="020B0A04020102020204" pitchFamily="34" charset="0"/>
                        </a:rPr>
                        <a:t>41</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0"/>
                        </a:spcAft>
                      </a:pPr>
                      <a:r>
                        <a:rPr lang="es-MX" sz="1200" dirty="0">
                          <a:effectLst/>
                          <a:latin typeface="+mj-lt"/>
                        </a:rPr>
                        <a:t>Ing.</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dirty="0">
                          <a:effectLst/>
                          <a:latin typeface="+mj-lt"/>
                        </a:rPr>
                        <a:t>Jorge Alberto</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dirty="0">
                          <a:effectLst/>
                          <a:latin typeface="+mj-lt"/>
                        </a:rPr>
                        <a:t>García</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a:effectLst/>
                          <a:latin typeface="+mj-lt"/>
                        </a:rPr>
                        <a:t>Félix</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Arial Black" panose="020B0A04020102020204" pitchFamily="34" charset="0"/>
                        </a:rPr>
                        <a:t>61</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1000"/>
                        </a:spcAft>
                      </a:pPr>
                      <a:r>
                        <a:rPr lang="en-US" sz="1200" dirty="0" err="1">
                          <a:effectLst/>
                          <a:latin typeface="+mj-lt"/>
                        </a:rPr>
                        <a:t>Ing</a:t>
                      </a:r>
                      <a:r>
                        <a:rPr lang="en-US" sz="1200" dirty="0">
                          <a:effectLst/>
                          <a:latin typeface="+mj-lt"/>
                        </a:rPr>
                        <a:t>.</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a:effectLst/>
                          <a:latin typeface="+mj-lt"/>
                        </a:rPr>
                        <a:t>Diego</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a:effectLst/>
                          <a:latin typeface="+mj-lt"/>
                        </a:rPr>
                        <a:t>Landa</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a:effectLst/>
                          <a:latin typeface="+mj-lt"/>
                        </a:rPr>
                        <a:t>Vértiz</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3951">
                <a:tc>
                  <a:txBody>
                    <a:bodyPr/>
                    <a:lstStyle/>
                    <a:p>
                      <a:pPr algn="ctr">
                        <a:lnSpc>
                          <a:spcPct val="115000"/>
                        </a:lnSpc>
                        <a:spcAft>
                          <a:spcPts val="0"/>
                        </a:spcAft>
                      </a:pPr>
                      <a:r>
                        <a:rPr lang="es-MX" sz="1200" dirty="0">
                          <a:solidFill>
                            <a:schemeClr val="tx1"/>
                          </a:solidFill>
                          <a:effectLst/>
                          <a:latin typeface="Arial Black" panose="020B0A04020102020204" pitchFamily="34" charset="0"/>
                        </a:rPr>
                        <a:t>42</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0"/>
                        </a:spcAft>
                      </a:pPr>
                      <a:r>
                        <a:rPr lang="es-MX" sz="1200" dirty="0">
                          <a:effectLst/>
                          <a:latin typeface="+mj-lt"/>
                        </a:rPr>
                        <a:t>Ing.</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dirty="0">
                          <a:effectLst/>
                          <a:latin typeface="+mj-lt"/>
                        </a:rPr>
                        <a:t>José Antonio</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dirty="0">
                          <a:effectLst/>
                          <a:latin typeface="+mj-lt"/>
                        </a:rPr>
                        <a:t>García</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dirty="0">
                          <a:effectLst/>
                          <a:latin typeface="+mj-lt"/>
                        </a:rPr>
                        <a:t>León</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Arial Black" panose="020B0A04020102020204" pitchFamily="34" charset="0"/>
                        </a:rPr>
                        <a:t>62</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1000"/>
                        </a:spcAft>
                      </a:pPr>
                      <a:r>
                        <a:rPr lang="en-US" sz="1200" dirty="0">
                          <a:effectLst/>
                          <a:latin typeface="+mj-lt"/>
                        </a:rPr>
                        <a:t>Lic.</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a:effectLst/>
                          <a:latin typeface="+mj-lt"/>
                        </a:rPr>
                        <a:t>Jorge Augusto</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a:effectLst/>
                          <a:latin typeface="+mj-lt"/>
                        </a:rPr>
                        <a:t>Larrea</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a:effectLst/>
                          <a:latin typeface="+mj-lt"/>
                        </a:rPr>
                        <a:t>Molina</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6976">
                <a:tc>
                  <a:txBody>
                    <a:bodyPr/>
                    <a:lstStyle/>
                    <a:p>
                      <a:pPr algn="ctr">
                        <a:lnSpc>
                          <a:spcPct val="115000"/>
                        </a:lnSpc>
                        <a:spcAft>
                          <a:spcPts val="0"/>
                        </a:spcAft>
                      </a:pPr>
                      <a:r>
                        <a:rPr lang="es-MX" sz="1200" dirty="0">
                          <a:solidFill>
                            <a:schemeClr val="tx1"/>
                          </a:solidFill>
                          <a:effectLst/>
                          <a:latin typeface="Arial Black" panose="020B0A04020102020204" pitchFamily="34" charset="0"/>
                        </a:rPr>
                        <a:t>43</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0"/>
                        </a:spcAft>
                      </a:pPr>
                      <a:r>
                        <a:rPr lang="es-MX" sz="1200">
                          <a:effectLst/>
                          <a:latin typeface="+mj-lt"/>
                        </a:rPr>
                        <a:t>Ing.</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a:effectLst/>
                          <a:latin typeface="+mj-lt"/>
                        </a:rPr>
                        <a:t>Alfonso</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dirty="0">
                          <a:effectLst/>
                          <a:latin typeface="+mj-lt"/>
                        </a:rPr>
                        <a:t>Garza</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dirty="0">
                          <a:effectLst/>
                          <a:latin typeface="+mj-lt"/>
                        </a:rPr>
                        <a:t>Garza</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Arial Black" panose="020B0A04020102020204" pitchFamily="34" charset="0"/>
                        </a:rPr>
                        <a:t>63</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1000"/>
                        </a:spcAft>
                      </a:pPr>
                      <a:r>
                        <a:rPr lang="en-US" sz="1200" dirty="0">
                          <a:effectLst/>
                          <a:latin typeface="+mj-lt"/>
                        </a:rPr>
                        <a:t>Lic.</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Fernando</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a:effectLst/>
                          <a:latin typeface="+mj-lt"/>
                        </a:rPr>
                        <a:t>Lerdo De Tejada</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a:effectLst/>
                          <a:latin typeface="+mj-lt"/>
                        </a:rPr>
                        <a:t>Servitje</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6976">
                <a:tc>
                  <a:txBody>
                    <a:bodyPr/>
                    <a:lstStyle/>
                    <a:p>
                      <a:pPr algn="ctr">
                        <a:lnSpc>
                          <a:spcPct val="115000"/>
                        </a:lnSpc>
                        <a:spcAft>
                          <a:spcPts val="0"/>
                        </a:spcAft>
                      </a:pPr>
                      <a:r>
                        <a:rPr lang="es-MX" sz="1200" dirty="0">
                          <a:solidFill>
                            <a:schemeClr val="tx1"/>
                          </a:solidFill>
                          <a:effectLst/>
                          <a:latin typeface="Arial Black" panose="020B0A04020102020204" pitchFamily="34" charset="0"/>
                        </a:rPr>
                        <a:t>44</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0"/>
                        </a:spcAft>
                      </a:pPr>
                      <a:r>
                        <a:rPr lang="es-MX" sz="1200">
                          <a:effectLst/>
                          <a:latin typeface="+mj-lt"/>
                        </a:rPr>
                        <a:t>Lic.</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a:effectLst/>
                          <a:latin typeface="+mj-lt"/>
                        </a:rPr>
                        <a:t>José Mauro</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dirty="0">
                          <a:effectLst/>
                          <a:latin typeface="+mj-lt"/>
                        </a:rPr>
                        <a:t>Garza</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a:effectLst/>
                          <a:latin typeface="+mj-lt"/>
                        </a:rPr>
                        <a:t>Marín</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Arial Black" panose="020B0A04020102020204" pitchFamily="34" charset="0"/>
                        </a:rPr>
                        <a:t>64</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1000"/>
                        </a:spcAft>
                      </a:pPr>
                      <a:r>
                        <a:rPr lang="en-US" sz="1200" dirty="0">
                          <a:effectLst/>
                          <a:latin typeface="+mj-lt"/>
                        </a:rPr>
                        <a:t>C.P.</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Ramón</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Leyva</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a:effectLst/>
                          <a:latin typeface="+mj-lt"/>
                        </a:rPr>
                        <a:t>Albarrán</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6976">
                <a:tc>
                  <a:txBody>
                    <a:bodyPr/>
                    <a:lstStyle/>
                    <a:p>
                      <a:pPr algn="ctr">
                        <a:lnSpc>
                          <a:spcPct val="115000"/>
                        </a:lnSpc>
                        <a:spcAft>
                          <a:spcPts val="0"/>
                        </a:spcAft>
                      </a:pPr>
                      <a:r>
                        <a:rPr lang="es-MX" sz="1200" dirty="0">
                          <a:solidFill>
                            <a:schemeClr val="tx1"/>
                          </a:solidFill>
                          <a:effectLst/>
                          <a:latin typeface="Arial Black" panose="020B0A04020102020204" pitchFamily="34" charset="0"/>
                        </a:rPr>
                        <a:t>45</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0"/>
                        </a:spcAft>
                      </a:pPr>
                      <a:r>
                        <a:rPr lang="es-MX" sz="1200">
                          <a:effectLst/>
                          <a:latin typeface="+mj-lt"/>
                        </a:rPr>
                        <a:t>Lic.</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dirty="0">
                          <a:effectLst/>
                          <a:latin typeface="+mj-lt"/>
                        </a:rPr>
                        <a:t>Victor José</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dirty="0">
                          <a:effectLst/>
                          <a:latin typeface="+mj-lt"/>
                        </a:rPr>
                        <a:t>Gavito</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dirty="0">
                          <a:effectLst/>
                          <a:latin typeface="+mj-lt"/>
                        </a:rPr>
                        <a:t>Y Marco</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Arial Black" panose="020B0A04020102020204" pitchFamily="34" charset="0"/>
                        </a:rPr>
                        <a:t>65</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1000"/>
                        </a:spcAft>
                      </a:pPr>
                      <a:r>
                        <a:rPr lang="en-US" sz="1200" dirty="0">
                          <a:effectLst/>
                          <a:latin typeface="+mj-lt"/>
                        </a:rPr>
                        <a:t>Lic.</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Rodrigo</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err="1">
                          <a:effectLst/>
                          <a:latin typeface="+mj-lt"/>
                        </a:rPr>
                        <a:t>Llantada</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a:effectLst/>
                          <a:latin typeface="+mj-lt"/>
                        </a:rPr>
                        <a:t>Ávila</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4063">
                <a:tc>
                  <a:txBody>
                    <a:bodyPr/>
                    <a:lstStyle/>
                    <a:p>
                      <a:pPr algn="ctr">
                        <a:lnSpc>
                          <a:spcPct val="115000"/>
                        </a:lnSpc>
                        <a:spcAft>
                          <a:spcPts val="0"/>
                        </a:spcAft>
                      </a:pPr>
                      <a:r>
                        <a:rPr lang="es-MX" sz="1200" dirty="0">
                          <a:solidFill>
                            <a:schemeClr val="tx1"/>
                          </a:solidFill>
                          <a:effectLst/>
                          <a:latin typeface="Arial Black" panose="020B0A04020102020204" pitchFamily="34" charset="0"/>
                        </a:rPr>
                        <a:t>46</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0"/>
                        </a:spcAft>
                      </a:pPr>
                      <a:r>
                        <a:rPr lang="es-MX" sz="1200">
                          <a:effectLst/>
                          <a:latin typeface="+mj-lt"/>
                        </a:rPr>
                        <a:t>Ing.</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a:effectLst/>
                          <a:latin typeface="+mj-lt"/>
                        </a:rPr>
                        <a:t>José Carlos</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a:effectLst/>
                          <a:latin typeface="+mj-lt"/>
                        </a:rPr>
                        <a:t>Gaytán</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dirty="0">
                          <a:effectLst/>
                          <a:latin typeface="+mj-lt"/>
                        </a:rPr>
                        <a:t>Valdivia</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Arial Black" panose="020B0A04020102020204" pitchFamily="34" charset="0"/>
                        </a:rPr>
                        <a:t>66</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1000"/>
                        </a:spcAft>
                      </a:pPr>
                      <a:r>
                        <a:rPr lang="en-US" sz="1200" dirty="0" err="1">
                          <a:effectLst/>
                          <a:latin typeface="+mj-lt"/>
                        </a:rPr>
                        <a:t>Ing</a:t>
                      </a:r>
                      <a:r>
                        <a:rPr lang="en-US" sz="1200" dirty="0">
                          <a:effectLst/>
                          <a:latin typeface="+mj-lt"/>
                        </a:rPr>
                        <a:t>.</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Jorge</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Lopez</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a:effectLst/>
                          <a:latin typeface="+mj-lt"/>
                        </a:rPr>
                        <a:t>Valencia</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6976">
                <a:tc>
                  <a:txBody>
                    <a:bodyPr/>
                    <a:lstStyle/>
                    <a:p>
                      <a:pPr algn="ctr">
                        <a:lnSpc>
                          <a:spcPct val="115000"/>
                        </a:lnSpc>
                        <a:spcAft>
                          <a:spcPts val="0"/>
                        </a:spcAft>
                      </a:pPr>
                      <a:r>
                        <a:rPr lang="es-MX" sz="1200" dirty="0">
                          <a:solidFill>
                            <a:schemeClr val="tx1"/>
                          </a:solidFill>
                          <a:effectLst/>
                          <a:latin typeface="Arial Black" panose="020B0A04020102020204" pitchFamily="34" charset="0"/>
                        </a:rPr>
                        <a:t>47</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0"/>
                        </a:spcAft>
                      </a:pPr>
                      <a:r>
                        <a:rPr lang="es-MX" sz="1200">
                          <a:effectLst/>
                          <a:latin typeface="+mj-lt"/>
                        </a:rPr>
                        <a:t>Lic.</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a:effectLst/>
                          <a:latin typeface="+mj-lt"/>
                        </a:rPr>
                        <a:t>José Arturo</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a:effectLst/>
                          <a:latin typeface="+mj-lt"/>
                        </a:rPr>
                        <a:t>German</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dirty="0">
                          <a:effectLst/>
                          <a:latin typeface="+mj-lt"/>
                        </a:rPr>
                        <a:t>Belmont</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Arial Black" panose="020B0A04020102020204" pitchFamily="34" charset="0"/>
                        </a:rPr>
                        <a:t>67</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1000"/>
                        </a:spcAft>
                      </a:pPr>
                      <a:r>
                        <a:rPr lang="en-US" sz="1200" dirty="0">
                          <a:effectLst/>
                          <a:latin typeface="+mj-lt"/>
                        </a:rPr>
                        <a:t>Lic.</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Juan Carlos</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López</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a:effectLst/>
                          <a:latin typeface="+mj-lt"/>
                        </a:rPr>
                        <a:t>Villarreal</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6976">
                <a:tc>
                  <a:txBody>
                    <a:bodyPr/>
                    <a:lstStyle/>
                    <a:p>
                      <a:pPr algn="ctr">
                        <a:lnSpc>
                          <a:spcPct val="115000"/>
                        </a:lnSpc>
                        <a:spcAft>
                          <a:spcPts val="0"/>
                        </a:spcAft>
                      </a:pPr>
                      <a:r>
                        <a:rPr lang="es-MX" sz="1200" dirty="0">
                          <a:solidFill>
                            <a:schemeClr val="tx1"/>
                          </a:solidFill>
                          <a:effectLst/>
                          <a:latin typeface="Arial Black" panose="020B0A04020102020204" pitchFamily="34" charset="0"/>
                        </a:rPr>
                        <a:t>48</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0"/>
                        </a:spcAft>
                      </a:pPr>
                      <a:r>
                        <a:rPr lang="es-MX" sz="1200">
                          <a:effectLst/>
                          <a:latin typeface="+mj-lt"/>
                        </a:rPr>
                        <a:t>Ing.</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dirty="0">
                          <a:effectLst/>
                          <a:latin typeface="+mj-lt"/>
                        </a:rPr>
                        <a:t>Antonio Prisciliano</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a:effectLst/>
                          <a:latin typeface="+mj-lt"/>
                        </a:rPr>
                        <a:t>González</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dirty="0" err="1">
                          <a:effectLst/>
                          <a:latin typeface="+mj-lt"/>
                        </a:rPr>
                        <a:t>Dueñes</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Arial Black" panose="020B0A04020102020204" pitchFamily="34" charset="0"/>
                        </a:rPr>
                        <a:t>68</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1000"/>
                        </a:spcAft>
                      </a:pPr>
                      <a:r>
                        <a:rPr lang="en-US" sz="1200" dirty="0">
                          <a:effectLst/>
                          <a:latin typeface="+mj-lt"/>
                        </a:rPr>
                        <a:t>Lic.</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Alberto</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López De Nava</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a:effectLst/>
                          <a:latin typeface="+mj-lt"/>
                        </a:rPr>
                        <a:t>Pérez</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6976">
                <a:tc>
                  <a:txBody>
                    <a:bodyPr/>
                    <a:lstStyle/>
                    <a:p>
                      <a:pPr algn="ctr">
                        <a:lnSpc>
                          <a:spcPct val="115000"/>
                        </a:lnSpc>
                        <a:spcAft>
                          <a:spcPts val="0"/>
                        </a:spcAft>
                      </a:pPr>
                      <a:r>
                        <a:rPr lang="es-MX" sz="1200" dirty="0">
                          <a:solidFill>
                            <a:schemeClr val="tx1"/>
                          </a:solidFill>
                          <a:effectLst/>
                          <a:latin typeface="Arial Black" panose="020B0A04020102020204" pitchFamily="34" charset="0"/>
                        </a:rPr>
                        <a:t>49</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0"/>
                        </a:spcAft>
                      </a:pPr>
                      <a:r>
                        <a:rPr lang="es-MX" sz="1200" dirty="0">
                          <a:effectLst/>
                          <a:latin typeface="+mj-lt"/>
                        </a:rPr>
                        <a:t>Lic.</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a:effectLst/>
                          <a:latin typeface="+mj-lt"/>
                        </a:rPr>
                        <a:t>Valentín</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a:effectLst/>
                          <a:latin typeface="+mj-lt"/>
                        </a:rPr>
                        <a:t>González Cosío</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dirty="0" err="1">
                          <a:effectLst/>
                          <a:latin typeface="+mj-lt"/>
                        </a:rPr>
                        <a:t>Elcoro</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Arial Black" panose="020B0A04020102020204" pitchFamily="34" charset="0"/>
                        </a:rPr>
                        <a:t>69</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1000"/>
                        </a:spcAft>
                      </a:pPr>
                      <a:r>
                        <a:rPr lang="en-US" sz="1200" dirty="0">
                          <a:effectLst/>
                          <a:latin typeface="+mj-lt"/>
                        </a:rPr>
                        <a:t>Lic.</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Jose Antonio</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err="1">
                          <a:effectLst/>
                          <a:latin typeface="+mj-lt"/>
                        </a:rPr>
                        <a:t>Loret</a:t>
                      </a:r>
                      <a:r>
                        <a:rPr lang="en-US" sz="1200" dirty="0">
                          <a:effectLst/>
                          <a:latin typeface="+mj-lt"/>
                        </a:rPr>
                        <a:t> De </a:t>
                      </a:r>
                      <a:r>
                        <a:rPr lang="en-US" sz="1200" dirty="0" err="1">
                          <a:effectLst/>
                          <a:latin typeface="+mj-lt"/>
                        </a:rPr>
                        <a:t>Mola</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a:effectLst/>
                          <a:latin typeface="+mj-lt"/>
                        </a:rPr>
                        <a:t>Gomory</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6976">
                <a:tc>
                  <a:txBody>
                    <a:bodyPr/>
                    <a:lstStyle/>
                    <a:p>
                      <a:pPr algn="ctr">
                        <a:lnSpc>
                          <a:spcPct val="115000"/>
                        </a:lnSpc>
                        <a:spcAft>
                          <a:spcPts val="0"/>
                        </a:spcAft>
                      </a:pPr>
                      <a:r>
                        <a:rPr lang="es-MX" sz="1200" dirty="0">
                          <a:solidFill>
                            <a:schemeClr val="tx1"/>
                          </a:solidFill>
                          <a:effectLst/>
                          <a:latin typeface="Arial Black" panose="020B0A04020102020204" pitchFamily="34" charset="0"/>
                        </a:rPr>
                        <a:t>50</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0"/>
                        </a:spcAft>
                      </a:pPr>
                      <a:r>
                        <a:rPr lang="es-MX" sz="1200" dirty="0">
                          <a:effectLst/>
                          <a:latin typeface="+mj-lt"/>
                        </a:rPr>
                        <a:t>Lic.</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a:effectLst/>
                          <a:latin typeface="+mj-lt"/>
                        </a:rPr>
                        <a:t>Raúl Felipe</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a:effectLst/>
                          <a:latin typeface="+mj-lt"/>
                        </a:rPr>
                        <a:t>Guajardo</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a:effectLst/>
                          <a:latin typeface="+mj-lt"/>
                        </a:rPr>
                        <a:t>Peña</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Arial Black" panose="020B0A04020102020204" pitchFamily="34" charset="0"/>
                        </a:rPr>
                        <a:t>70</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1000"/>
                        </a:spcAft>
                      </a:pPr>
                      <a:r>
                        <a:rPr lang="en-US" sz="1200" dirty="0">
                          <a:effectLst/>
                          <a:latin typeface="+mj-lt"/>
                        </a:rPr>
                        <a:t>Lic.</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Ignacio</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Manjarrez</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a:effectLst/>
                          <a:latin typeface="+mj-lt"/>
                        </a:rPr>
                        <a:t>Ayub</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6976">
                <a:tc>
                  <a:txBody>
                    <a:bodyPr/>
                    <a:lstStyle/>
                    <a:p>
                      <a:pPr algn="ctr">
                        <a:lnSpc>
                          <a:spcPct val="115000"/>
                        </a:lnSpc>
                        <a:spcAft>
                          <a:spcPts val="0"/>
                        </a:spcAft>
                      </a:pPr>
                      <a:r>
                        <a:rPr lang="es-MX" sz="1200" dirty="0">
                          <a:solidFill>
                            <a:schemeClr val="tx1"/>
                          </a:solidFill>
                          <a:effectLst/>
                          <a:latin typeface="Arial Black" panose="020B0A04020102020204" pitchFamily="34" charset="0"/>
                        </a:rPr>
                        <a:t>51</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0"/>
                        </a:spcAft>
                      </a:pPr>
                      <a:r>
                        <a:rPr lang="es-MX" sz="1200">
                          <a:effectLst/>
                          <a:latin typeface="+mj-lt"/>
                        </a:rPr>
                        <a:t>Lic.</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a:effectLst/>
                          <a:latin typeface="+mj-lt"/>
                        </a:rPr>
                        <a:t>Armando</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dirty="0">
                          <a:effectLst/>
                          <a:latin typeface="+mj-lt"/>
                        </a:rPr>
                        <a:t>Guajardo</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a:effectLst/>
                          <a:latin typeface="+mj-lt"/>
                        </a:rPr>
                        <a:t>Torres</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Arial Black" panose="020B0A04020102020204" pitchFamily="34" charset="0"/>
                        </a:rPr>
                        <a:t>71</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1000"/>
                        </a:spcAft>
                      </a:pPr>
                      <a:r>
                        <a:rPr lang="en-US" sz="1200" dirty="0">
                          <a:effectLst/>
                          <a:latin typeface="+mj-lt"/>
                        </a:rPr>
                        <a:t>Mtro.</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a:effectLst/>
                          <a:latin typeface="+mj-lt"/>
                        </a:rPr>
                        <a:t>José Ignacio</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Mariscal</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Torroella</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3951">
                <a:tc>
                  <a:txBody>
                    <a:bodyPr/>
                    <a:lstStyle/>
                    <a:p>
                      <a:pPr algn="ctr">
                        <a:lnSpc>
                          <a:spcPct val="115000"/>
                        </a:lnSpc>
                        <a:spcAft>
                          <a:spcPts val="0"/>
                        </a:spcAft>
                      </a:pPr>
                      <a:r>
                        <a:rPr lang="es-MX" sz="1200" dirty="0">
                          <a:solidFill>
                            <a:schemeClr val="tx1"/>
                          </a:solidFill>
                          <a:effectLst/>
                          <a:latin typeface="Arial Black" panose="020B0A04020102020204" pitchFamily="34" charset="0"/>
                        </a:rPr>
                        <a:t>52</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0"/>
                        </a:spcAft>
                      </a:pPr>
                      <a:r>
                        <a:rPr lang="es-MX" sz="1200" dirty="0">
                          <a:effectLst/>
                          <a:latin typeface="+mj-lt"/>
                        </a:rPr>
                        <a:t>Ing.</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a:effectLst/>
                          <a:latin typeface="+mj-lt"/>
                        </a:rPr>
                        <a:t>Juan José</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a:effectLst/>
                          <a:latin typeface="+mj-lt"/>
                        </a:rPr>
                        <a:t>Gutiérrez</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dirty="0">
                          <a:effectLst/>
                          <a:latin typeface="+mj-lt"/>
                        </a:rPr>
                        <a:t>Chapa</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Arial Black" panose="020B0A04020102020204" pitchFamily="34" charset="0"/>
                        </a:rPr>
                        <a:t>72</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1000"/>
                        </a:spcAft>
                      </a:pPr>
                      <a:r>
                        <a:rPr lang="en-US" sz="1200" dirty="0">
                          <a:effectLst/>
                          <a:latin typeface="+mj-lt"/>
                        </a:rPr>
                        <a:t>Lic.</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a:effectLst/>
                          <a:latin typeface="+mj-lt"/>
                        </a:rPr>
                        <a:t>Oscar De Jesús</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Martínez</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Treviño</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6976">
                <a:tc>
                  <a:txBody>
                    <a:bodyPr/>
                    <a:lstStyle/>
                    <a:p>
                      <a:pPr algn="ctr">
                        <a:lnSpc>
                          <a:spcPct val="115000"/>
                        </a:lnSpc>
                        <a:spcAft>
                          <a:spcPts val="0"/>
                        </a:spcAft>
                      </a:pPr>
                      <a:r>
                        <a:rPr lang="es-MX" sz="1200" dirty="0">
                          <a:solidFill>
                            <a:schemeClr val="tx1"/>
                          </a:solidFill>
                          <a:effectLst/>
                          <a:latin typeface="Arial Black" panose="020B0A04020102020204" pitchFamily="34" charset="0"/>
                        </a:rPr>
                        <a:t>53</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0"/>
                        </a:spcAft>
                      </a:pPr>
                      <a:r>
                        <a:rPr lang="es-MX" sz="1200" dirty="0">
                          <a:effectLst/>
                          <a:latin typeface="+mj-lt"/>
                        </a:rPr>
                        <a:t>C.P.</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a:effectLst/>
                          <a:latin typeface="+mj-lt"/>
                        </a:rPr>
                        <a:t>Jose Francisco</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a:effectLst/>
                          <a:latin typeface="+mj-lt"/>
                        </a:rPr>
                        <a:t>Gutiérrez</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dirty="0">
                          <a:effectLst/>
                          <a:latin typeface="+mj-lt"/>
                        </a:rPr>
                        <a:t>Espinosa</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Arial Black" panose="020B0A04020102020204" pitchFamily="34" charset="0"/>
                        </a:rPr>
                        <a:t>73</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1000"/>
                        </a:spcAft>
                      </a:pPr>
                      <a:r>
                        <a:rPr lang="en-US" sz="1200" dirty="0">
                          <a:effectLst/>
                          <a:latin typeface="+mj-lt"/>
                        </a:rPr>
                        <a:t>Lic,</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a:effectLst/>
                          <a:latin typeface="+mj-lt"/>
                        </a:rPr>
                        <a:t>Victor </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Martínez</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a:effectLst/>
                          <a:latin typeface="+mj-lt"/>
                        </a:rPr>
                        <a:t>Gualito </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3951">
                <a:tc>
                  <a:txBody>
                    <a:bodyPr/>
                    <a:lstStyle/>
                    <a:p>
                      <a:pPr algn="ctr">
                        <a:lnSpc>
                          <a:spcPct val="115000"/>
                        </a:lnSpc>
                        <a:spcAft>
                          <a:spcPts val="0"/>
                        </a:spcAft>
                      </a:pPr>
                      <a:r>
                        <a:rPr lang="es-MX" sz="1200" dirty="0">
                          <a:solidFill>
                            <a:schemeClr val="tx1"/>
                          </a:solidFill>
                          <a:effectLst/>
                          <a:latin typeface="Arial Black" panose="020B0A04020102020204" pitchFamily="34" charset="0"/>
                        </a:rPr>
                        <a:t>54</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0"/>
                        </a:spcAft>
                      </a:pPr>
                      <a:r>
                        <a:rPr lang="es-MX" sz="1200" dirty="0">
                          <a:effectLst/>
                          <a:latin typeface="+mj-lt"/>
                        </a:rPr>
                        <a:t>Lic.</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a:effectLst/>
                          <a:latin typeface="+mj-lt"/>
                        </a:rPr>
                        <a:t>Efraín </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a:effectLst/>
                          <a:latin typeface="+mj-lt"/>
                        </a:rPr>
                        <a:t>Gutiérrez</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dirty="0">
                          <a:effectLst/>
                          <a:latin typeface="+mj-lt"/>
                        </a:rPr>
                        <a:t>Y Rodríguez</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Arial Black" panose="020B0A04020102020204" pitchFamily="34" charset="0"/>
                        </a:rPr>
                        <a:t>74</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1000"/>
                        </a:spcAft>
                      </a:pPr>
                      <a:r>
                        <a:rPr lang="en-US" sz="1200" dirty="0">
                          <a:effectLst/>
                          <a:latin typeface="+mj-lt"/>
                        </a:rPr>
                        <a:t>Mtro.</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a:effectLst/>
                          <a:latin typeface="+mj-lt"/>
                        </a:rPr>
                        <a:t>Armando Gregorio</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Martínez</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Reyes</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6976">
                <a:tc>
                  <a:txBody>
                    <a:bodyPr/>
                    <a:lstStyle/>
                    <a:p>
                      <a:pPr algn="ctr">
                        <a:lnSpc>
                          <a:spcPct val="115000"/>
                        </a:lnSpc>
                        <a:spcAft>
                          <a:spcPts val="0"/>
                        </a:spcAft>
                      </a:pPr>
                      <a:r>
                        <a:rPr lang="es-MX" sz="1200" dirty="0">
                          <a:solidFill>
                            <a:schemeClr val="tx1"/>
                          </a:solidFill>
                          <a:effectLst/>
                          <a:latin typeface="Arial Black" panose="020B0A04020102020204" pitchFamily="34" charset="0"/>
                        </a:rPr>
                        <a:t>55</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0"/>
                        </a:spcAft>
                      </a:pPr>
                      <a:r>
                        <a:rPr lang="es-MX" sz="1200">
                          <a:effectLst/>
                          <a:latin typeface="+mj-lt"/>
                        </a:rPr>
                        <a:t>Lic.</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a:effectLst/>
                          <a:latin typeface="+mj-lt"/>
                        </a:rPr>
                        <a:t>Marco Aurelio </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a:effectLst/>
                          <a:latin typeface="+mj-lt"/>
                        </a:rPr>
                        <a:t>Hernández</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dirty="0">
                          <a:effectLst/>
                          <a:latin typeface="+mj-lt"/>
                        </a:rPr>
                        <a:t>Pérez</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Arial Black" panose="020B0A04020102020204" pitchFamily="34" charset="0"/>
                        </a:rPr>
                        <a:t>75</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1000"/>
                        </a:spcAft>
                      </a:pPr>
                      <a:r>
                        <a:rPr lang="en-US" sz="1200">
                          <a:effectLst/>
                          <a:latin typeface="+mj-lt"/>
                        </a:rPr>
                        <a:t>Lic.</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a:effectLst/>
                          <a:latin typeface="+mj-lt"/>
                        </a:rPr>
                        <a:t>Raúl</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Martínez</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Rubio</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3951">
                <a:tc>
                  <a:txBody>
                    <a:bodyPr/>
                    <a:lstStyle/>
                    <a:p>
                      <a:pPr algn="ctr">
                        <a:lnSpc>
                          <a:spcPct val="115000"/>
                        </a:lnSpc>
                        <a:spcAft>
                          <a:spcPts val="0"/>
                        </a:spcAft>
                      </a:pPr>
                      <a:r>
                        <a:rPr lang="es-MX" sz="1200" dirty="0">
                          <a:solidFill>
                            <a:schemeClr val="tx1"/>
                          </a:solidFill>
                          <a:effectLst/>
                          <a:latin typeface="Arial Black" panose="020B0A04020102020204" pitchFamily="34" charset="0"/>
                        </a:rPr>
                        <a:t>56</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0"/>
                        </a:spcAft>
                      </a:pPr>
                      <a:r>
                        <a:rPr lang="es-MX" sz="1200" dirty="0">
                          <a:effectLst/>
                          <a:latin typeface="+mj-lt"/>
                        </a:rPr>
                        <a:t>Lic.</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a:effectLst/>
                          <a:latin typeface="+mj-lt"/>
                        </a:rPr>
                        <a:t>Juan Manuel</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a:effectLst/>
                          <a:latin typeface="+mj-lt"/>
                        </a:rPr>
                        <a:t>Hernández </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dirty="0">
                          <a:effectLst/>
                          <a:latin typeface="+mj-lt"/>
                        </a:rPr>
                        <a:t>Niebla</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Arial Black" panose="020B0A04020102020204" pitchFamily="34" charset="0"/>
                        </a:rPr>
                        <a:t>76</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1000"/>
                        </a:spcAft>
                      </a:pPr>
                      <a:r>
                        <a:rPr lang="en-US" sz="1200" dirty="0">
                          <a:effectLst/>
                          <a:latin typeface="+mj-lt"/>
                        </a:rPr>
                        <a:t>Lic.</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a:effectLst/>
                          <a:latin typeface="+mj-lt"/>
                        </a:rPr>
                        <a:t>Marco Antonio</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 </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Vázquez</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6976">
                <a:tc>
                  <a:txBody>
                    <a:bodyPr/>
                    <a:lstStyle/>
                    <a:p>
                      <a:pPr algn="ctr">
                        <a:lnSpc>
                          <a:spcPct val="115000"/>
                        </a:lnSpc>
                        <a:spcAft>
                          <a:spcPts val="0"/>
                        </a:spcAft>
                      </a:pPr>
                      <a:r>
                        <a:rPr lang="es-MX" sz="1200" dirty="0">
                          <a:solidFill>
                            <a:schemeClr val="tx1"/>
                          </a:solidFill>
                          <a:effectLst/>
                          <a:latin typeface="Arial Black" panose="020B0A04020102020204" pitchFamily="34" charset="0"/>
                        </a:rPr>
                        <a:t>57</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0"/>
                        </a:spcAft>
                      </a:pPr>
                      <a:r>
                        <a:rPr lang="es-MX" sz="1200" dirty="0">
                          <a:effectLst/>
                          <a:latin typeface="+mj-lt"/>
                        </a:rPr>
                        <a:t>C.P.</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a:effectLst/>
                          <a:latin typeface="+mj-lt"/>
                        </a:rPr>
                        <a:t>Pedro</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a:effectLst/>
                          <a:latin typeface="+mj-lt"/>
                        </a:rPr>
                        <a:t>Higuera</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dirty="0">
                          <a:effectLst/>
                          <a:latin typeface="+mj-lt"/>
                        </a:rPr>
                        <a:t>Velázquez</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Arial Black" panose="020B0A04020102020204" pitchFamily="34" charset="0"/>
                        </a:rPr>
                        <a:t>77</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1000"/>
                        </a:spcAft>
                      </a:pPr>
                      <a:r>
                        <a:rPr lang="en-US" sz="1200" dirty="0">
                          <a:effectLst/>
                          <a:latin typeface="+mj-lt"/>
                        </a:rPr>
                        <a:t>Lic.</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a:effectLst/>
                          <a:latin typeface="+mj-lt"/>
                        </a:rPr>
                        <a:t>José Enrique</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Mendoza</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Delgado</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6976">
                <a:tc>
                  <a:txBody>
                    <a:bodyPr/>
                    <a:lstStyle/>
                    <a:p>
                      <a:pPr algn="ctr">
                        <a:lnSpc>
                          <a:spcPct val="115000"/>
                        </a:lnSpc>
                        <a:spcAft>
                          <a:spcPts val="0"/>
                        </a:spcAft>
                      </a:pPr>
                      <a:r>
                        <a:rPr lang="es-MX" sz="1200" dirty="0">
                          <a:solidFill>
                            <a:schemeClr val="tx1"/>
                          </a:solidFill>
                          <a:effectLst/>
                          <a:latin typeface="Arial Black" panose="020B0A04020102020204" pitchFamily="34" charset="0"/>
                        </a:rPr>
                        <a:t>58</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0"/>
                        </a:spcAft>
                      </a:pPr>
                      <a:r>
                        <a:rPr lang="es-MX" sz="1200" dirty="0">
                          <a:effectLst/>
                          <a:latin typeface="+mj-lt"/>
                        </a:rPr>
                        <a:t>Lic.</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a:effectLst/>
                          <a:latin typeface="+mj-lt"/>
                        </a:rPr>
                        <a:t>Agustín</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a:effectLst/>
                          <a:latin typeface="+mj-lt"/>
                        </a:rPr>
                        <a:t>Irurita  </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dirty="0">
                          <a:effectLst/>
                          <a:latin typeface="+mj-lt"/>
                        </a:rPr>
                        <a:t>Pérez</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Arial Black" panose="020B0A04020102020204" pitchFamily="34" charset="0"/>
                        </a:rPr>
                        <a:t>78</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1000"/>
                        </a:spcAft>
                      </a:pPr>
                      <a:r>
                        <a:rPr lang="en-US" sz="1200" dirty="0">
                          <a:effectLst/>
                          <a:latin typeface="+mj-lt"/>
                        </a:rPr>
                        <a:t>Lic.</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a:effectLst/>
                          <a:latin typeface="+mj-lt"/>
                        </a:rPr>
                        <a:t>Rolando</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Mendoza</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err="1">
                          <a:effectLst/>
                          <a:latin typeface="+mj-lt"/>
                        </a:rPr>
                        <a:t>Hijuelos</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70927">
                <a:tc>
                  <a:txBody>
                    <a:bodyPr/>
                    <a:lstStyle/>
                    <a:p>
                      <a:pPr algn="ctr">
                        <a:lnSpc>
                          <a:spcPct val="115000"/>
                        </a:lnSpc>
                        <a:spcAft>
                          <a:spcPts val="0"/>
                        </a:spcAft>
                      </a:pPr>
                      <a:r>
                        <a:rPr lang="es-MX" sz="1200" dirty="0">
                          <a:solidFill>
                            <a:schemeClr val="tx1"/>
                          </a:solidFill>
                          <a:effectLst/>
                          <a:latin typeface="Arial Black" panose="020B0A04020102020204" pitchFamily="34" charset="0"/>
                        </a:rPr>
                        <a:t>59</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0"/>
                        </a:spcAft>
                      </a:pPr>
                      <a:r>
                        <a:rPr lang="es-MX" sz="1200" dirty="0">
                          <a:effectLst/>
                          <a:latin typeface="+mj-lt"/>
                        </a:rPr>
                        <a:t>Lic.</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a:effectLst/>
                          <a:latin typeface="+mj-lt"/>
                        </a:rPr>
                        <a:t>Se dio de BajaEduardo Salvador </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a:effectLst/>
                          <a:latin typeface="+mj-lt"/>
                        </a:rPr>
                        <a:t>Kasis </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dirty="0" err="1">
                          <a:effectLst/>
                          <a:latin typeface="+mj-lt"/>
                        </a:rPr>
                        <a:t>Chevaile</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Arial Black" panose="020B0A04020102020204" pitchFamily="34" charset="0"/>
                        </a:rPr>
                        <a:t>79</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1000"/>
                        </a:spcAft>
                      </a:pPr>
                      <a:r>
                        <a:rPr lang="en-US" sz="1200" dirty="0">
                          <a:effectLst/>
                          <a:latin typeface="+mj-lt"/>
                        </a:rPr>
                        <a:t>Lic.</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Roberto</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Mendoza</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Padilla</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6976">
                <a:tc>
                  <a:txBody>
                    <a:bodyPr/>
                    <a:lstStyle/>
                    <a:p>
                      <a:pPr algn="ctr">
                        <a:lnSpc>
                          <a:spcPct val="115000"/>
                        </a:lnSpc>
                        <a:spcAft>
                          <a:spcPts val="0"/>
                        </a:spcAft>
                      </a:pPr>
                      <a:r>
                        <a:rPr lang="es-MX" sz="1200" dirty="0">
                          <a:solidFill>
                            <a:schemeClr val="tx1"/>
                          </a:solidFill>
                          <a:effectLst/>
                          <a:latin typeface="Arial Black" panose="020B0A04020102020204" pitchFamily="34" charset="0"/>
                        </a:rPr>
                        <a:t>60</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0"/>
                        </a:spcAft>
                      </a:pPr>
                      <a:r>
                        <a:rPr lang="es-MX" sz="1200" dirty="0">
                          <a:effectLst/>
                          <a:latin typeface="+mj-lt"/>
                        </a:rPr>
                        <a:t>Lic.</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a:effectLst/>
                          <a:latin typeface="+mj-lt"/>
                        </a:rPr>
                        <a:t>Xóchitl </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a:effectLst/>
                          <a:latin typeface="+mj-lt"/>
                        </a:rPr>
                        <a:t>Lagarda </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dirty="0">
                          <a:effectLst/>
                          <a:latin typeface="+mj-lt"/>
                        </a:rPr>
                        <a:t>Burton</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Arial Black" panose="020B0A04020102020204" pitchFamily="34" charset="0"/>
                        </a:rPr>
                        <a:t>80</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1000"/>
                        </a:spcAft>
                      </a:pPr>
                      <a:r>
                        <a:rPr lang="en-US" sz="1200" dirty="0">
                          <a:effectLst/>
                          <a:latin typeface="+mj-lt"/>
                        </a:rPr>
                        <a:t>Lic.</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a:effectLst/>
                          <a:latin typeface="+mj-lt"/>
                        </a:rPr>
                        <a:t>Juan Rodrigo</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a:effectLst/>
                          <a:latin typeface="+mj-lt"/>
                        </a:rPr>
                        <a:t>Moreno </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González</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13422886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466725" y="4356099"/>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6" name="Tabla 5"/>
          <p:cNvGraphicFramePr>
            <a:graphicFrameLocks noGrp="1"/>
          </p:cNvGraphicFramePr>
          <p:nvPr>
            <p:extLst>
              <p:ext uri="{D42A27DB-BD31-4B8C-83A1-F6EECF244321}">
                <p14:modId xmlns:p14="http://schemas.microsoft.com/office/powerpoint/2010/main" xmlns="" val="3214021480"/>
              </p:ext>
            </p:extLst>
          </p:nvPr>
        </p:nvGraphicFramePr>
        <p:xfrm>
          <a:off x="752475" y="528637"/>
          <a:ext cx="8863013" cy="5749697"/>
        </p:xfrm>
        <a:graphic>
          <a:graphicData uri="http://schemas.openxmlformats.org/drawingml/2006/table">
            <a:tbl>
              <a:tblPr firstRow="1" firstCol="1" bandRow="1">
                <a:tableStyleId>{5C22544A-7EE6-4342-B048-85BDC9FD1C3A}</a:tableStyleId>
              </a:tblPr>
              <a:tblGrid>
                <a:gridCol w="419100"/>
                <a:gridCol w="435294"/>
                <a:gridCol w="1034497"/>
                <a:gridCol w="1087672"/>
                <a:gridCol w="957262"/>
                <a:gridCol w="742950"/>
                <a:gridCol w="685800"/>
                <a:gridCol w="1300163"/>
                <a:gridCol w="1185863"/>
                <a:gridCol w="1014412"/>
              </a:tblGrid>
              <a:tr h="281585">
                <a:tc gridSpan="10">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US" sz="1200" dirty="0">
                          <a:effectLst/>
                          <a:latin typeface="+mj-lt"/>
                        </a:rPr>
                        <a:t> </a:t>
                      </a:r>
                      <a:r>
                        <a:rPr lang="en-US" sz="1200" dirty="0" smtClean="0">
                          <a:solidFill>
                            <a:schemeClr val="tx1"/>
                          </a:solidFill>
                          <a:effectLst/>
                          <a:latin typeface="Arial Black" panose="020B0A04020102020204" pitchFamily="34" charset="0"/>
                        </a:rPr>
                        <a:t>CONSEJO NACIONAL 2016</a:t>
                      </a:r>
                      <a:endParaRPr lang="es-MX" sz="1200" dirty="0" smtClean="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56976">
                <a:tc>
                  <a:txBody>
                    <a:bodyPr/>
                    <a:lstStyle/>
                    <a:p>
                      <a:pPr algn="ctr">
                        <a:lnSpc>
                          <a:spcPct val="115000"/>
                        </a:lnSpc>
                        <a:spcAft>
                          <a:spcPts val="0"/>
                        </a:spcAft>
                      </a:pPr>
                      <a:r>
                        <a:rPr lang="es-MX" sz="1200" dirty="0">
                          <a:solidFill>
                            <a:schemeClr val="tx1"/>
                          </a:solidFill>
                          <a:effectLst/>
                          <a:latin typeface="Arial Black" panose="020B0A04020102020204" pitchFamily="34" charset="0"/>
                        </a:rPr>
                        <a:t>81</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200" dirty="0">
                          <a:effectLst/>
                          <a:latin typeface="+mj-lt"/>
                        </a:rPr>
                        <a:t>Ing.</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Irma Patricia</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dirty="0">
                          <a:effectLst/>
                          <a:latin typeface="+mj-lt"/>
                        </a:rPr>
                        <a:t>Muñoz</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De León</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Arial Black" panose="020B0A04020102020204" pitchFamily="34" charset="0"/>
                        </a:rPr>
                        <a:t>101</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1000"/>
                        </a:spcAft>
                      </a:pPr>
                      <a:r>
                        <a:rPr lang="en-US" sz="1200" dirty="0">
                          <a:effectLst/>
                          <a:latin typeface="+mj-lt"/>
                        </a:rPr>
                        <a:t>Lic.</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a:effectLst/>
                          <a:latin typeface="+mj-lt"/>
                        </a:rPr>
                        <a:t>Leonor</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a:effectLst/>
                          <a:latin typeface="+mj-lt"/>
                        </a:rPr>
                        <a:t>Quiroz</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a:effectLst/>
                          <a:latin typeface="+mj-lt"/>
                        </a:rPr>
                        <a:t>Carrillo</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93376">
                <a:tc>
                  <a:txBody>
                    <a:bodyPr/>
                    <a:lstStyle/>
                    <a:p>
                      <a:pPr algn="ctr">
                        <a:lnSpc>
                          <a:spcPct val="115000"/>
                        </a:lnSpc>
                        <a:spcAft>
                          <a:spcPts val="0"/>
                        </a:spcAft>
                      </a:pPr>
                      <a:r>
                        <a:rPr lang="es-MX" sz="1200" dirty="0">
                          <a:solidFill>
                            <a:schemeClr val="tx1"/>
                          </a:solidFill>
                          <a:effectLst/>
                          <a:latin typeface="Arial Black" panose="020B0A04020102020204" pitchFamily="34" charset="0"/>
                        </a:rPr>
                        <a:t>82</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200">
                          <a:effectLst/>
                          <a:latin typeface="+mj-lt"/>
                        </a:rPr>
                        <a:t>Lic.</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dirty="0">
                          <a:effectLst/>
                          <a:latin typeface="+mj-lt"/>
                        </a:rPr>
                        <a:t>Juan Enrique</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dirty="0">
                          <a:effectLst/>
                          <a:latin typeface="+mj-lt"/>
                        </a:rPr>
                        <a:t>Murguía</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dirty="0" err="1">
                          <a:effectLst/>
                          <a:latin typeface="+mj-lt"/>
                        </a:rPr>
                        <a:t>Pozzi</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Arial Black" panose="020B0A04020102020204" pitchFamily="34" charset="0"/>
                        </a:rPr>
                        <a:t>102</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1000"/>
                        </a:spcAft>
                      </a:pPr>
                      <a:r>
                        <a:rPr lang="en-US" sz="1200">
                          <a:effectLst/>
                          <a:latin typeface="+mj-lt"/>
                        </a:rPr>
                        <a:t>Mtro.</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dirty="0">
                          <a:effectLst/>
                          <a:latin typeface="+mj-lt"/>
                        </a:rPr>
                        <a:t>Rolando César </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dirty="0">
                          <a:effectLst/>
                          <a:latin typeface="+mj-lt"/>
                        </a:rPr>
                        <a:t>Ramírez</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a:effectLst/>
                          <a:latin typeface="+mj-lt"/>
                        </a:rPr>
                        <a:t>Monroy</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56976">
                <a:tc>
                  <a:txBody>
                    <a:bodyPr/>
                    <a:lstStyle/>
                    <a:p>
                      <a:pPr algn="ctr">
                        <a:lnSpc>
                          <a:spcPct val="115000"/>
                        </a:lnSpc>
                        <a:spcAft>
                          <a:spcPts val="0"/>
                        </a:spcAft>
                      </a:pPr>
                      <a:r>
                        <a:rPr lang="es-MX" sz="1200" dirty="0">
                          <a:solidFill>
                            <a:schemeClr val="tx1"/>
                          </a:solidFill>
                          <a:effectLst/>
                          <a:latin typeface="Arial Black" panose="020B0A04020102020204" pitchFamily="34" charset="0"/>
                        </a:rPr>
                        <a:t>83</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200">
                          <a:effectLst/>
                          <a:latin typeface="+mj-lt"/>
                        </a:rPr>
                        <a:t>Ing.</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dirty="0">
                          <a:effectLst/>
                          <a:latin typeface="+mj-lt"/>
                        </a:rPr>
                        <a:t>Mario</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dirty="0">
                          <a:effectLst/>
                          <a:latin typeface="+mj-lt"/>
                        </a:rPr>
                        <a:t>Narváez</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dirty="0">
                          <a:effectLst/>
                          <a:latin typeface="+mj-lt"/>
                        </a:rPr>
                        <a:t>David</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Arial Black" panose="020B0A04020102020204" pitchFamily="34" charset="0"/>
                        </a:rPr>
                        <a:t>103</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1000"/>
                        </a:spcAft>
                      </a:pPr>
                      <a:r>
                        <a:rPr lang="en-US" sz="1200">
                          <a:effectLst/>
                          <a:latin typeface="+mj-lt"/>
                        </a:rPr>
                        <a:t>Mtra.</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a:effectLst/>
                          <a:latin typeface="+mj-lt"/>
                        </a:rPr>
                        <a:t>Maite</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dirty="0">
                          <a:effectLst/>
                          <a:latin typeface="+mj-lt"/>
                        </a:rPr>
                        <a:t>Ramos</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a:effectLst/>
                          <a:latin typeface="+mj-lt"/>
                        </a:rPr>
                        <a:t>Gómez</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56976">
                <a:tc>
                  <a:txBody>
                    <a:bodyPr/>
                    <a:lstStyle/>
                    <a:p>
                      <a:pPr algn="ctr">
                        <a:lnSpc>
                          <a:spcPct val="115000"/>
                        </a:lnSpc>
                        <a:spcAft>
                          <a:spcPts val="0"/>
                        </a:spcAft>
                      </a:pPr>
                      <a:r>
                        <a:rPr lang="es-MX" sz="1200" dirty="0">
                          <a:solidFill>
                            <a:schemeClr val="tx1"/>
                          </a:solidFill>
                          <a:effectLst/>
                          <a:latin typeface="Arial Black" panose="020B0A04020102020204" pitchFamily="34" charset="0"/>
                        </a:rPr>
                        <a:t>84</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200">
                          <a:effectLst/>
                          <a:latin typeface="+mj-lt"/>
                        </a:rPr>
                        <a:t> </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Tomás Héctor</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dirty="0">
                          <a:effectLst/>
                          <a:latin typeface="+mj-lt"/>
                        </a:rPr>
                        <a:t>Natividad</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dirty="0">
                          <a:effectLst/>
                          <a:latin typeface="+mj-lt"/>
                        </a:rPr>
                        <a:t>Sánchez</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Arial Black" panose="020B0A04020102020204" pitchFamily="34" charset="0"/>
                        </a:rPr>
                        <a:t>104</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1000"/>
                        </a:spcAft>
                      </a:pPr>
                      <a:r>
                        <a:rPr lang="en-US" sz="1200" dirty="0">
                          <a:effectLst/>
                          <a:latin typeface="+mj-lt"/>
                        </a:rPr>
                        <a:t>Lic.</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a:effectLst/>
                          <a:latin typeface="+mj-lt"/>
                        </a:rPr>
                        <a:t>Raul Pedro </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dirty="0" err="1">
                          <a:effectLst/>
                          <a:latin typeface="+mj-lt"/>
                        </a:rPr>
                        <a:t>Riquelme</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a:effectLst/>
                          <a:latin typeface="+mj-lt"/>
                        </a:rPr>
                        <a:t>Cacho</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56976">
                <a:tc>
                  <a:txBody>
                    <a:bodyPr/>
                    <a:lstStyle/>
                    <a:p>
                      <a:pPr algn="ctr">
                        <a:lnSpc>
                          <a:spcPct val="115000"/>
                        </a:lnSpc>
                        <a:spcAft>
                          <a:spcPts val="0"/>
                        </a:spcAft>
                      </a:pPr>
                      <a:r>
                        <a:rPr lang="es-MX" sz="1200" dirty="0">
                          <a:solidFill>
                            <a:schemeClr val="tx1"/>
                          </a:solidFill>
                          <a:effectLst/>
                          <a:latin typeface="Arial Black" panose="020B0A04020102020204" pitchFamily="34" charset="0"/>
                        </a:rPr>
                        <a:t>85</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200">
                          <a:effectLst/>
                          <a:latin typeface="+mj-lt"/>
                        </a:rPr>
                        <a:t>Lic.</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Benjamin R.</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dirty="0">
                          <a:effectLst/>
                          <a:latin typeface="+mj-lt"/>
                        </a:rPr>
                        <a:t>Navarrete</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dirty="0">
                          <a:effectLst/>
                          <a:latin typeface="+mj-lt"/>
                        </a:rPr>
                        <a:t>Del Toro</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Arial Black" panose="020B0A04020102020204" pitchFamily="34" charset="0"/>
                        </a:rPr>
                        <a:t>105</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1000"/>
                        </a:spcAft>
                      </a:pPr>
                      <a:r>
                        <a:rPr lang="en-US" sz="1200" dirty="0" err="1">
                          <a:effectLst/>
                          <a:latin typeface="+mj-lt"/>
                        </a:rPr>
                        <a:t>Ing</a:t>
                      </a:r>
                      <a:r>
                        <a:rPr lang="en-US" sz="1200" dirty="0">
                          <a:effectLst/>
                          <a:latin typeface="+mj-lt"/>
                        </a:rPr>
                        <a:t>.</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a:effectLst/>
                          <a:latin typeface="+mj-lt"/>
                        </a:rPr>
                        <a:t>Paulino José</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dirty="0">
                          <a:effectLst/>
                          <a:latin typeface="+mj-lt"/>
                        </a:rPr>
                        <a:t>Rodríguez</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a:effectLst/>
                          <a:latin typeface="+mj-lt"/>
                        </a:rPr>
                        <a:t>Mendívil</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13951">
                <a:tc>
                  <a:txBody>
                    <a:bodyPr/>
                    <a:lstStyle/>
                    <a:p>
                      <a:pPr algn="ctr">
                        <a:lnSpc>
                          <a:spcPct val="115000"/>
                        </a:lnSpc>
                        <a:spcAft>
                          <a:spcPts val="0"/>
                        </a:spcAft>
                      </a:pPr>
                      <a:r>
                        <a:rPr lang="es-MX" sz="1200" dirty="0">
                          <a:solidFill>
                            <a:schemeClr val="tx1"/>
                          </a:solidFill>
                          <a:effectLst/>
                          <a:latin typeface="Arial Black" panose="020B0A04020102020204" pitchFamily="34" charset="0"/>
                        </a:rPr>
                        <a:t>86</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200">
                          <a:effectLst/>
                          <a:latin typeface="+mj-lt"/>
                        </a:rPr>
                        <a:t>Lic.</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Rolando Francisco</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dirty="0">
                          <a:effectLst/>
                          <a:latin typeface="+mj-lt"/>
                        </a:rPr>
                        <a:t>Olivares</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dirty="0" err="1">
                          <a:effectLst/>
                          <a:latin typeface="+mj-lt"/>
                        </a:rPr>
                        <a:t>Lemarroy</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Arial Black" panose="020B0A04020102020204" pitchFamily="34" charset="0"/>
                        </a:rPr>
                        <a:t>106</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1000"/>
                        </a:spcAft>
                      </a:pPr>
                      <a:r>
                        <a:rPr lang="en-US" sz="1200" dirty="0">
                          <a:effectLst/>
                          <a:latin typeface="+mj-lt"/>
                        </a:rPr>
                        <a:t> </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dirty="0">
                          <a:effectLst/>
                          <a:latin typeface="+mj-lt"/>
                        </a:rPr>
                        <a:t>Pablo</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dirty="0">
                          <a:effectLst/>
                          <a:latin typeface="+mj-lt"/>
                        </a:rPr>
                        <a:t>Rodríguez</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a:effectLst/>
                          <a:latin typeface="+mj-lt"/>
                        </a:rPr>
                        <a:t>Posada</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56976">
                <a:tc>
                  <a:txBody>
                    <a:bodyPr/>
                    <a:lstStyle/>
                    <a:p>
                      <a:pPr algn="ctr">
                        <a:lnSpc>
                          <a:spcPct val="115000"/>
                        </a:lnSpc>
                        <a:spcAft>
                          <a:spcPts val="0"/>
                        </a:spcAft>
                      </a:pPr>
                      <a:r>
                        <a:rPr lang="es-MX" sz="1200" dirty="0">
                          <a:solidFill>
                            <a:schemeClr val="tx1"/>
                          </a:solidFill>
                          <a:effectLst/>
                          <a:latin typeface="Arial Black" panose="020B0A04020102020204" pitchFamily="34" charset="0"/>
                        </a:rPr>
                        <a:t>87</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200">
                          <a:effectLst/>
                          <a:latin typeface="+mj-lt"/>
                        </a:rPr>
                        <a:t>Lic.</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Salvador </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Ortega</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dirty="0">
                          <a:effectLst/>
                          <a:latin typeface="+mj-lt"/>
                        </a:rPr>
                        <a:t>Lopez</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Arial Black" panose="020B0A04020102020204" pitchFamily="34" charset="0"/>
                        </a:rPr>
                        <a:t>107</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1000"/>
                        </a:spcAft>
                      </a:pPr>
                      <a:r>
                        <a:rPr lang="en-US" sz="1200">
                          <a:effectLst/>
                          <a:latin typeface="+mj-lt"/>
                        </a:rPr>
                        <a:t>C.P,</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dirty="0">
                          <a:effectLst/>
                          <a:latin typeface="+mj-lt"/>
                        </a:rPr>
                        <a:t>Jorge Ricardo</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dirty="0">
                          <a:effectLst/>
                          <a:latin typeface="+mj-lt"/>
                        </a:rPr>
                        <a:t>Rodríguez</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dirty="0">
                          <a:effectLst/>
                          <a:latin typeface="+mj-lt"/>
                        </a:rPr>
                        <a:t>González</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56976">
                <a:tc>
                  <a:txBody>
                    <a:bodyPr/>
                    <a:lstStyle/>
                    <a:p>
                      <a:pPr algn="ctr">
                        <a:lnSpc>
                          <a:spcPct val="115000"/>
                        </a:lnSpc>
                        <a:spcAft>
                          <a:spcPts val="0"/>
                        </a:spcAft>
                      </a:pPr>
                      <a:r>
                        <a:rPr lang="es-MX" sz="1200" dirty="0">
                          <a:solidFill>
                            <a:schemeClr val="tx1"/>
                          </a:solidFill>
                          <a:effectLst/>
                          <a:latin typeface="Arial Black" panose="020B0A04020102020204" pitchFamily="34" charset="0"/>
                        </a:rPr>
                        <a:t>88</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200">
                          <a:effectLst/>
                          <a:latin typeface="+mj-lt"/>
                        </a:rPr>
                        <a:t>Lic.</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dirty="0">
                          <a:effectLst/>
                          <a:latin typeface="+mj-lt"/>
                        </a:rPr>
                        <a:t>Marco Antonio</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Padilla</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dirty="0">
                          <a:effectLst/>
                          <a:latin typeface="+mj-lt"/>
                        </a:rPr>
                        <a:t>Saavedra</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Arial Black" panose="020B0A04020102020204" pitchFamily="34" charset="0"/>
                        </a:rPr>
                        <a:t>108</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1000"/>
                        </a:spcAft>
                      </a:pPr>
                      <a:r>
                        <a:rPr lang="en-US" sz="1200">
                          <a:effectLst/>
                          <a:latin typeface="+mj-lt"/>
                        </a:rPr>
                        <a:t>Lic.</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dirty="0">
                          <a:effectLst/>
                          <a:latin typeface="+mj-lt"/>
                        </a:rPr>
                        <a:t>Jose Luis</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a:effectLst/>
                          <a:latin typeface="+mj-lt"/>
                        </a:rPr>
                        <a:t>Rubio</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dirty="0">
                          <a:effectLst/>
                          <a:latin typeface="+mj-lt"/>
                        </a:rPr>
                        <a:t>Pino</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56976">
                <a:tc>
                  <a:txBody>
                    <a:bodyPr/>
                    <a:lstStyle/>
                    <a:p>
                      <a:pPr algn="ctr">
                        <a:lnSpc>
                          <a:spcPct val="115000"/>
                        </a:lnSpc>
                        <a:spcAft>
                          <a:spcPts val="0"/>
                        </a:spcAft>
                      </a:pPr>
                      <a:r>
                        <a:rPr lang="es-MX" sz="1200" dirty="0">
                          <a:solidFill>
                            <a:schemeClr val="tx1"/>
                          </a:solidFill>
                          <a:effectLst/>
                          <a:latin typeface="Arial Black" panose="020B0A04020102020204" pitchFamily="34" charset="0"/>
                        </a:rPr>
                        <a:t>89</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200">
                          <a:effectLst/>
                          <a:latin typeface="+mj-lt"/>
                        </a:rPr>
                        <a:t>Lic.</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Jesús</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Padilla</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dirty="0">
                          <a:effectLst/>
                          <a:latin typeface="+mj-lt"/>
                        </a:rPr>
                        <a:t>Zenteno</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Arial Black" panose="020B0A04020102020204" pitchFamily="34" charset="0"/>
                        </a:rPr>
                        <a:t>109</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1000"/>
                        </a:spcAft>
                      </a:pPr>
                      <a:r>
                        <a:rPr lang="en-US" sz="1200">
                          <a:effectLst/>
                          <a:latin typeface="+mj-lt"/>
                        </a:rPr>
                        <a:t>Lic.</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dirty="0">
                          <a:effectLst/>
                          <a:latin typeface="+mj-lt"/>
                        </a:rPr>
                        <a:t>Eduardo</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a:effectLst/>
                          <a:latin typeface="+mj-lt"/>
                        </a:rPr>
                        <a:t>Ruelas</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dirty="0">
                          <a:effectLst/>
                          <a:latin typeface="+mj-lt"/>
                        </a:rPr>
                        <a:t>Gutierrez</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56976">
                <a:tc>
                  <a:txBody>
                    <a:bodyPr/>
                    <a:lstStyle/>
                    <a:p>
                      <a:pPr algn="ctr">
                        <a:lnSpc>
                          <a:spcPct val="115000"/>
                        </a:lnSpc>
                        <a:spcAft>
                          <a:spcPts val="0"/>
                        </a:spcAft>
                      </a:pPr>
                      <a:r>
                        <a:rPr lang="es-MX" sz="1200" dirty="0">
                          <a:solidFill>
                            <a:schemeClr val="tx1"/>
                          </a:solidFill>
                          <a:effectLst/>
                          <a:latin typeface="Arial Black" panose="020B0A04020102020204" pitchFamily="34" charset="0"/>
                        </a:rPr>
                        <a:t>90</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200">
                          <a:effectLst/>
                          <a:latin typeface="+mj-lt"/>
                        </a:rPr>
                        <a:t>Lic.</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Mario Alberto</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Palacios</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dirty="0">
                          <a:effectLst/>
                          <a:latin typeface="+mj-lt"/>
                        </a:rPr>
                        <a:t>Acosta</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Arial Black" panose="020B0A04020102020204" pitchFamily="34" charset="0"/>
                        </a:rPr>
                        <a:t>110</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1000"/>
                        </a:spcAft>
                      </a:pPr>
                      <a:r>
                        <a:rPr lang="en-US" sz="1200" dirty="0">
                          <a:effectLst/>
                          <a:latin typeface="+mj-lt"/>
                        </a:rPr>
                        <a:t>Mtro.</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dirty="0">
                          <a:effectLst/>
                          <a:latin typeface="+mj-lt"/>
                        </a:rPr>
                        <a:t>Luis</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a:effectLst/>
                          <a:latin typeface="+mj-lt"/>
                        </a:rPr>
                        <a:t>Sánchez</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dirty="0">
                          <a:effectLst/>
                          <a:latin typeface="+mj-lt"/>
                        </a:rPr>
                        <a:t>Ávila</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56976">
                <a:tc>
                  <a:txBody>
                    <a:bodyPr/>
                    <a:lstStyle/>
                    <a:p>
                      <a:pPr algn="ctr">
                        <a:lnSpc>
                          <a:spcPct val="115000"/>
                        </a:lnSpc>
                        <a:spcAft>
                          <a:spcPts val="0"/>
                        </a:spcAft>
                      </a:pPr>
                      <a:r>
                        <a:rPr lang="es-MX" sz="1200" dirty="0">
                          <a:solidFill>
                            <a:schemeClr val="tx1"/>
                          </a:solidFill>
                          <a:effectLst/>
                          <a:latin typeface="Arial Black" panose="020B0A04020102020204" pitchFamily="34" charset="0"/>
                        </a:rPr>
                        <a:t>91</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200">
                          <a:effectLst/>
                          <a:latin typeface="+mj-lt"/>
                        </a:rPr>
                        <a:t>Lic.</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Cecilia</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Patrón</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dirty="0">
                          <a:effectLst/>
                          <a:latin typeface="+mj-lt"/>
                        </a:rPr>
                        <a:t>Fonseca</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Arial Black" panose="020B0A04020102020204" pitchFamily="34" charset="0"/>
                        </a:rPr>
                        <a:t>111</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1000"/>
                        </a:spcAft>
                      </a:pPr>
                      <a:r>
                        <a:rPr lang="en-US" sz="1200" dirty="0">
                          <a:effectLst/>
                          <a:latin typeface="+mj-lt"/>
                        </a:rPr>
                        <a:t>Lic.</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a:effectLst/>
                          <a:latin typeface="+mj-lt"/>
                        </a:rPr>
                        <a:t>Ricardo</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dirty="0">
                          <a:effectLst/>
                          <a:latin typeface="+mj-lt"/>
                        </a:rPr>
                        <a:t>Sandoval</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dirty="0">
                          <a:effectLst/>
                          <a:latin typeface="+mj-lt"/>
                        </a:rPr>
                        <a:t>Garza</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56976">
                <a:tc>
                  <a:txBody>
                    <a:bodyPr/>
                    <a:lstStyle/>
                    <a:p>
                      <a:pPr algn="ctr">
                        <a:lnSpc>
                          <a:spcPct val="115000"/>
                        </a:lnSpc>
                        <a:spcAft>
                          <a:spcPts val="0"/>
                        </a:spcAft>
                      </a:pPr>
                      <a:r>
                        <a:rPr lang="es-MX" sz="1200" dirty="0">
                          <a:solidFill>
                            <a:schemeClr val="tx1"/>
                          </a:solidFill>
                          <a:effectLst/>
                          <a:latin typeface="Arial Black" panose="020B0A04020102020204" pitchFamily="34" charset="0"/>
                        </a:rPr>
                        <a:t>92</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200">
                          <a:effectLst/>
                          <a:latin typeface="+mj-lt"/>
                        </a:rPr>
                        <a:t>Lic.</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Felipe Norman</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Pearl </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dirty="0">
                          <a:effectLst/>
                          <a:latin typeface="+mj-lt"/>
                        </a:rPr>
                        <a:t>Zorrilla</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Arial Black" panose="020B0A04020102020204" pitchFamily="34" charset="0"/>
                        </a:rPr>
                        <a:t>112</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1000"/>
                        </a:spcAft>
                      </a:pPr>
                      <a:r>
                        <a:rPr lang="en-US" sz="1200" dirty="0">
                          <a:effectLst/>
                          <a:latin typeface="+mj-lt"/>
                        </a:rPr>
                        <a:t>Lic.</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dirty="0">
                          <a:effectLst/>
                          <a:latin typeface="+mj-lt"/>
                        </a:rPr>
                        <a:t>Marco Alfonso</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dirty="0" err="1">
                          <a:effectLst/>
                          <a:latin typeface="+mj-lt"/>
                        </a:rPr>
                        <a:t>Santacruz</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dirty="0">
                          <a:effectLst/>
                          <a:latin typeface="+mj-lt"/>
                        </a:rPr>
                        <a:t>Moctezuma</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56976">
                <a:tc>
                  <a:txBody>
                    <a:bodyPr/>
                    <a:lstStyle/>
                    <a:p>
                      <a:pPr algn="ctr">
                        <a:lnSpc>
                          <a:spcPct val="115000"/>
                        </a:lnSpc>
                        <a:spcAft>
                          <a:spcPts val="0"/>
                        </a:spcAft>
                      </a:pPr>
                      <a:r>
                        <a:rPr lang="es-MX" sz="1200" dirty="0">
                          <a:solidFill>
                            <a:schemeClr val="tx1"/>
                          </a:solidFill>
                          <a:effectLst/>
                          <a:latin typeface="Arial Black" panose="020B0A04020102020204" pitchFamily="34" charset="0"/>
                        </a:rPr>
                        <a:t>93</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200">
                          <a:effectLst/>
                          <a:latin typeface="+mj-lt"/>
                        </a:rPr>
                        <a:t>Lic.</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Sergio </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Peralta</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dirty="0">
                          <a:effectLst/>
                          <a:latin typeface="+mj-lt"/>
                        </a:rPr>
                        <a:t>Sandoval</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Arial Black" panose="020B0A04020102020204" pitchFamily="34" charset="0"/>
                        </a:rPr>
                        <a:t>113</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1000"/>
                        </a:spcAft>
                      </a:pPr>
                      <a:r>
                        <a:rPr lang="en-US" sz="1200">
                          <a:effectLst/>
                          <a:latin typeface="+mj-lt"/>
                        </a:rPr>
                        <a:t>Lic.</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a:effectLst/>
                          <a:latin typeface="+mj-lt"/>
                        </a:rPr>
                        <a:t>Mariano Manuel</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dirty="0">
                          <a:effectLst/>
                          <a:latin typeface="+mj-lt"/>
                        </a:rPr>
                        <a:t>Saucedo</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dirty="0">
                          <a:effectLst/>
                          <a:latin typeface="+mj-lt"/>
                        </a:rPr>
                        <a:t>Cortes</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56976">
                <a:tc>
                  <a:txBody>
                    <a:bodyPr/>
                    <a:lstStyle/>
                    <a:p>
                      <a:pPr algn="ctr">
                        <a:lnSpc>
                          <a:spcPct val="115000"/>
                        </a:lnSpc>
                        <a:spcAft>
                          <a:spcPts val="0"/>
                        </a:spcAft>
                      </a:pPr>
                      <a:r>
                        <a:rPr lang="es-MX" sz="1200" dirty="0">
                          <a:solidFill>
                            <a:schemeClr val="tx1"/>
                          </a:solidFill>
                          <a:effectLst/>
                          <a:latin typeface="Arial Black" panose="020B0A04020102020204" pitchFamily="34" charset="0"/>
                        </a:rPr>
                        <a:t>94</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200">
                          <a:effectLst/>
                          <a:latin typeface="+mj-lt"/>
                        </a:rPr>
                        <a:t>C.P,</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Luis Fernando</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Pérez</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dirty="0">
                          <a:effectLst/>
                          <a:latin typeface="+mj-lt"/>
                        </a:rPr>
                        <a:t>Aguayo</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Arial Black" panose="020B0A04020102020204" pitchFamily="34" charset="0"/>
                        </a:rPr>
                        <a:t>114</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1000"/>
                        </a:spcAft>
                      </a:pPr>
                      <a:r>
                        <a:rPr lang="en-US" sz="1200" dirty="0">
                          <a:effectLst/>
                          <a:latin typeface="+mj-lt"/>
                        </a:rPr>
                        <a:t> </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dirty="0">
                          <a:effectLst/>
                          <a:latin typeface="+mj-lt"/>
                        </a:rPr>
                        <a:t>Ernesto Javier</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dirty="0">
                          <a:effectLst/>
                          <a:latin typeface="+mj-lt"/>
                        </a:rPr>
                        <a:t>Silva</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dirty="0" err="1">
                          <a:effectLst/>
                          <a:latin typeface="+mj-lt"/>
                        </a:rPr>
                        <a:t>Almaguer</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56976">
                <a:tc>
                  <a:txBody>
                    <a:bodyPr/>
                    <a:lstStyle/>
                    <a:p>
                      <a:pPr algn="ctr">
                        <a:lnSpc>
                          <a:spcPct val="115000"/>
                        </a:lnSpc>
                        <a:spcAft>
                          <a:spcPts val="0"/>
                        </a:spcAft>
                      </a:pPr>
                      <a:r>
                        <a:rPr lang="es-MX" sz="1200" dirty="0">
                          <a:solidFill>
                            <a:schemeClr val="tx1"/>
                          </a:solidFill>
                          <a:effectLst/>
                          <a:latin typeface="Arial Black" panose="020B0A04020102020204" pitchFamily="34" charset="0"/>
                        </a:rPr>
                        <a:t>95</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200">
                          <a:effectLst/>
                          <a:latin typeface="+mj-lt"/>
                        </a:rPr>
                        <a:t>Ing.</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Octavio </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Pérez</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dirty="0">
                          <a:effectLst/>
                          <a:latin typeface="+mj-lt"/>
                        </a:rPr>
                        <a:t>Salazar</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Arial Black" panose="020B0A04020102020204" pitchFamily="34" charset="0"/>
                        </a:rPr>
                        <a:t>115</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1000"/>
                        </a:spcAft>
                      </a:pPr>
                      <a:r>
                        <a:rPr lang="en-US" sz="1200" dirty="0">
                          <a:effectLst/>
                          <a:latin typeface="+mj-lt"/>
                        </a:rPr>
                        <a:t>Dr.</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dirty="0">
                          <a:effectLst/>
                          <a:latin typeface="+mj-lt"/>
                        </a:rPr>
                        <a:t>Michael</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dirty="0" err="1">
                          <a:effectLst/>
                          <a:latin typeface="+mj-lt"/>
                        </a:rPr>
                        <a:t>Stumpp</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dirty="0" err="1">
                          <a:effectLst/>
                          <a:latin typeface="+mj-lt"/>
                        </a:rPr>
                        <a:t>Schmieg</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56976">
                <a:tc>
                  <a:txBody>
                    <a:bodyPr/>
                    <a:lstStyle/>
                    <a:p>
                      <a:pPr algn="ctr">
                        <a:lnSpc>
                          <a:spcPct val="115000"/>
                        </a:lnSpc>
                        <a:spcAft>
                          <a:spcPts val="0"/>
                        </a:spcAft>
                      </a:pPr>
                      <a:r>
                        <a:rPr lang="es-MX" sz="1200" dirty="0">
                          <a:solidFill>
                            <a:schemeClr val="tx1"/>
                          </a:solidFill>
                          <a:effectLst/>
                          <a:latin typeface="Arial Black" panose="020B0A04020102020204" pitchFamily="34" charset="0"/>
                        </a:rPr>
                        <a:t>96</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200">
                          <a:effectLst/>
                          <a:latin typeface="+mj-lt"/>
                        </a:rPr>
                        <a:t>Lic.</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Fernando José</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Ponce</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dirty="0">
                          <a:effectLst/>
                          <a:latin typeface="+mj-lt"/>
                        </a:rPr>
                        <a:t>Diaz</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Arial Black" panose="020B0A04020102020204" pitchFamily="34" charset="0"/>
                        </a:rPr>
                        <a:t>116</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1000"/>
                        </a:spcAft>
                      </a:pPr>
                      <a:r>
                        <a:rPr lang="en-US" sz="1200">
                          <a:effectLst/>
                          <a:latin typeface="+mj-lt"/>
                        </a:rPr>
                        <a:t>Lic.</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dirty="0">
                          <a:effectLst/>
                          <a:latin typeface="+mj-lt"/>
                        </a:rPr>
                        <a:t>Valeriano</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dirty="0">
                          <a:effectLst/>
                          <a:latin typeface="+mj-lt"/>
                        </a:rPr>
                        <a:t>Suárez</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dirty="0">
                          <a:effectLst/>
                          <a:latin typeface="+mj-lt"/>
                        </a:rPr>
                        <a:t>Suárez</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56976">
                <a:tc>
                  <a:txBody>
                    <a:bodyPr/>
                    <a:lstStyle/>
                    <a:p>
                      <a:pPr algn="ctr">
                        <a:lnSpc>
                          <a:spcPct val="115000"/>
                        </a:lnSpc>
                        <a:spcAft>
                          <a:spcPts val="0"/>
                        </a:spcAft>
                      </a:pPr>
                      <a:r>
                        <a:rPr lang="es-MX" sz="1200" dirty="0">
                          <a:solidFill>
                            <a:schemeClr val="tx1"/>
                          </a:solidFill>
                          <a:effectLst/>
                          <a:latin typeface="Arial Black" panose="020B0A04020102020204" pitchFamily="34" charset="0"/>
                        </a:rPr>
                        <a:t>97</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200">
                          <a:effectLst/>
                          <a:latin typeface="+mj-lt"/>
                        </a:rPr>
                        <a:t>Lic.</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Juan Luis</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Prieto</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dirty="0" err="1">
                          <a:effectLst/>
                          <a:latin typeface="+mj-lt"/>
                        </a:rPr>
                        <a:t>Jacqué</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Arial Black" panose="020B0A04020102020204" pitchFamily="34" charset="0"/>
                        </a:rPr>
                        <a:t>117</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1000"/>
                        </a:spcAft>
                      </a:pPr>
                      <a:r>
                        <a:rPr lang="en-US" sz="1200">
                          <a:effectLst/>
                          <a:latin typeface="+mj-lt"/>
                        </a:rPr>
                        <a:t>Mtro.</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dirty="0">
                          <a:effectLst/>
                          <a:latin typeface="+mj-lt"/>
                        </a:rPr>
                        <a:t>Ricardo</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dirty="0">
                          <a:effectLst/>
                          <a:latin typeface="+mj-lt"/>
                        </a:rPr>
                        <a:t>Thompson</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dirty="0">
                          <a:effectLst/>
                          <a:latin typeface="+mj-lt"/>
                        </a:rPr>
                        <a:t>Ramírez</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56976">
                <a:tc>
                  <a:txBody>
                    <a:bodyPr/>
                    <a:lstStyle/>
                    <a:p>
                      <a:pPr algn="ctr">
                        <a:lnSpc>
                          <a:spcPct val="115000"/>
                        </a:lnSpc>
                        <a:spcAft>
                          <a:spcPts val="0"/>
                        </a:spcAft>
                      </a:pPr>
                      <a:r>
                        <a:rPr lang="es-MX" sz="1200" dirty="0">
                          <a:solidFill>
                            <a:schemeClr val="tx1"/>
                          </a:solidFill>
                          <a:effectLst/>
                          <a:latin typeface="Arial Black" panose="020B0A04020102020204" pitchFamily="34" charset="0"/>
                        </a:rPr>
                        <a:t>98</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200">
                          <a:effectLst/>
                          <a:latin typeface="+mj-lt"/>
                        </a:rPr>
                        <a:t>Lic.</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Guillermo</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Prieto</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dirty="0">
                          <a:effectLst/>
                          <a:latin typeface="+mj-lt"/>
                        </a:rPr>
                        <a:t>Treviño</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Arial Black" panose="020B0A04020102020204" pitchFamily="34" charset="0"/>
                        </a:rPr>
                        <a:t>118</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1000"/>
                        </a:spcAft>
                      </a:pPr>
                      <a:r>
                        <a:rPr lang="en-US" sz="1200">
                          <a:effectLst/>
                          <a:latin typeface="+mj-lt"/>
                        </a:rPr>
                        <a:t>Ing.</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a:effectLst/>
                          <a:latin typeface="+mj-lt"/>
                        </a:rPr>
                        <a:t>Gerardo</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a:effectLst/>
                          <a:latin typeface="+mj-lt"/>
                        </a:rPr>
                        <a:t>Trejo</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dirty="0" err="1">
                          <a:effectLst/>
                          <a:latin typeface="+mj-lt"/>
                        </a:rPr>
                        <a:t>Veytia</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56976">
                <a:tc>
                  <a:txBody>
                    <a:bodyPr/>
                    <a:lstStyle/>
                    <a:p>
                      <a:pPr algn="ctr">
                        <a:lnSpc>
                          <a:spcPct val="115000"/>
                        </a:lnSpc>
                        <a:spcAft>
                          <a:spcPts val="0"/>
                        </a:spcAft>
                      </a:pPr>
                      <a:r>
                        <a:rPr lang="es-MX" sz="1200" dirty="0">
                          <a:solidFill>
                            <a:schemeClr val="tx1"/>
                          </a:solidFill>
                          <a:effectLst/>
                          <a:latin typeface="Arial Black" panose="020B0A04020102020204" pitchFamily="34" charset="0"/>
                        </a:rPr>
                        <a:t>99</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200">
                          <a:effectLst/>
                          <a:latin typeface="+mj-lt"/>
                        </a:rPr>
                        <a:t>Lic.</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Alejandro</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Puente</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dirty="0">
                          <a:effectLst/>
                          <a:latin typeface="+mj-lt"/>
                        </a:rPr>
                        <a:t>Barrón</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Arial Black" panose="020B0A04020102020204" pitchFamily="34" charset="0"/>
                        </a:rPr>
                        <a:t>119</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1000"/>
                        </a:spcAft>
                      </a:pPr>
                      <a:r>
                        <a:rPr lang="en-US" sz="1200">
                          <a:effectLst/>
                          <a:latin typeface="+mj-lt"/>
                        </a:rPr>
                        <a:t>Ing.</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a:effectLst/>
                          <a:latin typeface="+mj-lt"/>
                        </a:rPr>
                        <a:t>Humberto</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dirty="0">
                          <a:effectLst/>
                          <a:latin typeface="+mj-lt"/>
                        </a:rPr>
                        <a:t>Trejo</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dirty="0">
                          <a:effectLst/>
                          <a:latin typeface="+mj-lt"/>
                        </a:rPr>
                        <a:t>González</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56976">
                <a:tc>
                  <a:txBody>
                    <a:bodyPr/>
                    <a:lstStyle/>
                    <a:p>
                      <a:pPr algn="ctr">
                        <a:lnSpc>
                          <a:spcPct val="115000"/>
                        </a:lnSpc>
                        <a:spcAft>
                          <a:spcPts val="0"/>
                        </a:spcAft>
                      </a:pPr>
                      <a:r>
                        <a:rPr lang="es-MX" sz="1200" dirty="0">
                          <a:solidFill>
                            <a:schemeClr val="tx1"/>
                          </a:solidFill>
                          <a:effectLst/>
                          <a:latin typeface="Arial Black" panose="020B0A04020102020204" pitchFamily="34" charset="0"/>
                        </a:rPr>
                        <a:t>100</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200">
                          <a:effectLst/>
                          <a:latin typeface="+mj-lt"/>
                        </a:rPr>
                        <a:t>Lic.</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Jose Antonio</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Quesada</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dirty="0">
                          <a:effectLst/>
                          <a:latin typeface="+mj-lt"/>
                        </a:rPr>
                        <a:t>Palacios</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Arial Black" panose="020B0A04020102020204" pitchFamily="34" charset="0"/>
                        </a:rPr>
                        <a:t>120</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1000"/>
                        </a:spcAft>
                      </a:pPr>
                      <a:r>
                        <a:rPr lang="en-US" sz="1200">
                          <a:effectLst/>
                          <a:latin typeface="+mj-lt"/>
                        </a:rPr>
                        <a:t>C.P,</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a:effectLst/>
                          <a:latin typeface="+mj-lt"/>
                        </a:rPr>
                        <a:t>Ignacio</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dirty="0">
                          <a:effectLst/>
                          <a:latin typeface="+mj-lt"/>
                        </a:rPr>
                        <a:t>Treviño</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dirty="0" err="1">
                          <a:effectLst/>
                          <a:latin typeface="+mj-lt"/>
                        </a:rPr>
                        <a:t>Camelo</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xmlns="" val="9866850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xmlns="" val="837309115"/>
              </p:ext>
            </p:extLst>
          </p:nvPr>
        </p:nvGraphicFramePr>
        <p:xfrm>
          <a:off x="1143000" y="1240378"/>
          <a:ext cx="8543924" cy="3722313"/>
        </p:xfrm>
        <a:graphic>
          <a:graphicData uri="http://schemas.openxmlformats.org/drawingml/2006/table">
            <a:tbl>
              <a:tblPr firstRow="1" firstCol="1" bandRow="1">
                <a:tableStyleId>{5C22544A-7EE6-4342-B048-85BDC9FD1C3A}</a:tableStyleId>
              </a:tblPr>
              <a:tblGrid>
                <a:gridCol w="689025"/>
                <a:gridCol w="1157564"/>
                <a:gridCol w="2417476"/>
                <a:gridCol w="1910934"/>
                <a:gridCol w="2368925"/>
              </a:tblGrid>
              <a:tr h="245522">
                <a:tc gridSpan="5">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s-MX" sz="900" dirty="0">
                          <a:effectLst/>
                        </a:rPr>
                        <a:t> </a:t>
                      </a:r>
                      <a:r>
                        <a:rPr lang="en-US" sz="1200" dirty="0" smtClean="0">
                          <a:solidFill>
                            <a:schemeClr val="tx1"/>
                          </a:solidFill>
                          <a:effectLst/>
                          <a:latin typeface="Arial Black" panose="020B0A04020102020204" pitchFamily="34" charset="0"/>
                        </a:rPr>
                        <a:t>CONSEJO NACIONAL 2016</a:t>
                      </a:r>
                      <a:endParaRPr lang="es-MX" sz="1200" dirty="0" smtClean="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16072">
                <a:tc>
                  <a:txBody>
                    <a:bodyPr/>
                    <a:lstStyle/>
                    <a:p>
                      <a:pPr algn="ctr">
                        <a:lnSpc>
                          <a:spcPct val="115000"/>
                        </a:lnSpc>
                        <a:spcAft>
                          <a:spcPts val="0"/>
                        </a:spcAft>
                      </a:pPr>
                      <a:r>
                        <a:rPr lang="es-MX" sz="1200" dirty="0">
                          <a:solidFill>
                            <a:schemeClr val="tx1"/>
                          </a:solidFill>
                          <a:effectLst/>
                          <a:latin typeface="Arial Black" panose="020B0A04020102020204" pitchFamily="34" charset="0"/>
                        </a:rPr>
                        <a:t>121</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s-MX" sz="1600" dirty="0">
                          <a:effectLst/>
                        </a:rPr>
                        <a:t>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Enrique</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Vainer</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Girs</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6072">
                <a:tc>
                  <a:txBody>
                    <a:bodyPr/>
                    <a:lstStyle/>
                    <a:p>
                      <a:pPr algn="ctr">
                        <a:lnSpc>
                          <a:spcPct val="115000"/>
                        </a:lnSpc>
                        <a:spcAft>
                          <a:spcPts val="0"/>
                        </a:spcAft>
                      </a:pPr>
                      <a:r>
                        <a:rPr lang="es-MX" sz="1200" dirty="0">
                          <a:solidFill>
                            <a:schemeClr val="tx1"/>
                          </a:solidFill>
                          <a:effectLst/>
                          <a:latin typeface="Arial Black" panose="020B0A04020102020204" pitchFamily="34" charset="0"/>
                        </a:rPr>
                        <a:t>122</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s-MX" sz="1600">
                          <a:effectLst/>
                        </a:rPr>
                        <a:t>Lic.</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Alfredo</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Valles</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Vázquez</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32143">
                <a:tc>
                  <a:txBody>
                    <a:bodyPr/>
                    <a:lstStyle/>
                    <a:p>
                      <a:pPr algn="ctr">
                        <a:lnSpc>
                          <a:spcPct val="115000"/>
                        </a:lnSpc>
                        <a:spcAft>
                          <a:spcPts val="0"/>
                        </a:spcAft>
                      </a:pPr>
                      <a:r>
                        <a:rPr lang="es-MX" sz="1200" dirty="0">
                          <a:solidFill>
                            <a:schemeClr val="tx1"/>
                          </a:solidFill>
                          <a:effectLst/>
                          <a:latin typeface="Arial Black" panose="020B0A04020102020204" pitchFamily="34" charset="0"/>
                        </a:rPr>
                        <a:t>123</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s-MX" sz="1600" dirty="0">
                          <a:effectLst/>
                        </a:rPr>
                        <a:t>Lic.</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Verónica Ana Luisa</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Valverde</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Montero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6072">
                <a:tc>
                  <a:txBody>
                    <a:bodyPr/>
                    <a:lstStyle/>
                    <a:p>
                      <a:pPr algn="ctr">
                        <a:lnSpc>
                          <a:spcPct val="115000"/>
                        </a:lnSpc>
                        <a:spcAft>
                          <a:spcPts val="0"/>
                        </a:spcAft>
                      </a:pPr>
                      <a:r>
                        <a:rPr lang="es-MX" sz="1200" dirty="0">
                          <a:solidFill>
                            <a:schemeClr val="tx1"/>
                          </a:solidFill>
                          <a:effectLst/>
                          <a:latin typeface="Arial Black" panose="020B0A04020102020204" pitchFamily="34" charset="0"/>
                        </a:rPr>
                        <a:t>124</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s-MX" sz="1600">
                          <a:effectLst/>
                        </a:rPr>
                        <a:t>Lic.</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Julio Rafael</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Vargas</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Quintanilla</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6072">
                <a:tc>
                  <a:txBody>
                    <a:bodyPr/>
                    <a:lstStyle/>
                    <a:p>
                      <a:pPr algn="ctr">
                        <a:lnSpc>
                          <a:spcPct val="115000"/>
                        </a:lnSpc>
                        <a:spcAft>
                          <a:spcPts val="0"/>
                        </a:spcAft>
                      </a:pPr>
                      <a:r>
                        <a:rPr lang="es-MX" sz="1200" dirty="0">
                          <a:solidFill>
                            <a:schemeClr val="tx1"/>
                          </a:solidFill>
                          <a:effectLst/>
                          <a:latin typeface="Arial Black" panose="020B0A04020102020204" pitchFamily="34" charset="0"/>
                        </a:rPr>
                        <a:t>125</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s-MX" sz="1600">
                          <a:effectLst/>
                        </a:rPr>
                        <a:t>Dr.</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Salvador</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Vázquez</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err="1">
                          <a:effectLst/>
                        </a:rPr>
                        <a:t>Perex</a:t>
                      </a:r>
                      <a:r>
                        <a:rPr lang="es-MX" sz="1600" dirty="0">
                          <a:effectLst/>
                        </a:rPr>
                        <a:t> </a:t>
                      </a:r>
                      <a:r>
                        <a:rPr lang="es-MX" sz="1600" dirty="0" err="1">
                          <a:effectLst/>
                        </a:rPr>
                        <a:t>Grovas</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6072">
                <a:tc>
                  <a:txBody>
                    <a:bodyPr/>
                    <a:lstStyle/>
                    <a:p>
                      <a:pPr algn="ctr">
                        <a:lnSpc>
                          <a:spcPct val="115000"/>
                        </a:lnSpc>
                        <a:spcAft>
                          <a:spcPts val="0"/>
                        </a:spcAft>
                      </a:pPr>
                      <a:r>
                        <a:rPr lang="es-MX" sz="1200" dirty="0">
                          <a:solidFill>
                            <a:schemeClr val="tx1"/>
                          </a:solidFill>
                          <a:effectLst/>
                          <a:latin typeface="Arial Black" panose="020B0A04020102020204" pitchFamily="34" charset="0"/>
                        </a:rPr>
                        <a:t>126</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s-MX" sz="1600">
                          <a:effectLst/>
                        </a:rPr>
                        <a:t> </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José Antonio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Vidales</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Flores</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6072">
                <a:tc>
                  <a:txBody>
                    <a:bodyPr/>
                    <a:lstStyle/>
                    <a:p>
                      <a:pPr algn="ctr">
                        <a:lnSpc>
                          <a:spcPct val="115000"/>
                        </a:lnSpc>
                        <a:spcAft>
                          <a:spcPts val="0"/>
                        </a:spcAft>
                      </a:pPr>
                      <a:r>
                        <a:rPr lang="es-MX" sz="1200" dirty="0">
                          <a:solidFill>
                            <a:schemeClr val="tx1"/>
                          </a:solidFill>
                          <a:effectLst/>
                          <a:latin typeface="Arial Black" panose="020B0A04020102020204" pitchFamily="34" charset="0"/>
                        </a:rPr>
                        <a:t>127</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s-MX" sz="1600">
                          <a:effectLst/>
                        </a:rPr>
                        <a:t>C.P.</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Raúl</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Villarreal</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Álvarez</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6072">
                <a:tc>
                  <a:txBody>
                    <a:bodyPr/>
                    <a:lstStyle/>
                    <a:p>
                      <a:pPr algn="ctr">
                        <a:lnSpc>
                          <a:spcPct val="115000"/>
                        </a:lnSpc>
                        <a:spcAft>
                          <a:spcPts val="0"/>
                        </a:spcAft>
                      </a:pPr>
                      <a:r>
                        <a:rPr lang="es-MX" sz="1200" dirty="0">
                          <a:solidFill>
                            <a:schemeClr val="tx1"/>
                          </a:solidFill>
                          <a:effectLst/>
                          <a:latin typeface="Arial Black" panose="020B0A04020102020204" pitchFamily="34" charset="0"/>
                        </a:rPr>
                        <a:t>128</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s-MX" sz="1600">
                          <a:effectLst/>
                        </a:rPr>
                        <a:t>C.P,</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Juan José</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Villarreal</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Rosales</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6072">
                <a:tc>
                  <a:txBody>
                    <a:bodyPr/>
                    <a:lstStyle/>
                    <a:p>
                      <a:pPr algn="ctr">
                        <a:lnSpc>
                          <a:spcPct val="115000"/>
                        </a:lnSpc>
                        <a:spcAft>
                          <a:spcPts val="0"/>
                        </a:spcAft>
                      </a:pPr>
                      <a:r>
                        <a:rPr lang="es-MX" sz="1200" dirty="0">
                          <a:solidFill>
                            <a:schemeClr val="tx1"/>
                          </a:solidFill>
                          <a:effectLst/>
                          <a:latin typeface="Arial Black" panose="020B0A04020102020204" pitchFamily="34" charset="0"/>
                        </a:rPr>
                        <a:t>129</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s-MX" sz="1600">
                          <a:effectLst/>
                        </a:rPr>
                        <a:t>Ing.</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Carlos Daniel</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Villaseñor</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Franco</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6072">
                <a:tc>
                  <a:txBody>
                    <a:bodyPr/>
                    <a:lstStyle/>
                    <a:p>
                      <a:pPr algn="ctr">
                        <a:lnSpc>
                          <a:spcPct val="115000"/>
                        </a:lnSpc>
                        <a:spcAft>
                          <a:spcPts val="0"/>
                        </a:spcAft>
                      </a:pPr>
                      <a:r>
                        <a:rPr lang="es-MX" sz="1200" dirty="0">
                          <a:solidFill>
                            <a:schemeClr val="tx1"/>
                          </a:solidFill>
                          <a:effectLst/>
                          <a:latin typeface="Arial Black" panose="020B0A04020102020204" pitchFamily="34" charset="0"/>
                        </a:rPr>
                        <a:t>130</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s-MX" sz="1600">
                          <a:effectLst/>
                        </a:rPr>
                        <a:t>Lic.</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Armando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Zúñiga</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Salinas</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28943165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738190" y="1782763"/>
            <a:ext cx="10034586" cy="3803649"/>
          </a:xfrm>
        </p:spPr>
        <p:txBody>
          <a:bodyPr/>
          <a:lstStyle/>
          <a:p>
            <a:pPr marL="133350" indent="0" algn="just">
              <a:buNone/>
            </a:pPr>
            <a:endParaRPr lang="es-MX" sz="2800" dirty="0" smtClean="0">
              <a:solidFill>
                <a:schemeClr val="accent1">
                  <a:lumMod val="75000"/>
                </a:schemeClr>
              </a:solidFill>
              <a:latin typeface="Arial" panose="020B0604020202020204" pitchFamily="34" charset="0"/>
              <a:cs typeface="Arial" panose="020B0604020202020204" pitchFamily="34" charset="0"/>
            </a:endParaRPr>
          </a:p>
          <a:p>
            <a:pPr marL="133350" indent="0" algn="just">
              <a:buNone/>
            </a:pPr>
            <a:endParaRPr lang="es-MX" sz="2800" dirty="0">
              <a:solidFill>
                <a:schemeClr val="accent1">
                  <a:lumMod val="75000"/>
                </a:schemeClr>
              </a:solidFill>
              <a:latin typeface="Arial" panose="020B0604020202020204" pitchFamily="34" charset="0"/>
              <a:cs typeface="Arial" panose="020B0604020202020204" pitchFamily="34" charset="0"/>
            </a:endParaRPr>
          </a:p>
          <a:p>
            <a:pPr marL="133350" indent="0" algn="just">
              <a:buNone/>
            </a:pPr>
            <a:r>
              <a:rPr lang="es-MX" sz="3200" dirty="0" smtClean="0">
                <a:solidFill>
                  <a:schemeClr val="accent1">
                    <a:lumMod val="75000"/>
                  </a:schemeClr>
                </a:solidFill>
                <a:latin typeface="Arial" panose="020B0604020202020204" pitchFamily="34" charset="0"/>
                <a:cs typeface="Arial" panose="020B0604020202020204" pitchFamily="34" charset="0"/>
              </a:rPr>
              <a:t>Órgano </a:t>
            </a:r>
            <a:r>
              <a:rPr lang="es-MX" sz="3200" dirty="0">
                <a:solidFill>
                  <a:schemeClr val="accent1">
                    <a:lumMod val="75000"/>
                  </a:schemeClr>
                </a:solidFill>
                <a:latin typeface="Arial" panose="020B0604020202020204" pitchFamily="34" charset="0"/>
                <a:cs typeface="Arial" panose="020B0604020202020204" pitchFamily="34" charset="0"/>
              </a:rPr>
              <a:t>responsable de las finanzas de la Confederación y de velar por el estricto cumplimiento del Plan Estratégico. Está integrado por el Presidente, los Vicepresidentes Nacionales, veinticuatro vocales y el Director General.</a:t>
            </a:r>
          </a:p>
          <a:p>
            <a:pPr algn="just"/>
            <a:endParaRPr lang="es-MX" sz="3200" dirty="0">
              <a:solidFill>
                <a:schemeClr val="accent1">
                  <a:lumMod val="75000"/>
                </a:schemeClr>
              </a:solidFill>
            </a:endParaRPr>
          </a:p>
        </p:txBody>
      </p:sp>
      <p:sp>
        <p:nvSpPr>
          <p:cNvPr id="4" name="Título 1"/>
          <p:cNvSpPr>
            <a:spLocks noGrp="1"/>
          </p:cNvSpPr>
          <p:nvPr>
            <p:ph type="title"/>
          </p:nvPr>
        </p:nvSpPr>
        <p:spPr>
          <a:xfrm>
            <a:off x="1409703" y="350839"/>
            <a:ext cx="8162921" cy="1306512"/>
          </a:xfrm>
          <a:solidFill>
            <a:schemeClr val="accent1">
              <a:lumMod val="75000"/>
            </a:schemeClr>
          </a:solidFill>
        </p:spPr>
        <p:txBody>
          <a:bodyPr/>
          <a:lstStyle/>
          <a:p>
            <a:pPr algn="ctr"/>
            <a:r>
              <a:rPr lang="es-MX" sz="4000" b="1" dirty="0" smtClean="0">
                <a:solidFill>
                  <a:schemeClr val="bg1"/>
                </a:solidFill>
                <a:latin typeface="Arial" panose="020B0604020202020204" pitchFamily="34" charset="0"/>
                <a:cs typeface="Arial" panose="020B0604020202020204" pitchFamily="34" charset="0"/>
              </a:rPr>
              <a:t>Comisión Ejecutiva</a:t>
            </a:r>
            <a:endParaRPr lang="es-MX"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2221899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943101" y="128588"/>
            <a:ext cx="6972299" cy="885825"/>
          </a:xfrm>
          <a:solidFill>
            <a:schemeClr val="accent1">
              <a:lumMod val="75000"/>
            </a:schemeClr>
          </a:solidFill>
        </p:spPr>
        <p:txBody>
          <a:bodyPr/>
          <a:lstStyle/>
          <a:p>
            <a:pPr algn="ctr"/>
            <a:r>
              <a:rPr lang="es-MX" alt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Facultades</a:t>
            </a:r>
            <a:endParaRPr lang="es-MX" sz="4400" b="1" dirty="0">
              <a:solidFill>
                <a:schemeClr val="bg1"/>
              </a:solidFill>
              <a:latin typeface="Arial" panose="020B0604020202020204" pitchFamily="34" charset="0"/>
              <a:cs typeface="Arial" panose="020B0604020202020204" pitchFamily="34" charset="0"/>
            </a:endParaRPr>
          </a:p>
        </p:txBody>
      </p:sp>
      <p:sp>
        <p:nvSpPr>
          <p:cNvPr id="6" name="Rectángulo 5"/>
          <p:cNvSpPr/>
          <p:nvPr/>
        </p:nvSpPr>
        <p:spPr>
          <a:xfrm>
            <a:off x="500062" y="1014413"/>
            <a:ext cx="9858375" cy="5645263"/>
          </a:xfrm>
          <a:prstGeom prst="rect">
            <a:avLst/>
          </a:prstGeom>
        </p:spPr>
        <p:txBody>
          <a:bodyPr wrap="square">
            <a:spAutoFit/>
          </a:bodyPr>
          <a:lstStyle/>
          <a:p>
            <a:pPr marL="325438" indent="-139700" algn="just" defTabSz="449263">
              <a:lnSpc>
                <a:spcPct val="107000"/>
              </a:lnSpc>
              <a:spcBef>
                <a:spcPts val="800"/>
              </a:spcBef>
            </a:pPr>
            <a:r>
              <a:rPr lang="es-MX" altLang="es-MX" sz="12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COMISIÓN EJECUTIVA</a:t>
            </a:r>
          </a:p>
          <a:p>
            <a:pPr marL="325438" indent="-139700" algn="just" defTabSz="449263">
              <a:spcBef>
                <a:spcPct val="0"/>
              </a:spcBef>
            </a:pPr>
            <a:r>
              <a:rPr lang="es-MX" altLang="es-MX" sz="12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35.- Facultades y obligaciones de la Comisión Ejecutiva. </a:t>
            </a:r>
          </a:p>
          <a:p>
            <a:pPr marL="325438" indent="-139700" algn="just" defTabSz="44926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 Comisión Ejecutiva velará por el estricto cumplimiento del Plan Estratégico; es el órgano responsable de las finanzas de la Confederación y gozará de las siguientes facultades: </a:t>
            </a:r>
          </a:p>
          <a:p>
            <a:pPr marL="325438" indent="-139700" algn="just" defTabSz="449263">
              <a:spcBef>
                <a:spcPct val="0"/>
              </a:spcBef>
            </a:pPr>
            <a:endPar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325438" indent="-1397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Representar a la Confederación ante particulares y ante toda clase de autoridades – legislativas, administrativas o judiciales; civiles, militares, penales, administrativas o laborales; federales, estatales o municipales -con las facultades más amplias de representación y ejecución, como las de un apoderado general para pleitos y cobranzas. para actos de administración y para actos de dominio, en términos de lo que señalan los tres primeros párrafos del artículo 2554 del Código Civil Federal y sus artículos correlativos de los Códigos Civiles de todos los Estados de la República y del Distrito Federal, con todas las facultades generales y aún las especiales que conforme a la ley requieran poder o cláusula especial, incluyendo las facultades a que se refieren los artículos 2574, 2582, 2587 y 2594 del mismo </a:t>
            </a:r>
            <a:r>
              <a:rPr lang="es-MX" altLang="es-MX" sz="1200" dirty="0" smtClean="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Código Civil </a:t>
            </a: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Federal y sus artículos correlativos de los Códigos Civiles de todos los Estados de la República y del Distrito Federal. Enunciativa, mas no limitativamente la Comisión Ejecutiva podrá intentar y desistirse de toda clase de juicios, recursos y procedimientos, inclusive del juicio de amparo; para transigir; para comprometer en árbitros; para absolver y articular posiciones; para hacer cesión de bienes; para recusar; para recibir pagos; para presentar denuncias y querellas en materia penal, para coadyuvar con el Ministerio Público y para otorgar el perdón legal; </a:t>
            </a:r>
          </a:p>
          <a:p>
            <a:pPr marL="325438" indent="-1397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Emitir, suscribir, girar, aceptar, librar, endosar y avalar toda clase de títulos de crédito, en términos de lo dispuesto por el artículo 9 de la Ley General de Títulos y Operaciones de Crédito; </a:t>
            </a:r>
          </a:p>
          <a:p>
            <a:pPr marL="325438" indent="-1397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Representar a la Confederación en materia laboral en todo lo concerniente a los trámites que se establecen en los artículos 377, 381, 383, 384, 385 y demás relativos de la Ley Federal del Trabajo.</a:t>
            </a:r>
          </a:p>
          <a:p>
            <a:pPr marL="325438" indent="-1397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Representar a la Confederación en materia laboral, en términos de lo que disponen los artículos 11, 47, 134, fracción III, 375, 376, 692, fracciones I, II, III y IV, 693, 787, 876, 878 y demás relativos de la Ley Federal del Trabajo; </a:t>
            </a:r>
          </a:p>
          <a:p>
            <a:pPr marL="325438" indent="-1397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Delegar sus facultades y otorgar o sustituir cualquiera de los poderes y facultades arriba enunciadas en la persona o personas que juzgue conveniente y revocar las delegaciones o sustituciones que hiciere; </a:t>
            </a:r>
          </a:p>
          <a:p>
            <a:pPr marL="325438" indent="-139700" algn="just" defTabSz="44926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Procurar la realización de la Misión de la Confederación, disponiendo para ello de los medios y de las facultades necesarias; </a:t>
            </a:r>
          </a:p>
          <a:p>
            <a:pPr marL="325438" indent="-139700" algn="just" defTabSz="44926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Ratificar, a propuesta del Presidente, el nombramiento de los integrantes de la Comisión de Actualización del Plan Estratégico; </a:t>
            </a:r>
          </a:p>
          <a:p>
            <a:pPr marL="325438" indent="-139700" algn="just" defTabSz="44926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Conocer el proyecto de Plan Estratégico que le presente la Comisión de Actualización respectiva y en su caso, someterlo para su aprobación a la Asamblea Ordinaria; </a:t>
            </a:r>
          </a:p>
          <a:p>
            <a:pPr marL="325438" indent="-1397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Ratificar el nombramiento y sustitución de los presidentes de las Federaciones y de las Comisiones de Trabajo, a propuesta de la Oficina de la Presidencia; </a:t>
            </a:r>
          </a:p>
        </p:txBody>
      </p:sp>
    </p:spTree>
    <p:extLst>
      <p:ext uri="{BB962C8B-B14F-4D97-AF65-F5344CB8AC3E}">
        <p14:creationId xmlns:p14="http://schemas.microsoft.com/office/powerpoint/2010/main" xmlns="" val="16578062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857250" y="591831"/>
            <a:ext cx="9601200" cy="5724644"/>
          </a:xfrm>
          <a:prstGeom prst="rect">
            <a:avLst/>
          </a:prstGeom>
        </p:spPr>
        <p:txBody>
          <a:bodyPr wrap="square">
            <a:spAutoFit/>
          </a:bodyPr>
          <a:lstStyle/>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Nombrar y remover al Director General y evaluar su desempeño;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Conocer y en su caso modificar el proyecto de presupuesto y de estados financieros;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Aprobar las cuotas y aportaciones que deberán pagar los Socios de la Confederación;</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Aprobar la realización de campañas financieras y participar activamente en ellas;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Conocer y, en su caso, modificar los proyectos de Plan de Trabajo Anual y de presupuesto anual que le presentará a la Asamblea para su aprobación;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Designar a las personas físicas que conjunta o separadamente, además del Presidente, ejerzan las facultades que le fueron conferidas en las fracciones I, II III y IV de este Artículo, expidiendo para ello ante notario público los testimonios de poder que sean necesarios; y</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Cubrir las vacantes definitivas que surjan en el Consejo Directivo durante la vigencia del periodo de elección.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Evaluar el desempeño de la Oficina de la Presidencia;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Ratificar o en su caso desechar la admisión como socios directos de Patrones o Empleadores y de Agrupaciones Asociadas;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Proponer al Consejo Directivo el contenido y la sede de las Asambleas;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Aprobar la adquisición y enajenación de inmuebles;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Aprobar convenios de regularización de pagos de socios morosos; y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En general, gozar de todas las facultades y obligaciones no especificadas, que deriven de las leyes, de los presentes Estatutos y sus reglamentos. </a:t>
            </a:r>
          </a:p>
          <a:p>
            <a:pPr marL="527050" indent="-293688" algn="just" defTabSz="449263">
              <a:spcBef>
                <a:spcPct val="0"/>
              </a:spcBef>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Presidente de la Confederación tendrá la representación de la Confederación, para ejecutar internamente y ante terceros las resoluciones adoptadas por la Comisión Ejecutiva. </a:t>
            </a:r>
          </a:p>
          <a:p>
            <a:pPr marL="527050" indent="-293688" algn="just" defTabSz="449263">
              <a:spcBef>
                <a:spcPct val="0"/>
              </a:spcBef>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Sin perjuicio de lo anterior, la Comisión Ejecutiva podrá nombrar Delegados para la ejecución de actos concretos o aún de forma genérica. </a:t>
            </a:r>
          </a:p>
        </p:txBody>
      </p:sp>
    </p:spTree>
    <p:extLst>
      <p:ext uri="{BB962C8B-B14F-4D97-AF65-F5344CB8AC3E}">
        <p14:creationId xmlns:p14="http://schemas.microsoft.com/office/powerpoint/2010/main" xmlns="" val="19261486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2900363" y="465138"/>
            <a:ext cx="4843463" cy="620713"/>
          </a:xfrm>
          <a:solidFill>
            <a:schemeClr val="accent1">
              <a:lumMod val="75000"/>
            </a:schemeClr>
          </a:solidFill>
        </p:spPr>
        <p:txBody>
          <a:bodyPr/>
          <a:lstStyle/>
          <a:p>
            <a:pPr algn="ctr"/>
            <a:r>
              <a:rPr lang="es-MX" altLang="es-MX" sz="3600" b="1" dirty="0">
                <a:solidFill>
                  <a:schemeClr val="bg1"/>
                </a:solidFill>
                <a:latin typeface="Arial" panose="020B0604020202020204" pitchFamily="34" charset="0"/>
                <a:cs typeface="Arial" panose="020B0604020202020204" pitchFamily="34" charset="0"/>
                <a:sym typeface="Arial" panose="020B0604020202020204" pitchFamily="34" charset="0"/>
              </a:rPr>
              <a:t>Miembros</a:t>
            </a:r>
            <a:endParaRPr lang="es-MX" dirty="0">
              <a:solidFill>
                <a:schemeClr val="bg1"/>
              </a:solidFill>
            </a:endParaRPr>
          </a:p>
        </p:txBody>
      </p:sp>
      <p:graphicFrame>
        <p:nvGraphicFramePr>
          <p:cNvPr id="4" name="Tabla 3"/>
          <p:cNvGraphicFramePr>
            <a:graphicFrameLocks noGrp="1"/>
          </p:cNvGraphicFramePr>
          <p:nvPr>
            <p:extLst>
              <p:ext uri="{D42A27DB-BD31-4B8C-83A1-F6EECF244321}">
                <p14:modId xmlns:p14="http://schemas.microsoft.com/office/powerpoint/2010/main" xmlns="" val="3930421502"/>
              </p:ext>
            </p:extLst>
          </p:nvPr>
        </p:nvGraphicFramePr>
        <p:xfrm>
          <a:off x="2085976" y="1392396"/>
          <a:ext cx="6815136" cy="4394041"/>
        </p:xfrm>
        <a:graphic>
          <a:graphicData uri="http://schemas.openxmlformats.org/drawingml/2006/table">
            <a:tbl>
              <a:tblPr firstRow="1" firstCol="1" bandRow="1">
                <a:tableStyleId>{5C22544A-7EE6-4342-B048-85BDC9FD1C3A}</a:tableStyleId>
              </a:tblPr>
              <a:tblGrid>
                <a:gridCol w="711105"/>
                <a:gridCol w="816454"/>
                <a:gridCol w="1510155"/>
                <a:gridCol w="2184602"/>
                <a:gridCol w="1592820"/>
              </a:tblGrid>
              <a:tr h="281923">
                <a:tc gridSpan="5">
                  <a:txBody>
                    <a:bodyPr/>
                    <a:lstStyle/>
                    <a:p>
                      <a:pPr algn="ctr">
                        <a:lnSpc>
                          <a:spcPct val="115000"/>
                        </a:lnSpc>
                        <a:spcAft>
                          <a:spcPts val="0"/>
                        </a:spcAft>
                      </a:pPr>
                      <a:r>
                        <a:rPr lang="es-MX" sz="1600" dirty="0">
                          <a:solidFill>
                            <a:schemeClr val="tx1"/>
                          </a:solidFill>
                          <a:effectLst/>
                          <a:latin typeface="Arial Black" panose="020B0A04020102020204" pitchFamily="34" charset="0"/>
                        </a:rPr>
                        <a:t> </a:t>
                      </a:r>
                      <a:r>
                        <a:rPr lang="es-MX" sz="1600" dirty="0" smtClean="0">
                          <a:solidFill>
                            <a:schemeClr val="tx1"/>
                          </a:solidFill>
                          <a:effectLst/>
                          <a:latin typeface="Arial Black" panose="020B0A04020102020204" pitchFamily="34" charset="0"/>
                        </a:rPr>
                        <a:t>COMISIÓN EJECUTIVA 2016</a:t>
                      </a:r>
                      <a:endParaRPr lang="es-MX" sz="16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98156">
                <a:tc>
                  <a:txBody>
                    <a:bodyPr/>
                    <a:lstStyle/>
                    <a:p>
                      <a:pPr algn="ctr">
                        <a:lnSpc>
                          <a:spcPct val="115000"/>
                        </a:lnSpc>
                        <a:spcAft>
                          <a:spcPts val="0"/>
                        </a:spcAft>
                      </a:pPr>
                      <a:r>
                        <a:rPr lang="es-MX" sz="1200" dirty="0">
                          <a:solidFill>
                            <a:schemeClr val="tx1"/>
                          </a:solidFill>
                          <a:effectLst/>
                          <a:latin typeface="Arial Black" panose="020B0A04020102020204" pitchFamily="34" charset="0"/>
                        </a:rPr>
                        <a:t>1</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600" dirty="0">
                          <a:effectLst/>
                        </a:rPr>
                        <a:t>Lic.</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Xóchitl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Lagarda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Burton</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8156">
                <a:tc>
                  <a:txBody>
                    <a:bodyPr/>
                    <a:lstStyle/>
                    <a:p>
                      <a:pPr algn="ctr">
                        <a:lnSpc>
                          <a:spcPct val="115000"/>
                        </a:lnSpc>
                        <a:spcAft>
                          <a:spcPts val="0"/>
                        </a:spcAft>
                      </a:pPr>
                      <a:r>
                        <a:rPr lang="es-MX" sz="1200" dirty="0">
                          <a:solidFill>
                            <a:schemeClr val="tx1"/>
                          </a:solidFill>
                          <a:effectLst/>
                          <a:latin typeface="Arial Black" panose="020B0A04020102020204" pitchFamily="34" charset="0"/>
                        </a:rPr>
                        <a:t>2</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600">
                          <a:effectLst/>
                        </a:rPr>
                        <a:t>Lic.</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José Ramiro</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Cárdenas</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Tejeda</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1923">
                <a:tc>
                  <a:txBody>
                    <a:bodyPr/>
                    <a:lstStyle/>
                    <a:p>
                      <a:pPr algn="ctr">
                        <a:lnSpc>
                          <a:spcPct val="115000"/>
                        </a:lnSpc>
                        <a:spcAft>
                          <a:spcPts val="0"/>
                        </a:spcAft>
                      </a:pPr>
                      <a:r>
                        <a:rPr lang="es-MX" sz="1200" dirty="0">
                          <a:solidFill>
                            <a:schemeClr val="tx1"/>
                          </a:solidFill>
                          <a:effectLst/>
                          <a:latin typeface="Arial Black" panose="020B0A04020102020204" pitchFamily="34" charset="0"/>
                        </a:rPr>
                        <a:t>3</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600">
                          <a:effectLst/>
                        </a:rPr>
                        <a:t>Ing.</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Alfonso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Garza</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Garza</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8156">
                <a:tc>
                  <a:txBody>
                    <a:bodyPr/>
                    <a:lstStyle/>
                    <a:p>
                      <a:pPr algn="ctr">
                        <a:lnSpc>
                          <a:spcPct val="115000"/>
                        </a:lnSpc>
                        <a:spcAft>
                          <a:spcPts val="0"/>
                        </a:spcAft>
                      </a:pPr>
                      <a:r>
                        <a:rPr lang="es-MX" sz="1200" dirty="0">
                          <a:solidFill>
                            <a:schemeClr val="tx1"/>
                          </a:solidFill>
                          <a:effectLst/>
                          <a:latin typeface="Arial Black" panose="020B0A04020102020204" pitchFamily="34" charset="0"/>
                        </a:rPr>
                        <a:t>4</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600">
                          <a:effectLst/>
                        </a:rPr>
                        <a:t>Lic.</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Juan Arturo </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Covarrubias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Valenzuela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8156">
                <a:tc>
                  <a:txBody>
                    <a:bodyPr/>
                    <a:lstStyle/>
                    <a:p>
                      <a:pPr algn="ctr">
                        <a:lnSpc>
                          <a:spcPct val="115000"/>
                        </a:lnSpc>
                        <a:spcAft>
                          <a:spcPts val="0"/>
                        </a:spcAft>
                      </a:pPr>
                      <a:r>
                        <a:rPr lang="es-MX" sz="1200" dirty="0">
                          <a:solidFill>
                            <a:schemeClr val="tx1"/>
                          </a:solidFill>
                          <a:effectLst/>
                          <a:latin typeface="Arial Black" panose="020B0A04020102020204" pitchFamily="34" charset="0"/>
                        </a:rPr>
                        <a:t>5</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600">
                          <a:effectLst/>
                        </a:rPr>
                        <a:t>Lic.</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Valeriano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Suárez</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Suárez</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97234">
                <a:tc>
                  <a:txBody>
                    <a:bodyPr/>
                    <a:lstStyle/>
                    <a:p>
                      <a:pPr algn="ctr">
                        <a:lnSpc>
                          <a:spcPct val="115000"/>
                        </a:lnSpc>
                        <a:spcAft>
                          <a:spcPts val="0"/>
                        </a:spcAft>
                      </a:pPr>
                      <a:r>
                        <a:rPr lang="es-MX" sz="1200" dirty="0">
                          <a:solidFill>
                            <a:schemeClr val="tx1"/>
                          </a:solidFill>
                          <a:effectLst/>
                          <a:latin typeface="Arial Black" panose="020B0A04020102020204" pitchFamily="34" charset="0"/>
                        </a:rPr>
                        <a:t>6</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600">
                          <a:effectLst/>
                        </a:rPr>
                        <a:t>Mtro.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José Ignacio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Mariscal</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Torroella</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97234">
                <a:tc>
                  <a:txBody>
                    <a:bodyPr/>
                    <a:lstStyle/>
                    <a:p>
                      <a:pPr algn="ctr">
                        <a:lnSpc>
                          <a:spcPct val="115000"/>
                        </a:lnSpc>
                        <a:spcAft>
                          <a:spcPts val="0"/>
                        </a:spcAft>
                      </a:pPr>
                      <a:r>
                        <a:rPr lang="es-MX" sz="1200" dirty="0">
                          <a:solidFill>
                            <a:schemeClr val="tx1"/>
                          </a:solidFill>
                          <a:effectLst/>
                          <a:latin typeface="Arial Black" panose="020B0A04020102020204" pitchFamily="34" charset="0"/>
                        </a:rPr>
                        <a:t>7</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600">
                          <a:effectLst/>
                        </a:rPr>
                        <a:t>Ing.</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Mario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Narváez</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David</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1923">
                <a:tc>
                  <a:txBody>
                    <a:bodyPr/>
                    <a:lstStyle/>
                    <a:p>
                      <a:pPr algn="ctr">
                        <a:lnSpc>
                          <a:spcPct val="115000"/>
                        </a:lnSpc>
                        <a:spcAft>
                          <a:spcPts val="0"/>
                        </a:spcAft>
                      </a:pPr>
                      <a:r>
                        <a:rPr lang="es-MX" sz="1200" dirty="0">
                          <a:solidFill>
                            <a:schemeClr val="tx1"/>
                          </a:solidFill>
                          <a:effectLst/>
                          <a:latin typeface="Arial Black" panose="020B0A04020102020204" pitchFamily="34" charset="0"/>
                        </a:rPr>
                        <a:t>8</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600">
                          <a:effectLst/>
                        </a:rPr>
                        <a:t>Lic.</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José </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Medina </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Mora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8156">
                <a:tc>
                  <a:txBody>
                    <a:bodyPr/>
                    <a:lstStyle/>
                    <a:p>
                      <a:pPr algn="ctr">
                        <a:lnSpc>
                          <a:spcPct val="115000"/>
                        </a:lnSpc>
                        <a:spcAft>
                          <a:spcPts val="0"/>
                        </a:spcAft>
                      </a:pPr>
                      <a:r>
                        <a:rPr lang="es-MX" sz="1200" dirty="0">
                          <a:solidFill>
                            <a:schemeClr val="tx1"/>
                          </a:solidFill>
                          <a:effectLst/>
                          <a:latin typeface="Arial Black" panose="020B0A04020102020204" pitchFamily="34" charset="0"/>
                        </a:rPr>
                        <a:t>9</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600">
                          <a:effectLst/>
                        </a:rPr>
                        <a:t>Lic.</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Alberto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López De Nava</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Pérez</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3024">
                <a:tc>
                  <a:txBody>
                    <a:bodyPr/>
                    <a:lstStyle/>
                    <a:p>
                      <a:pPr algn="ctr">
                        <a:lnSpc>
                          <a:spcPct val="115000"/>
                        </a:lnSpc>
                        <a:spcAft>
                          <a:spcPts val="0"/>
                        </a:spcAft>
                      </a:pPr>
                      <a:r>
                        <a:rPr lang="es-MX" sz="1200" dirty="0">
                          <a:solidFill>
                            <a:schemeClr val="tx1"/>
                          </a:solidFill>
                          <a:effectLst/>
                          <a:latin typeface="Arial Black" panose="020B0A04020102020204" pitchFamily="34" charset="0"/>
                        </a:rPr>
                        <a:t>10</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600">
                          <a:effectLst/>
                        </a:rPr>
                        <a:t>Ing.</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Emilio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Assam</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Helú</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350695636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xmlns="" val="737720696"/>
              </p:ext>
            </p:extLst>
          </p:nvPr>
        </p:nvGraphicFramePr>
        <p:xfrm>
          <a:off x="1685925" y="944721"/>
          <a:ext cx="7343777" cy="4398734"/>
        </p:xfrm>
        <a:graphic>
          <a:graphicData uri="http://schemas.openxmlformats.org/drawingml/2006/table">
            <a:tbl>
              <a:tblPr firstRow="1" firstCol="1" bandRow="1">
                <a:tableStyleId>{5C22544A-7EE6-4342-B048-85BDC9FD1C3A}</a:tableStyleId>
              </a:tblPr>
              <a:tblGrid>
                <a:gridCol w="595441"/>
                <a:gridCol w="683655"/>
                <a:gridCol w="1587844"/>
                <a:gridCol w="2227392"/>
                <a:gridCol w="2249445"/>
              </a:tblGrid>
              <a:tr h="355442">
                <a:tc gridSpan="5">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s-MX" sz="1600" dirty="0">
                          <a:effectLst/>
                        </a:rPr>
                        <a:t> </a:t>
                      </a:r>
                      <a:r>
                        <a:rPr lang="es-MX" sz="1600" dirty="0" smtClean="0">
                          <a:solidFill>
                            <a:schemeClr val="tx1"/>
                          </a:solidFill>
                          <a:effectLst/>
                          <a:latin typeface="Arial Black" panose="020B0A04020102020204" pitchFamily="34" charset="0"/>
                        </a:rPr>
                        <a:t> COMISIÓN EJECUTIVA 2016</a:t>
                      </a:r>
                      <a:endParaRPr lang="es-MX" sz="1600" dirty="0" smtClean="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436748">
                <a:tc>
                  <a:txBody>
                    <a:bodyPr/>
                    <a:lstStyle/>
                    <a:p>
                      <a:pPr algn="ctr">
                        <a:lnSpc>
                          <a:spcPct val="115000"/>
                        </a:lnSpc>
                        <a:spcAft>
                          <a:spcPts val="0"/>
                        </a:spcAft>
                      </a:pPr>
                      <a:r>
                        <a:rPr lang="es-MX" sz="1600" dirty="0">
                          <a:solidFill>
                            <a:schemeClr val="tx1"/>
                          </a:solidFill>
                          <a:effectLst/>
                          <a:latin typeface="Arial Black" panose="020B0A04020102020204" pitchFamily="34" charset="0"/>
                        </a:rPr>
                        <a:t>11</a:t>
                      </a:r>
                      <a:endParaRPr lang="es-MX" sz="16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s-MX" sz="1600" dirty="0">
                          <a:effectLst/>
                        </a:rPr>
                        <a:t>Lic.</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Rosa Martha</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Abascal</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Olascoaga</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6748">
                <a:tc>
                  <a:txBody>
                    <a:bodyPr/>
                    <a:lstStyle/>
                    <a:p>
                      <a:pPr algn="ctr">
                        <a:lnSpc>
                          <a:spcPct val="115000"/>
                        </a:lnSpc>
                        <a:spcAft>
                          <a:spcPts val="0"/>
                        </a:spcAft>
                      </a:pPr>
                      <a:r>
                        <a:rPr lang="es-MX" sz="1600" dirty="0">
                          <a:solidFill>
                            <a:schemeClr val="tx1"/>
                          </a:solidFill>
                          <a:effectLst/>
                          <a:latin typeface="Arial Black" panose="020B0A04020102020204" pitchFamily="34" charset="0"/>
                        </a:rPr>
                        <a:t>12</a:t>
                      </a:r>
                      <a:endParaRPr lang="es-MX" sz="16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s-MX" sz="1600">
                          <a:effectLst/>
                        </a:rPr>
                        <a:t>Lic.</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Manuel</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Arreola</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Aguilar</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1115">
                <a:tc>
                  <a:txBody>
                    <a:bodyPr/>
                    <a:lstStyle/>
                    <a:p>
                      <a:pPr algn="ctr">
                        <a:lnSpc>
                          <a:spcPct val="115000"/>
                        </a:lnSpc>
                        <a:spcAft>
                          <a:spcPts val="0"/>
                        </a:spcAft>
                      </a:pPr>
                      <a:r>
                        <a:rPr lang="es-MX" sz="1600" dirty="0">
                          <a:solidFill>
                            <a:schemeClr val="tx1"/>
                          </a:solidFill>
                          <a:effectLst/>
                          <a:latin typeface="Arial Black" panose="020B0A04020102020204" pitchFamily="34" charset="0"/>
                        </a:rPr>
                        <a:t>13</a:t>
                      </a:r>
                      <a:endParaRPr lang="es-MX" sz="16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s-MX" sz="1600">
                          <a:effectLst/>
                        </a:rPr>
                        <a:t>Lic.</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Carlos</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Cendejas</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Contreras</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7472">
                <a:tc>
                  <a:txBody>
                    <a:bodyPr/>
                    <a:lstStyle/>
                    <a:p>
                      <a:pPr algn="ctr">
                        <a:lnSpc>
                          <a:spcPct val="115000"/>
                        </a:lnSpc>
                        <a:spcAft>
                          <a:spcPts val="0"/>
                        </a:spcAft>
                      </a:pPr>
                      <a:r>
                        <a:rPr lang="es-MX" sz="1600" dirty="0">
                          <a:solidFill>
                            <a:schemeClr val="tx1"/>
                          </a:solidFill>
                          <a:effectLst/>
                          <a:latin typeface="Arial Black" panose="020B0A04020102020204" pitchFamily="34" charset="0"/>
                        </a:rPr>
                        <a:t>14</a:t>
                      </a:r>
                      <a:endParaRPr lang="es-MX" sz="16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s-MX" sz="1600">
                          <a:effectLst/>
                        </a:rPr>
                        <a:t>Lic.</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Patrick Edward</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Devlyn</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Porras</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1115">
                <a:tc>
                  <a:txBody>
                    <a:bodyPr/>
                    <a:lstStyle/>
                    <a:p>
                      <a:pPr algn="ctr">
                        <a:lnSpc>
                          <a:spcPct val="115000"/>
                        </a:lnSpc>
                        <a:spcAft>
                          <a:spcPts val="0"/>
                        </a:spcAft>
                      </a:pPr>
                      <a:r>
                        <a:rPr lang="es-MX" sz="1600" dirty="0">
                          <a:solidFill>
                            <a:schemeClr val="tx1"/>
                          </a:solidFill>
                          <a:effectLst/>
                          <a:latin typeface="Arial Black" panose="020B0A04020102020204" pitchFamily="34" charset="0"/>
                        </a:rPr>
                        <a:t>15</a:t>
                      </a:r>
                      <a:endParaRPr lang="es-MX" sz="16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s-MX" sz="1600">
                          <a:effectLst/>
                        </a:rPr>
                        <a:t>Ing.</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Juan Pablo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García</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Garza</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6748">
                <a:tc>
                  <a:txBody>
                    <a:bodyPr/>
                    <a:lstStyle/>
                    <a:p>
                      <a:pPr algn="ctr">
                        <a:lnSpc>
                          <a:spcPct val="115000"/>
                        </a:lnSpc>
                        <a:spcAft>
                          <a:spcPts val="0"/>
                        </a:spcAft>
                      </a:pPr>
                      <a:r>
                        <a:rPr lang="es-MX" sz="1600" dirty="0">
                          <a:solidFill>
                            <a:schemeClr val="tx1"/>
                          </a:solidFill>
                          <a:effectLst/>
                          <a:latin typeface="Arial Black" panose="020B0A04020102020204" pitchFamily="34" charset="0"/>
                        </a:rPr>
                        <a:t>16</a:t>
                      </a:r>
                      <a:endParaRPr lang="es-MX" sz="16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s-MX" sz="1600">
                          <a:effectLst/>
                        </a:rPr>
                        <a:t> </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Alfonso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García</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Hernández</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7472">
                <a:tc>
                  <a:txBody>
                    <a:bodyPr/>
                    <a:lstStyle/>
                    <a:p>
                      <a:pPr algn="ctr">
                        <a:lnSpc>
                          <a:spcPct val="115000"/>
                        </a:lnSpc>
                        <a:spcAft>
                          <a:spcPts val="0"/>
                        </a:spcAft>
                      </a:pPr>
                      <a:r>
                        <a:rPr lang="es-MX" sz="1600" dirty="0">
                          <a:solidFill>
                            <a:schemeClr val="tx1"/>
                          </a:solidFill>
                          <a:effectLst/>
                          <a:latin typeface="Arial Black" panose="020B0A04020102020204" pitchFamily="34" charset="0"/>
                        </a:rPr>
                        <a:t>17</a:t>
                      </a:r>
                      <a:endParaRPr lang="es-MX" sz="16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s-MX" sz="1600">
                          <a:effectLst/>
                        </a:rPr>
                        <a:t>Lic.</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Victor Jose Jesús</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García</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Lizama</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6748">
                <a:tc>
                  <a:txBody>
                    <a:bodyPr/>
                    <a:lstStyle/>
                    <a:p>
                      <a:pPr algn="ctr">
                        <a:lnSpc>
                          <a:spcPct val="115000"/>
                        </a:lnSpc>
                        <a:spcAft>
                          <a:spcPts val="0"/>
                        </a:spcAft>
                      </a:pPr>
                      <a:r>
                        <a:rPr lang="es-MX" sz="1600" dirty="0">
                          <a:solidFill>
                            <a:schemeClr val="tx1"/>
                          </a:solidFill>
                          <a:effectLst/>
                          <a:latin typeface="Arial Black" panose="020B0A04020102020204" pitchFamily="34" charset="0"/>
                        </a:rPr>
                        <a:t>18</a:t>
                      </a:r>
                      <a:endParaRPr lang="es-MX" sz="16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s-MX" sz="1600">
                          <a:effectLst/>
                        </a:rPr>
                        <a:t>Lic.</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Victor José</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Gavito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Y Marco</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1115">
                <a:tc>
                  <a:txBody>
                    <a:bodyPr/>
                    <a:lstStyle/>
                    <a:p>
                      <a:pPr algn="ctr">
                        <a:lnSpc>
                          <a:spcPct val="115000"/>
                        </a:lnSpc>
                        <a:spcAft>
                          <a:spcPts val="0"/>
                        </a:spcAft>
                      </a:pPr>
                      <a:r>
                        <a:rPr lang="es-MX" sz="1600" dirty="0">
                          <a:solidFill>
                            <a:schemeClr val="tx1"/>
                          </a:solidFill>
                          <a:effectLst/>
                          <a:latin typeface="Arial Black" panose="020B0A04020102020204" pitchFamily="34" charset="0"/>
                        </a:rPr>
                        <a:t>19</a:t>
                      </a:r>
                      <a:endParaRPr lang="es-MX" sz="16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s-MX" sz="1600">
                          <a:effectLst/>
                        </a:rPr>
                        <a:t>Lic.</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José Arturo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German</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Belmont</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6748">
                <a:tc>
                  <a:txBody>
                    <a:bodyPr/>
                    <a:lstStyle/>
                    <a:p>
                      <a:pPr algn="ctr">
                        <a:lnSpc>
                          <a:spcPct val="115000"/>
                        </a:lnSpc>
                        <a:spcAft>
                          <a:spcPts val="0"/>
                        </a:spcAft>
                      </a:pPr>
                      <a:r>
                        <a:rPr lang="es-MX" sz="1600" dirty="0">
                          <a:solidFill>
                            <a:schemeClr val="tx1"/>
                          </a:solidFill>
                          <a:effectLst/>
                          <a:latin typeface="Arial Black" panose="020B0A04020102020204" pitchFamily="34" charset="0"/>
                        </a:rPr>
                        <a:t>20</a:t>
                      </a:r>
                      <a:endParaRPr lang="es-MX" sz="16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s-MX" sz="1600">
                          <a:effectLst/>
                        </a:rPr>
                        <a:t>Lic.</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Valentín</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González Cosío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err="1">
                          <a:effectLst/>
                        </a:rPr>
                        <a:t>Elcoro</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1175822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xmlns="" val="4167217952"/>
              </p:ext>
            </p:extLst>
          </p:nvPr>
        </p:nvGraphicFramePr>
        <p:xfrm>
          <a:off x="1871662" y="1071562"/>
          <a:ext cx="7186613" cy="4043347"/>
        </p:xfrm>
        <a:graphic>
          <a:graphicData uri="http://schemas.openxmlformats.org/drawingml/2006/table">
            <a:tbl>
              <a:tblPr firstRow="1" firstCol="1" bandRow="1">
                <a:tableStyleId>{5C22544A-7EE6-4342-B048-85BDC9FD1C3A}</a:tableStyleId>
              </a:tblPr>
              <a:tblGrid>
                <a:gridCol w="582699"/>
                <a:gridCol w="669024"/>
                <a:gridCol w="1553862"/>
                <a:gridCol w="2179723"/>
                <a:gridCol w="2201305"/>
              </a:tblGrid>
              <a:tr h="328613">
                <a:tc gridSpan="5">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s-MX" sz="1000" dirty="0">
                          <a:effectLst/>
                        </a:rPr>
                        <a:t> </a:t>
                      </a:r>
                      <a:r>
                        <a:rPr lang="es-MX" sz="1100" dirty="0" smtClean="0">
                          <a:solidFill>
                            <a:schemeClr val="tx1"/>
                          </a:solidFill>
                          <a:effectLst/>
                          <a:latin typeface="Arial Black" panose="020B0A04020102020204" pitchFamily="34" charset="0"/>
                        </a:rPr>
                        <a:t> </a:t>
                      </a:r>
                      <a:r>
                        <a:rPr lang="es-MX" sz="1600" dirty="0" smtClean="0">
                          <a:solidFill>
                            <a:schemeClr val="tx1"/>
                          </a:solidFill>
                          <a:effectLst/>
                          <a:latin typeface="Arial Black" panose="020B0A04020102020204" pitchFamily="34" charset="0"/>
                        </a:rPr>
                        <a:t>COMISIÓN EJECUTIVA 2016</a:t>
                      </a:r>
                      <a:endParaRPr lang="es-MX" sz="1600" dirty="0" smtClean="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82418">
                <a:tc>
                  <a:txBody>
                    <a:bodyPr/>
                    <a:lstStyle/>
                    <a:p>
                      <a:pPr algn="ctr">
                        <a:lnSpc>
                          <a:spcPct val="115000"/>
                        </a:lnSpc>
                        <a:spcAft>
                          <a:spcPts val="0"/>
                        </a:spcAft>
                      </a:pPr>
                      <a:r>
                        <a:rPr lang="es-MX" sz="1600" dirty="0">
                          <a:solidFill>
                            <a:schemeClr val="tx1"/>
                          </a:solidFill>
                          <a:effectLst/>
                          <a:latin typeface="Arial Black" panose="020B0A04020102020204" pitchFamily="34" charset="0"/>
                        </a:rPr>
                        <a:t>11</a:t>
                      </a:r>
                      <a:endParaRPr lang="es-MX" sz="16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s-MX" sz="1600" dirty="0">
                          <a:effectLst/>
                        </a:rPr>
                        <a:t>Lic.</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s-MX" sz="1600" dirty="0">
                          <a:effectLst/>
                        </a:rPr>
                        <a:t>Rosa Martha</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s-MX" sz="1600">
                          <a:effectLst/>
                        </a:rPr>
                        <a:t>Abascal</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s-MX" sz="1600">
                          <a:effectLst/>
                        </a:rPr>
                        <a:t>Olascoaga</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82418">
                <a:tc>
                  <a:txBody>
                    <a:bodyPr/>
                    <a:lstStyle/>
                    <a:p>
                      <a:pPr algn="ctr">
                        <a:lnSpc>
                          <a:spcPct val="115000"/>
                        </a:lnSpc>
                        <a:spcAft>
                          <a:spcPts val="0"/>
                        </a:spcAft>
                      </a:pPr>
                      <a:r>
                        <a:rPr lang="es-MX" sz="1600" dirty="0">
                          <a:solidFill>
                            <a:schemeClr val="tx1"/>
                          </a:solidFill>
                          <a:effectLst/>
                          <a:latin typeface="Arial Black" panose="020B0A04020102020204" pitchFamily="34" charset="0"/>
                        </a:rPr>
                        <a:t>12</a:t>
                      </a:r>
                      <a:endParaRPr lang="es-MX" sz="16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s-MX" sz="1600">
                          <a:effectLst/>
                        </a:rPr>
                        <a:t>Lic.</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s-MX" sz="1600" dirty="0">
                          <a:effectLst/>
                        </a:rPr>
                        <a:t>Manuel</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s-MX" sz="1600" dirty="0">
                          <a:effectLst/>
                        </a:rPr>
                        <a:t>Arreola</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s-MX" sz="1600">
                          <a:effectLst/>
                        </a:rPr>
                        <a:t>Aguilar</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00230">
                <a:tc>
                  <a:txBody>
                    <a:bodyPr/>
                    <a:lstStyle/>
                    <a:p>
                      <a:pPr algn="ctr">
                        <a:lnSpc>
                          <a:spcPct val="115000"/>
                        </a:lnSpc>
                        <a:spcAft>
                          <a:spcPts val="0"/>
                        </a:spcAft>
                      </a:pPr>
                      <a:r>
                        <a:rPr lang="es-MX" sz="1600" dirty="0">
                          <a:solidFill>
                            <a:schemeClr val="tx1"/>
                          </a:solidFill>
                          <a:effectLst/>
                          <a:latin typeface="Arial Black" panose="020B0A04020102020204" pitchFamily="34" charset="0"/>
                        </a:rPr>
                        <a:t>13</a:t>
                      </a:r>
                      <a:endParaRPr lang="es-MX" sz="16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s-MX" sz="1600">
                          <a:effectLst/>
                        </a:rPr>
                        <a:t>Lic.</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s-MX" sz="1600">
                          <a:effectLst/>
                        </a:rPr>
                        <a:t>Carlos</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s-MX" sz="1600" dirty="0">
                          <a:effectLst/>
                        </a:rPr>
                        <a:t>Cendejas</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s-MX" sz="1600">
                          <a:effectLst/>
                        </a:rPr>
                        <a:t>Contreras</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00564">
                <a:tc>
                  <a:txBody>
                    <a:bodyPr/>
                    <a:lstStyle/>
                    <a:p>
                      <a:pPr algn="ctr">
                        <a:lnSpc>
                          <a:spcPct val="115000"/>
                        </a:lnSpc>
                        <a:spcAft>
                          <a:spcPts val="0"/>
                        </a:spcAft>
                      </a:pPr>
                      <a:r>
                        <a:rPr lang="es-MX" sz="1600" dirty="0">
                          <a:solidFill>
                            <a:schemeClr val="tx1"/>
                          </a:solidFill>
                          <a:effectLst/>
                          <a:latin typeface="Arial Black" panose="020B0A04020102020204" pitchFamily="34" charset="0"/>
                        </a:rPr>
                        <a:t>14</a:t>
                      </a:r>
                      <a:endParaRPr lang="es-MX" sz="16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s-MX" sz="1600">
                          <a:effectLst/>
                        </a:rPr>
                        <a:t>Lic.</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s-MX" sz="1600">
                          <a:effectLst/>
                        </a:rPr>
                        <a:t>Patrick Edward</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s-MX" sz="1600" dirty="0">
                          <a:effectLst/>
                        </a:rPr>
                        <a:t>Devlyn</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s-MX" sz="1600" dirty="0">
                          <a:effectLst/>
                        </a:rPr>
                        <a:t>Porras</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00230">
                <a:tc>
                  <a:txBody>
                    <a:bodyPr/>
                    <a:lstStyle/>
                    <a:p>
                      <a:pPr algn="ctr">
                        <a:lnSpc>
                          <a:spcPct val="115000"/>
                        </a:lnSpc>
                        <a:spcAft>
                          <a:spcPts val="0"/>
                        </a:spcAft>
                      </a:pPr>
                      <a:r>
                        <a:rPr lang="es-MX" sz="1600" dirty="0">
                          <a:solidFill>
                            <a:schemeClr val="tx1"/>
                          </a:solidFill>
                          <a:effectLst/>
                          <a:latin typeface="Arial Black" panose="020B0A04020102020204" pitchFamily="34" charset="0"/>
                        </a:rPr>
                        <a:t>15</a:t>
                      </a:r>
                      <a:endParaRPr lang="es-MX" sz="16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s-MX" sz="1600">
                          <a:effectLst/>
                        </a:rPr>
                        <a:t>Ing.</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s-MX" sz="1600">
                          <a:effectLst/>
                        </a:rPr>
                        <a:t>Juan Pablo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s-MX" sz="1600" dirty="0">
                          <a:effectLst/>
                        </a:rPr>
                        <a:t>García</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s-MX" sz="1600" dirty="0">
                          <a:effectLst/>
                        </a:rPr>
                        <a:t>Garza</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82418">
                <a:tc>
                  <a:txBody>
                    <a:bodyPr/>
                    <a:lstStyle/>
                    <a:p>
                      <a:pPr algn="ctr">
                        <a:lnSpc>
                          <a:spcPct val="115000"/>
                        </a:lnSpc>
                        <a:spcAft>
                          <a:spcPts val="0"/>
                        </a:spcAft>
                      </a:pPr>
                      <a:r>
                        <a:rPr lang="es-MX" sz="1600" dirty="0">
                          <a:solidFill>
                            <a:schemeClr val="tx1"/>
                          </a:solidFill>
                          <a:effectLst/>
                          <a:latin typeface="Arial Black" panose="020B0A04020102020204" pitchFamily="34" charset="0"/>
                        </a:rPr>
                        <a:t>16</a:t>
                      </a:r>
                      <a:endParaRPr lang="es-MX" sz="16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s-MX" sz="1600">
                          <a:effectLst/>
                        </a:rPr>
                        <a:t> </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s-MX" sz="1600">
                          <a:effectLst/>
                        </a:rPr>
                        <a:t>Alfonso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s-MX" sz="1600">
                          <a:effectLst/>
                        </a:rPr>
                        <a:t>García</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s-MX" sz="1600" dirty="0">
                          <a:effectLst/>
                        </a:rPr>
                        <a:t>Hernández</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00564">
                <a:tc>
                  <a:txBody>
                    <a:bodyPr/>
                    <a:lstStyle/>
                    <a:p>
                      <a:pPr algn="ctr">
                        <a:lnSpc>
                          <a:spcPct val="115000"/>
                        </a:lnSpc>
                        <a:spcAft>
                          <a:spcPts val="0"/>
                        </a:spcAft>
                      </a:pPr>
                      <a:r>
                        <a:rPr lang="es-MX" sz="1600" dirty="0">
                          <a:solidFill>
                            <a:schemeClr val="tx1"/>
                          </a:solidFill>
                          <a:effectLst/>
                          <a:latin typeface="Arial Black" panose="020B0A04020102020204" pitchFamily="34" charset="0"/>
                        </a:rPr>
                        <a:t>17</a:t>
                      </a:r>
                      <a:endParaRPr lang="es-MX" sz="16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s-MX" sz="1600">
                          <a:effectLst/>
                        </a:rPr>
                        <a:t>Lic.</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s-MX" sz="1600">
                          <a:effectLst/>
                        </a:rPr>
                        <a:t>Victor Jose Jesús</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s-MX" sz="1600">
                          <a:effectLst/>
                        </a:rPr>
                        <a:t>García</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s-MX" sz="1600" dirty="0">
                          <a:effectLst/>
                        </a:rPr>
                        <a:t>Lizama</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82418">
                <a:tc>
                  <a:txBody>
                    <a:bodyPr/>
                    <a:lstStyle/>
                    <a:p>
                      <a:pPr algn="ctr">
                        <a:lnSpc>
                          <a:spcPct val="115000"/>
                        </a:lnSpc>
                        <a:spcAft>
                          <a:spcPts val="0"/>
                        </a:spcAft>
                      </a:pPr>
                      <a:r>
                        <a:rPr lang="es-MX" sz="1600" dirty="0">
                          <a:solidFill>
                            <a:schemeClr val="tx1"/>
                          </a:solidFill>
                          <a:effectLst/>
                          <a:latin typeface="Arial Black" panose="020B0A04020102020204" pitchFamily="34" charset="0"/>
                        </a:rPr>
                        <a:t>18</a:t>
                      </a:r>
                      <a:endParaRPr lang="es-MX" sz="16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s-MX" sz="1600">
                          <a:effectLst/>
                        </a:rPr>
                        <a:t>Lic.</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s-MX" sz="1600">
                          <a:effectLst/>
                        </a:rPr>
                        <a:t>Victor José</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s-MX" sz="1600">
                          <a:effectLst/>
                        </a:rPr>
                        <a:t>Gavito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s-MX" sz="1600" dirty="0">
                          <a:effectLst/>
                        </a:rPr>
                        <a:t>Y Marco</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00230">
                <a:tc>
                  <a:txBody>
                    <a:bodyPr/>
                    <a:lstStyle/>
                    <a:p>
                      <a:pPr algn="ctr">
                        <a:lnSpc>
                          <a:spcPct val="115000"/>
                        </a:lnSpc>
                        <a:spcAft>
                          <a:spcPts val="0"/>
                        </a:spcAft>
                      </a:pPr>
                      <a:r>
                        <a:rPr lang="es-MX" sz="1600" dirty="0">
                          <a:solidFill>
                            <a:schemeClr val="tx1"/>
                          </a:solidFill>
                          <a:effectLst/>
                          <a:latin typeface="Arial Black" panose="020B0A04020102020204" pitchFamily="34" charset="0"/>
                        </a:rPr>
                        <a:t>19</a:t>
                      </a:r>
                      <a:endParaRPr lang="es-MX" sz="16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s-MX" sz="1600">
                          <a:effectLst/>
                        </a:rPr>
                        <a:t>Lic.</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s-MX" sz="1600">
                          <a:effectLst/>
                        </a:rPr>
                        <a:t>José Arturo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s-MX" sz="1600">
                          <a:effectLst/>
                        </a:rPr>
                        <a:t>German</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s-MX" sz="1600" dirty="0">
                          <a:effectLst/>
                        </a:rPr>
                        <a:t>Belmont</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82418">
                <a:tc>
                  <a:txBody>
                    <a:bodyPr/>
                    <a:lstStyle/>
                    <a:p>
                      <a:pPr algn="ctr">
                        <a:lnSpc>
                          <a:spcPct val="115000"/>
                        </a:lnSpc>
                        <a:spcAft>
                          <a:spcPts val="0"/>
                        </a:spcAft>
                      </a:pPr>
                      <a:r>
                        <a:rPr lang="es-MX" sz="1600" dirty="0">
                          <a:solidFill>
                            <a:schemeClr val="tx1"/>
                          </a:solidFill>
                          <a:effectLst/>
                          <a:latin typeface="Arial Black" panose="020B0A04020102020204" pitchFamily="34" charset="0"/>
                        </a:rPr>
                        <a:t>20</a:t>
                      </a:r>
                      <a:endParaRPr lang="es-MX" sz="16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s-MX" sz="1600" dirty="0">
                          <a:effectLst/>
                        </a:rPr>
                        <a:t>Lic.</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s-MX" sz="1600">
                          <a:effectLst/>
                        </a:rPr>
                        <a:t>Valentín</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s-MX" sz="1600">
                          <a:effectLst/>
                        </a:rPr>
                        <a:t>González Cosío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s-MX" sz="1600" dirty="0" err="1">
                          <a:effectLst/>
                        </a:rPr>
                        <a:t>Elcoro</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xmlns="" val="4767856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595316" y="1754188"/>
            <a:ext cx="10515599" cy="4351338"/>
          </a:xfrm>
        </p:spPr>
        <p:txBody>
          <a:bodyPr/>
          <a:lstStyle/>
          <a:p>
            <a:pPr marL="133350" indent="0" algn="just">
              <a:buNone/>
            </a:pPr>
            <a:r>
              <a:rPr lang="es-MX" sz="2400" dirty="0">
                <a:solidFill>
                  <a:schemeClr val="accent1">
                    <a:lumMod val="75000"/>
                  </a:schemeClr>
                </a:solidFill>
                <a:latin typeface="Arial" panose="020B0604020202020204" pitchFamily="34" charset="0"/>
                <a:cs typeface="Arial" panose="020B0604020202020204" pitchFamily="34" charset="0"/>
              </a:rPr>
              <a:t>El Consejo Directivo en su primera sesión, después de su elección por la Asamblea a propuesta de la Comisión Electoral, elegirá un Secretario General de la Confederación, quien podrá o no ser socio.</a:t>
            </a:r>
          </a:p>
          <a:p>
            <a:pPr algn="just"/>
            <a:endParaRPr lang="es-MX" sz="2400" dirty="0">
              <a:solidFill>
                <a:schemeClr val="accent1">
                  <a:lumMod val="75000"/>
                </a:schemeClr>
              </a:solidFill>
              <a:latin typeface="Arial" panose="020B0604020202020204" pitchFamily="34" charset="0"/>
              <a:cs typeface="Arial" panose="020B0604020202020204" pitchFamily="34" charset="0"/>
            </a:endParaRPr>
          </a:p>
          <a:p>
            <a:pPr marL="133350" indent="0" algn="just">
              <a:buNone/>
            </a:pPr>
            <a:r>
              <a:rPr lang="es-MX" sz="2400" dirty="0">
                <a:solidFill>
                  <a:schemeClr val="accent1">
                    <a:lumMod val="75000"/>
                  </a:schemeClr>
                </a:solidFill>
                <a:latin typeface="Arial" panose="020B0604020202020204" pitchFamily="34" charset="0"/>
                <a:cs typeface="Arial" panose="020B0604020202020204" pitchFamily="34" charset="0"/>
              </a:rPr>
              <a:t>El Secretario General de la Confederación lo será también de la Asamblea, del Consejo Directivo y de la Comisión Ejecutiva, y contará con las facultades y poderes necesarios para el cumplimiento de sus funciones.</a:t>
            </a:r>
          </a:p>
          <a:p>
            <a:pPr marL="133350" indent="0" algn="just">
              <a:buNone/>
            </a:pPr>
            <a:r>
              <a:rPr lang="es-MX" sz="2400" dirty="0">
                <a:solidFill>
                  <a:schemeClr val="accent1">
                    <a:lumMod val="75000"/>
                  </a:schemeClr>
                </a:solidFill>
                <a:latin typeface="Arial" panose="020B0604020202020204" pitchFamily="34" charset="0"/>
                <a:cs typeface="Arial" panose="020B0604020202020204" pitchFamily="34" charset="0"/>
              </a:rPr>
              <a:t>El Secretario General de la Confederación será nombrado por periodos de un año cada vez</a:t>
            </a:r>
            <a:r>
              <a:rPr lang="es-MX" sz="2400" dirty="0" smtClean="0">
                <a:solidFill>
                  <a:schemeClr val="accent1">
                    <a:lumMod val="75000"/>
                  </a:schemeClr>
                </a:solidFill>
                <a:latin typeface="Arial" panose="020B0604020202020204" pitchFamily="34" charset="0"/>
                <a:cs typeface="Arial" panose="020B0604020202020204" pitchFamily="34" charset="0"/>
              </a:rPr>
              <a:t>.</a:t>
            </a:r>
          </a:p>
          <a:p>
            <a:pPr marL="133350" indent="0" algn="just">
              <a:buNone/>
            </a:pPr>
            <a:endParaRPr lang="es-MX" sz="2400" dirty="0">
              <a:solidFill>
                <a:schemeClr val="accent1">
                  <a:lumMod val="75000"/>
                </a:schemeClr>
              </a:solidFill>
              <a:latin typeface="Arial" panose="020B0604020202020204" pitchFamily="34" charset="0"/>
              <a:cs typeface="Arial" panose="020B0604020202020204" pitchFamily="34" charset="0"/>
            </a:endParaRPr>
          </a:p>
        </p:txBody>
      </p:sp>
      <p:sp>
        <p:nvSpPr>
          <p:cNvPr id="4" name="Título 1"/>
          <p:cNvSpPr>
            <a:spLocks noGrp="1"/>
          </p:cNvSpPr>
          <p:nvPr>
            <p:ph type="title"/>
          </p:nvPr>
        </p:nvSpPr>
        <p:spPr>
          <a:xfrm>
            <a:off x="1614487" y="428625"/>
            <a:ext cx="7672387" cy="957262"/>
          </a:xfrm>
          <a:solidFill>
            <a:schemeClr val="accent1">
              <a:lumMod val="75000"/>
            </a:schemeClr>
          </a:solidFill>
        </p:spPr>
        <p:txBody>
          <a:bodyPr/>
          <a:lstStyle/>
          <a:p>
            <a:pPr algn="ctr"/>
            <a:r>
              <a:rPr lang="es-MX" sz="4000" b="1" dirty="0">
                <a:solidFill>
                  <a:schemeClr val="bg1"/>
                </a:solidFill>
                <a:latin typeface="Arial" panose="020B0604020202020204" pitchFamily="34" charset="0"/>
                <a:cs typeface="Arial" panose="020B0604020202020204" pitchFamily="34" charset="0"/>
              </a:rPr>
              <a:t>Secretario General</a:t>
            </a:r>
            <a:endParaRPr lang="es-MX" sz="4400" b="1" dirty="0">
              <a:solidFill>
                <a:schemeClr val="bg1"/>
              </a:solidFill>
              <a:latin typeface="Arial" panose="020B0604020202020204" pitchFamily="34" charset="0"/>
              <a:cs typeface="Arial" panose="020B0604020202020204" pitchFamily="34" charset="0"/>
            </a:endParaRPr>
          </a:p>
        </p:txBody>
      </p:sp>
      <p:sp>
        <p:nvSpPr>
          <p:cNvPr id="6" name="Rectángulo 5"/>
          <p:cNvSpPr/>
          <p:nvPr/>
        </p:nvSpPr>
        <p:spPr>
          <a:xfrm>
            <a:off x="595316" y="5303936"/>
            <a:ext cx="4656421" cy="338554"/>
          </a:xfrm>
          <a:prstGeom prst="rect">
            <a:avLst/>
          </a:prstGeom>
          <a:solidFill>
            <a:srgbClr val="0070C0"/>
          </a:solidFill>
        </p:spPr>
        <p:txBody>
          <a:bodyPr wrap="square">
            <a:spAutoFit/>
          </a:bodyPr>
          <a:lstStyle/>
          <a:p>
            <a:pPr marL="133350"/>
            <a:r>
              <a:rPr lang="es-MX" sz="1600" b="1" dirty="0" smtClean="0">
                <a:solidFill>
                  <a:schemeClr val="bg1"/>
                </a:solidFill>
                <a:latin typeface="Arial" panose="020B0604020202020204" pitchFamily="34" charset="0"/>
                <a:cs typeface="Arial" panose="020B0604020202020204" pitchFamily="34" charset="0"/>
              </a:rPr>
              <a:t>Secretario General: Miguel </a:t>
            </a:r>
            <a:r>
              <a:rPr lang="es-MX" sz="1600" b="1" dirty="0">
                <a:solidFill>
                  <a:schemeClr val="bg1"/>
                </a:solidFill>
                <a:latin typeface="Arial" panose="020B0604020202020204" pitchFamily="34" charset="0"/>
                <a:cs typeface="Arial" panose="020B0604020202020204" pitchFamily="34" charset="0"/>
              </a:rPr>
              <a:t>Gallardo López </a:t>
            </a:r>
          </a:p>
        </p:txBody>
      </p:sp>
    </p:spTree>
    <p:extLst>
      <p:ext uri="{BB962C8B-B14F-4D97-AF65-F5344CB8AC3E}">
        <p14:creationId xmlns:p14="http://schemas.microsoft.com/office/powerpoint/2010/main" xmlns="" val="23441232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3" y="342972"/>
            <a:ext cx="10515599" cy="1325562"/>
          </a:xfrm>
        </p:spPr>
        <p:txBody>
          <a:bodyPr/>
          <a:lstStyle/>
          <a:p>
            <a:r>
              <a:rPr lang="es-MX" dirty="0" smtClean="0"/>
              <a:t> </a:t>
            </a:r>
            <a:endParaRPr lang="es-MX" dirty="0"/>
          </a:p>
        </p:txBody>
      </p:sp>
      <p:sp>
        <p:nvSpPr>
          <p:cNvPr id="3" name="CuadroTexto 2"/>
          <p:cNvSpPr txBox="1"/>
          <p:nvPr/>
        </p:nvSpPr>
        <p:spPr>
          <a:xfrm>
            <a:off x="5112248" y="1379363"/>
            <a:ext cx="5157787" cy="1323439"/>
          </a:xfrm>
          <a:prstGeom prst="rect">
            <a:avLst/>
          </a:prstGeom>
          <a:solidFill>
            <a:schemeClr val="bg1">
              <a:lumMod val="75000"/>
            </a:schemeClr>
          </a:solidFill>
        </p:spPr>
        <p:txBody>
          <a:bodyPr wrap="square" rtlCol="0">
            <a:spAutoFit/>
          </a:bodyPr>
          <a:lstStyle/>
          <a:p>
            <a:pPr algn="ctr"/>
            <a:r>
              <a:rPr lang="es-MX" b="1" dirty="0">
                <a:solidFill>
                  <a:schemeClr val="tx1"/>
                </a:solidFill>
                <a:latin typeface="Arial Black" panose="020B0A04020102020204" pitchFamily="34" charset="0"/>
              </a:rPr>
              <a:t> </a:t>
            </a:r>
            <a:r>
              <a:rPr lang="es-MX" sz="2000" dirty="0">
                <a:solidFill>
                  <a:schemeClr val="tx1"/>
                </a:solidFill>
                <a:latin typeface="Arial Black" panose="020B0A04020102020204" pitchFamily="34" charset="0"/>
              </a:rPr>
              <a:t>Calle Insurgentes Sur. 950 1ro. y 2do. pisos, Benito </a:t>
            </a:r>
            <a:r>
              <a:rPr lang="es-MX" sz="2000" dirty="0" smtClean="0">
                <a:solidFill>
                  <a:schemeClr val="tx1"/>
                </a:solidFill>
                <a:latin typeface="Arial Black" panose="020B0A04020102020204" pitchFamily="34" charset="0"/>
              </a:rPr>
              <a:t>Juárez, </a:t>
            </a:r>
            <a:r>
              <a:rPr lang="es-MX" sz="2000" dirty="0">
                <a:solidFill>
                  <a:schemeClr val="tx1"/>
                </a:solidFill>
                <a:latin typeface="Arial Black" panose="020B0A04020102020204" pitchFamily="34" charset="0"/>
              </a:rPr>
              <a:t>Del Valle, 03100 Ciudad de México, CDMX</a:t>
            </a:r>
          </a:p>
        </p:txBody>
      </p:sp>
      <p:sp>
        <p:nvSpPr>
          <p:cNvPr id="4" name="CuadroTexto 3"/>
          <p:cNvSpPr txBox="1"/>
          <p:nvPr/>
        </p:nvSpPr>
        <p:spPr>
          <a:xfrm>
            <a:off x="1353742" y="4894651"/>
            <a:ext cx="2143125" cy="400110"/>
          </a:xfrm>
          <a:prstGeom prst="rect">
            <a:avLst/>
          </a:prstGeom>
          <a:solidFill>
            <a:schemeClr val="bg1">
              <a:lumMod val="75000"/>
            </a:schemeClr>
          </a:solidFill>
        </p:spPr>
        <p:txBody>
          <a:bodyPr wrap="square" rtlCol="0">
            <a:spAutoFit/>
          </a:bodyPr>
          <a:lstStyle/>
          <a:p>
            <a:pPr algn="ctr"/>
            <a:r>
              <a:rPr lang="es-MX" sz="2000" dirty="0" smtClean="0">
                <a:solidFill>
                  <a:schemeClr val="tx1"/>
                </a:solidFill>
                <a:latin typeface="Arial Black" panose="020B0A04020102020204" pitchFamily="34" charset="0"/>
              </a:rPr>
              <a:t>103</a:t>
            </a:r>
            <a:endParaRPr lang="es-MX" sz="2000" dirty="0">
              <a:solidFill>
                <a:schemeClr val="tx1"/>
              </a:solidFill>
              <a:latin typeface="Arial Black" panose="020B0A04020102020204" pitchFamily="34" charset="0"/>
            </a:endParaRPr>
          </a:p>
        </p:txBody>
      </p:sp>
      <p:sp>
        <p:nvSpPr>
          <p:cNvPr id="5" name="CuadroTexto 4"/>
          <p:cNvSpPr txBox="1"/>
          <p:nvPr/>
        </p:nvSpPr>
        <p:spPr>
          <a:xfrm>
            <a:off x="668539" y="1653346"/>
            <a:ext cx="3588543" cy="1015663"/>
          </a:xfrm>
          <a:prstGeom prst="rect">
            <a:avLst/>
          </a:prstGeom>
          <a:solidFill>
            <a:schemeClr val="bg1">
              <a:lumMod val="75000"/>
            </a:schemeClr>
          </a:solidFill>
        </p:spPr>
        <p:txBody>
          <a:bodyPr wrap="square" rtlCol="0">
            <a:spAutoFit/>
          </a:bodyPr>
          <a:lstStyle/>
          <a:p>
            <a:pPr algn="ctr"/>
            <a:r>
              <a:rPr lang="es-MX" sz="2000" b="1" dirty="0" smtClean="0">
                <a:solidFill>
                  <a:schemeClr val="tx1"/>
                </a:solidFill>
                <a:latin typeface="Arial Black" panose="020B0A04020102020204" pitchFamily="34" charset="0"/>
              </a:rPr>
              <a:t>Confederación Patronal de la República Mexicana</a:t>
            </a:r>
            <a:endParaRPr lang="es-MX" sz="2000" b="1" dirty="0">
              <a:solidFill>
                <a:schemeClr val="tx1"/>
              </a:solidFill>
              <a:latin typeface="Arial Black" panose="020B0A04020102020204" pitchFamily="34" charset="0"/>
            </a:endParaRPr>
          </a:p>
        </p:txBody>
      </p:sp>
      <p:sp>
        <p:nvSpPr>
          <p:cNvPr id="6" name="CuadroTexto 5"/>
          <p:cNvSpPr txBox="1"/>
          <p:nvPr/>
        </p:nvSpPr>
        <p:spPr>
          <a:xfrm>
            <a:off x="6498435" y="567576"/>
            <a:ext cx="2109783" cy="369332"/>
          </a:xfrm>
          <a:prstGeom prst="rect">
            <a:avLst/>
          </a:prstGeom>
          <a:solidFill>
            <a:srgbClr val="0070C0"/>
          </a:solidFill>
        </p:spPr>
        <p:txBody>
          <a:bodyPr wrap="square" rtlCol="0">
            <a:spAutoFit/>
          </a:bodyPr>
          <a:lstStyle/>
          <a:p>
            <a:pPr algn="ctr"/>
            <a:r>
              <a:rPr lang="es-MX" sz="1800" dirty="0" smtClean="0">
                <a:latin typeface="Arial Black" panose="020B0A04020102020204" pitchFamily="34" charset="0"/>
              </a:rPr>
              <a:t>DIRECCIÓN</a:t>
            </a:r>
            <a:r>
              <a:rPr lang="es-MX" dirty="0" smtClean="0"/>
              <a:t> </a:t>
            </a:r>
            <a:endParaRPr lang="es-MX" dirty="0"/>
          </a:p>
        </p:txBody>
      </p:sp>
      <p:sp>
        <p:nvSpPr>
          <p:cNvPr id="7" name="CuadroTexto 6"/>
          <p:cNvSpPr txBox="1"/>
          <p:nvPr/>
        </p:nvSpPr>
        <p:spPr>
          <a:xfrm>
            <a:off x="1189438" y="3550745"/>
            <a:ext cx="2546746" cy="646331"/>
          </a:xfrm>
          <a:prstGeom prst="rect">
            <a:avLst/>
          </a:prstGeom>
          <a:solidFill>
            <a:srgbClr val="0070C0"/>
          </a:solidFill>
        </p:spPr>
        <p:txBody>
          <a:bodyPr wrap="square" rtlCol="0">
            <a:spAutoFit/>
          </a:bodyPr>
          <a:lstStyle/>
          <a:p>
            <a:pPr algn="ctr"/>
            <a:r>
              <a:rPr lang="es-MX" sz="1800" dirty="0" smtClean="0">
                <a:latin typeface="Arial Black" panose="020B0A04020102020204" pitchFamily="34" charset="0"/>
              </a:rPr>
              <a:t>NÚMERO DE REGISTRO</a:t>
            </a:r>
            <a:endParaRPr lang="es-MX" sz="1800" dirty="0">
              <a:latin typeface="Arial Black" panose="020B0A04020102020204" pitchFamily="34" charset="0"/>
            </a:endParaRPr>
          </a:p>
        </p:txBody>
      </p:sp>
      <p:sp>
        <p:nvSpPr>
          <p:cNvPr id="8" name="CuadroTexto 7"/>
          <p:cNvSpPr txBox="1"/>
          <p:nvPr/>
        </p:nvSpPr>
        <p:spPr>
          <a:xfrm>
            <a:off x="1189438" y="567576"/>
            <a:ext cx="2471736" cy="646331"/>
          </a:xfrm>
          <a:prstGeom prst="rect">
            <a:avLst/>
          </a:prstGeom>
          <a:solidFill>
            <a:srgbClr val="0070C0"/>
          </a:solidFill>
        </p:spPr>
        <p:txBody>
          <a:bodyPr wrap="square" rtlCol="0">
            <a:spAutoFit/>
          </a:bodyPr>
          <a:lstStyle/>
          <a:p>
            <a:pPr algn="ctr"/>
            <a:r>
              <a:rPr lang="es-MX" sz="1800" dirty="0" smtClean="0">
                <a:latin typeface="Arial Black" panose="020B0A04020102020204" pitchFamily="34" charset="0"/>
              </a:rPr>
              <a:t>NOMBRE DEL SINDICATO </a:t>
            </a:r>
            <a:endParaRPr lang="es-MX" sz="1800" dirty="0">
              <a:latin typeface="Arial Black" panose="020B0A04020102020204" pitchFamily="34" charset="0"/>
            </a:endParaRPr>
          </a:p>
        </p:txBody>
      </p:sp>
      <p:sp>
        <p:nvSpPr>
          <p:cNvPr id="9" name="CuadroTexto 8"/>
          <p:cNvSpPr txBox="1"/>
          <p:nvPr/>
        </p:nvSpPr>
        <p:spPr>
          <a:xfrm>
            <a:off x="6448430" y="3416285"/>
            <a:ext cx="2695576" cy="923330"/>
          </a:xfrm>
          <a:prstGeom prst="rect">
            <a:avLst/>
          </a:prstGeom>
          <a:solidFill>
            <a:srgbClr val="0070C0"/>
          </a:solidFill>
        </p:spPr>
        <p:txBody>
          <a:bodyPr wrap="square" rtlCol="0">
            <a:spAutoFit/>
          </a:bodyPr>
          <a:lstStyle/>
          <a:p>
            <a:pPr algn="ctr"/>
            <a:r>
              <a:rPr lang="es-MX" sz="1800" dirty="0" smtClean="0">
                <a:latin typeface="Arial Black" panose="020B0A04020102020204" pitchFamily="34" charset="0"/>
              </a:rPr>
              <a:t>FECHA DE VIGENCIA COMITÉ EJECUTIVO</a:t>
            </a:r>
            <a:endParaRPr lang="es-MX" sz="1800" dirty="0">
              <a:latin typeface="Arial Black" panose="020B0A04020102020204" pitchFamily="34" charset="0"/>
            </a:endParaRPr>
          </a:p>
        </p:txBody>
      </p:sp>
      <p:sp>
        <p:nvSpPr>
          <p:cNvPr id="13" name="CuadroTexto 12"/>
          <p:cNvSpPr txBox="1"/>
          <p:nvPr/>
        </p:nvSpPr>
        <p:spPr>
          <a:xfrm>
            <a:off x="6159111" y="4894651"/>
            <a:ext cx="2984896" cy="646331"/>
          </a:xfrm>
          <a:prstGeom prst="rect">
            <a:avLst/>
          </a:prstGeom>
          <a:solidFill>
            <a:schemeClr val="bg1">
              <a:lumMod val="75000"/>
            </a:schemeClr>
          </a:solidFill>
        </p:spPr>
        <p:txBody>
          <a:bodyPr wrap="square" rtlCol="0">
            <a:spAutoFit/>
          </a:bodyPr>
          <a:lstStyle/>
          <a:p>
            <a:r>
              <a:rPr lang="es-MX" sz="1800" dirty="0" smtClean="0">
                <a:latin typeface="Arial Black" panose="020B0A04020102020204" pitchFamily="34" charset="0"/>
              </a:rPr>
              <a:t>18 de Enero 2016 al 18 de Enero 2017</a:t>
            </a:r>
            <a:endParaRPr lang="es-MX" sz="1800" dirty="0">
              <a:latin typeface="Arial Black" panose="020B0A04020102020204" pitchFamily="34" charset="0"/>
            </a:endParaRPr>
          </a:p>
        </p:txBody>
      </p:sp>
    </p:spTree>
    <p:extLst>
      <p:ext uri="{BB962C8B-B14F-4D97-AF65-F5344CB8AC3E}">
        <p14:creationId xmlns:p14="http://schemas.microsoft.com/office/powerpoint/2010/main" xmlns="" val="16395045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738315" y="100014"/>
            <a:ext cx="6362697" cy="582613"/>
          </a:xfrm>
          <a:solidFill>
            <a:schemeClr val="accent1">
              <a:lumMod val="75000"/>
            </a:schemeClr>
          </a:solidFill>
        </p:spPr>
        <p:txBody>
          <a:bodyPr/>
          <a:lstStyle/>
          <a:p>
            <a:pPr algn="ctr"/>
            <a:r>
              <a:rPr lang="es-MX" alt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Facultades</a:t>
            </a:r>
            <a:endParaRPr lang="es-MX" sz="4400" b="1" dirty="0">
              <a:solidFill>
                <a:schemeClr val="bg1"/>
              </a:solidFill>
              <a:latin typeface="Arial" panose="020B0604020202020204" pitchFamily="34" charset="0"/>
              <a:cs typeface="Arial" panose="020B0604020202020204" pitchFamily="34" charset="0"/>
            </a:endParaRPr>
          </a:p>
        </p:txBody>
      </p:sp>
      <p:sp>
        <p:nvSpPr>
          <p:cNvPr id="6" name="Rectángulo 5"/>
          <p:cNvSpPr/>
          <p:nvPr/>
        </p:nvSpPr>
        <p:spPr>
          <a:xfrm>
            <a:off x="657226" y="1015516"/>
            <a:ext cx="9229725" cy="5275931"/>
          </a:xfrm>
          <a:prstGeom prst="rect">
            <a:avLst/>
          </a:prstGeom>
        </p:spPr>
        <p:txBody>
          <a:bodyPr wrap="square">
            <a:spAutoFit/>
          </a:bodyPr>
          <a:lstStyle/>
          <a:p>
            <a:pPr marL="14288" indent="65088" algn="just" defTabSz="277813">
              <a:lnSpc>
                <a:spcPct val="107000"/>
              </a:lnSpc>
              <a:spcBef>
                <a:spcPts val="400"/>
              </a:spcBef>
            </a:pPr>
            <a:r>
              <a:rPr lang="es-MX" altLang="es-MX" sz="12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SECRETARIA GENERAL</a:t>
            </a:r>
          </a:p>
          <a:p>
            <a:pPr marL="14288" indent="65088" algn="just" defTabSz="277813">
              <a:spcBef>
                <a:spcPct val="0"/>
              </a:spcBef>
            </a:pPr>
            <a:r>
              <a:rPr lang="es-MX" altLang="es-MX" sz="12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37.- Funciones del Secretario General. </a:t>
            </a:r>
          </a:p>
          <a:p>
            <a:pPr marL="14288" indent="65088" algn="just" defTabSz="27781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Secretario General de la Confederación tendrá las funciones y atribuciones que a título enunciativo más no limitativo se establecen en seguida:</a:t>
            </a:r>
          </a:p>
          <a:p>
            <a:pPr marL="14288" indent="65088" algn="just" defTabSz="27781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 Convocar a Asambleas Ordinarias y Extraordinarias cuando lo indique el Presidente o se lo solicite la mitad de los socios con derecho a voto;</a:t>
            </a:r>
          </a:p>
          <a:p>
            <a:pPr marL="14288" indent="65088" algn="just" defTabSz="27781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II. Convocar a juntas de Consejo Directivo y de Comisión Ejecutiva conforme a los calendarios vigentes o cuando lo indique el Presidente o la mitad de sus miembros;</a:t>
            </a:r>
          </a:p>
          <a:p>
            <a:pPr marL="14288" indent="65088" algn="just" defTabSz="27781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III. Levantar las actas de las sesiones de las Asambleas, del Consejo Directivo y de la Comisión Ejecutiva con los acuerdos que se hubieren tomado, las que serán firmadas por el Presidente y él mismo;</a:t>
            </a:r>
          </a:p>
          <a:p>
            <a:pPr marL="14288" indent="65088" algn="just" defTabSz="27781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IV. Dar seguimiento a los acuerdos de las sesiones de las Asambleas, del Consejo Directivo y de la Comisión Ejecutiva, y coordinar las acciones necesarias para el cumplimiento de los mismos.</a:t>
            </a:r>
          </a:p>
          <a:p>
            <a:pPr marL="14288" indent="65088" algn="just" defTabSz="27781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V. Organizar, custodiar y mantener actualizado el archivo corporativo de la Confederación, que incluya de manera enunciativa más no limitativa:</a:t>
            </a:r>
          </a:p>
          <a:p>
            <a:pPr marL="14288" indent="65088" algn="just" defTabSz="277813">
              <a:spcBef>
                <a:spcPct val="0"/>
              </a:spcBef>
            </a:pPr>
            <a:endPar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14288" indent="65088" algn="just" defTabSz="27781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 Actas de Asamblea, de Consejo Directivo, de la Comisión Ejecutiva y de la Oficina de la Presidencia;</a:t>
            </a:r>
          </a:p>
          <a:p>
            <a:pPr marL="14288" indent="65088" algn="just" defTabSz="27781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b) Informes del Presidente;</a:t>
            </a:r>
          </a:p>
          <a:p>
            <a:pPr marL="14288" indent="65088" algn="just" defTabSz="27781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 Informes de las Comisiones de Trabajo y de los Presidentes de las Federaciones;</a:t>
            </a:r>
          </a:p>
          <a:p>
            <a:pPr marL="14288" indent="65088" algn="just" defTabSz="27781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d) Registro de socios directos;</a:t>
            </a:r>
          </a:p>
          <a:p>
            <a:pPr marL="14288" indent="65088" algn="just" defTabSz="27781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 Informes del Comisario;</a:t>
            </a:r>
          </a:p>
          <a:p>
            <a:pPr marL="14288" indent="65088" algn="just" defTabSz="27781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f) Estatutos;</a:t>
            </a:r>
          </a:p>
          <a:p>
            <a:pPr marL="14288" indent="65088" algn="just" defTabSz="27781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g) Declaración de Principios;</a:t>
            </a:r>
          </a:p>
          <a:p>
            <a:pPr marL="14288" indent="65088" algn="just" defTabSz="27781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h) Plan Estratégico;</a:t>
            </a:r>
          </a:p>
          <a:p>
            <a:pPr marL="14288" indent="65088" algn="just" defTabSz="27781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 Expedientes de registro legal de la Confederación y de sus socios ante las autoridades laborales competentes; y</a:t>
            </a:r>
          </a:p>
          <a:p>
            <a:pPr marL="14288" indent="65088" algn="just" defTabSz="27781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j) Las demás que establezcan las leyes, los presentes Estatutos y sus reglamentos, la Asamblea, el Consejo Directivo, la Comisión Ejecutiva o la Oficina de la Presidencia.</a:t>
            </a:r>
          </a:p>
          <a:p>
            <a:pPr marL="14288" indent="65088" algn="just" defTabSz="277813">
              <a:spcBef>
                <a:spcPct val="0"/>
              </a:spcBef>
            </a:pPr>
            <a:endPar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14288" indent="65088" algn="just" defTabSz="27781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VI. Certificar cualquiera de los documentos contenidos en el archivo de la Confederación.</a:t>
            </a:r>
            <a:endParaRPr lang="es-MX" dirty="0"/>
          </a:p>
        </p:txBody>
      </p:sp>
    </p:spTree>
    <p:extLst>
      <p:ext uri="{BB962C8B-B14F-4D97-AF65-F5344CB8AC3E}">
        <p14:creationId xmlns:p14="http://schemas.microsoft.com/office/powerpoint/2010/main" xmlns="" val="26348582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781054" y="2097088"/>
            <a:ext cx="9720260" cy="2474912"/>
          </a:xfrm>
        </p:spPr>
        <p:txBody>
          <a:bodyPr/>
          <a:lstStyle/>
          <a:p>
            <a:pPr marL="133350" indent="0" algn="just">
              <a:buNone/>
            </a:pPr>
            <a:r>
              <a:rPr lang="es-MX" sz="3200" dirty="0">
                <a:solidFill>
                  <a:schemeClr val="accent1">
                    <a:lumMod val="75000"/>
                  </a:schemeClr>
                </a:solidFill>
                <a:latin typeface="Arial" panose="020B0604020202020204" pitchFamily="34" charset="0"/>
                <a:cs typeface="Arial" panose="020B0604020202020204" pitchFamily="34" charset="0"/>
              </a:rPr>
              <a:t>El Presidente de la Confederación lo será también de la Asamblea, del Consejo Directivo, de la Comisión Ejecutiva y de la Oficina de la Presidencia.</a:t>
            </a:r>
          </a:p>
          <a:p>
            <a:pPr algn="just"/>
            <a:endParaRPr lang="es-MX" sz="3200" dirty="0">
              <a:solidFill>
                <a:schemeClr val="accent1">
                  <a:lumMod val="75000"/>
                </a:schemeClr>
              </a:solidFill>
            </a:endParaRPr>
          </a:p>
        </p:txBody>
      </p:sp>
      <p:sp>
        <p:nvSpPr>
          <p:cNvPr id="4" name="Título 1"/>
          <p:cNvSpPr>
            <a:spLocks noGrp="1"/>
          </p:cNvSpPr>
          <p:nvPr>
            <p:ph type="title"/>
          </p:nvPr>
        </p:nvSpPr>
        <p:spPr>
          <a:xfrm>
            <a:off x="1052516" y="371474"/>
            <a:ext cx="8305797" cy="1004887"/>
          </a:xfrm>
          <a:solidFill>
            <a:schemeClr val="accent1">
              <a:lumMod val="75000"/>
            </a:schemeClr>
          </a:solidFill>
        </p:spPr>
        <p:txBody>
          <a:bodyPr/>
          <a:lstStyle/>
          <a:p>
            <a:pPr algn="ctr"/>
            <a:r>
              <a:rPr lang="es-MX" sz="4000" b="1" dirty="0" smtClean="0">
                <a:solidFill>
                  <a:schemeClr val="bg1"/>
                </a:solidFill>
                <a:latin typeface="Arial" panose="020B0604020202020204" pitchFamily="34" charset="0"/>
                <a:cs typeface="Arial" panose="020B0604020202020204" pitchFamily="34" charset="0"/>
              </a:rPr>
              <a:t>Presidente </a:t>
            </a:r>
            <a:endParaRPr lang="es-MX" sz="4400" b="1" dirty="0">
              <a:solidFill>
                <a:schemeClr val="bg1"/>
              </a:solidFill>
              <a:latin typeface="Arial" panose="020B0604020202020204" pitchFamily="34" charset="0"/>
              <a:cs typeface="Arial" panose="020B0604020202020204" pitchFamily="34" charset="0"/>
            </a:endParaRPr>
          </a:p>
        </p:txBody>
      </p:sp>
      <p:sp>
        <p:nvSpPr>
          <p:cNvPr id="5" name="Rectángulo 4"/>
          <p:cNvSpPr/>
          <p:nvPr/>
        </p:nvSpPr>
        <p:spPr>
          <a:xfrm>
            <a:off x="907263" y="4146649"/>
            <a:ext cx="5507825" cy="338554"/>
          </a:xfrm>
          <a:prstGeom prst="rect">
            <a:avLst/>
          </a:prstGeom>
          <a:solidFill>
            <a:srgbClr val="0070C0"/>
          </a:solidFill>
        </p:spPr>
        <p:txBody>
          <a:bodyPr wrap="square">
            <a:spAutoFit/>
          </a:bodyPr>
          <a:lstStyle/>
          <a:p>
            <a:pPr marL="133350"/>
            <a:r>
              <a:rPr lang="es-MX" sz="1600" b="1" dirty="0" smtClean="0">
                <a:solidFill>
                  <a:schemeClr val="bg1"/>
                </a:solidFill>
                <a:latin typeface="Arial" panose="020B0604020202020204" pitchFamily="34" charset="0"/>
                <a:cs typeface="Arial" panose="020B0604020202020204" pitchFamily="34" charset="0"/>
              </a:rPr>
              <a:t>Presidente Nacional : Gustavo A. de Hoyos </a:t>
            </a:r>
            <a:r>
              <a:rPr lang="es-MX" sz="1600" b="1" dirty="0" err="1" smtClean="0">
                <a:solidFill>
                  <a:schemeClr val="bg1"/>
                </a:solidFill>
                <a:latin typeface="Arial" panose="020B0604020202020204" pitchFamily="34" charset="0"/>
                <a:cs typeface="Arial" panose="020B0604020202020204" pitchFamily="34" charset="0"/>
              </a:rPr>
              <a:t>Walther</a:t>
            </a:r>
            <a:r>
              <a:rPr lang="es-MX" sz="1600" b="1" dirty="0" smtClean="0">
                <a:solidFill>
                  <a:schemeClr val="bg1"/>
                </a:solidFill>
                <a:latin typeface="Arial" panose="020B0604020202020204" pitchFamily="34" charset="0"/>
                <a:cs typeface="Arial" panose="020B0604020202020204" pitchFamily="34" charset="0"/>
              </a:rPr>
              <a:t>  </a:t>
            </a:r>
            <a:endParaRPr lang="es-MX"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2053728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095379" y="207963"/>
            <a:ext cx="8048622" cy="906463"/>
          </a:xfrm>
          <a:solidFill>
            <a:schemeClr val="accent1">
              <a:lumMod val="75000"/>
            </a:schemeClr>
          </a:solidFill>
        </p:spPr>
        <p:txBody>
          <a:bodyPr/>
          <a:lstStyle/>
          <a:p>
            <a:pPr algn="ctr"/>
            <a:r>
              <a:rPr lang="es-MX" alt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Facultades</a:t>
            </a:r>
            <a:endParaRPr lang="es-MX" sz="4400" b="1" dirty="0">
              <a:solidFill>
                <a:schemeClr val="bg1"/>
              </a:solidFill>
              <a:latin typeface="Arial" panose="020B0604020202020204" pitchFamily="34" charset="0"/>
              <a:cs typeface="Arial" panose="020B0604020202020204" pitchFamily="34" charset="0"/>
            </a:endParaRPr>
          </a:p>
        </p:txBody>
      </p:sp>
      <p:sp>
        <p:nvSpPr>
          <p:cNvPr id="6" name="Rectángulo 5"/>
          <p:cNvSpPr/>
          <p:nvPr/>
        </p:nvSpPr>
        <p:spPr>
          <a:xfrm>
            <a:off x="642937" y="1291710"/>
            <a:ext cx="9629775" cy="5078313"/>
          </a:xfrm>
          <a:prstGeom prst="rect">
            <a:avLst/>
          </a:prstGeom>
        </p:spPr>
        <p:txBody>
          <a:bodyPr wrap="square">
            <a:spAutoFit/>
          </a:bodyPr>
          <a:lstStyle/>
          <a:p>
            <a:pPr marL="292100" indent="-101600" algn="just" defTabSz="449263">
              <a:spcBef>
                <a:spcPct val="0"/>
              </a:spcBef>
            </a:pPr>
            <a:r>
              <a:rPr lang="es-MX" altLang="es-MX" sz="12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PRESIDENTE</a:t>
            </a:r>
          </a:p>
          <a:p>
            <a:pPr marL="292100" indent="-101600" algn="just" defTabSz="449263">
              <a:spcBef>
                <a:spcPct val="0"/>
              </a:spcBef>
            </a:pPr>
            <a:endPar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292100" indent="-101600" algn="just" defTabSz="449263">
              <a:spcBef>
                <a:spcPct val="0"/>
              </a:spcBef>
            </a:pPr>
            <a:r>
              <a:rPr lang="es-MX" altLang="es-MX" sz="12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40.- Facultades del Presidente. </a:t>
            </a:r>
          </a:p>
          <a:p>
            <a:pPr marL="292100" indent="-101600" algn="just" defTabSz="44926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Presidente de la Confederación lo será también de la Asamblea, del Consejo Directivo, de la Comisión Ejecutiva y de la Oficina de la Presidencia. Representará a COPARMEX en términos de lo dispuesto por el artículo 376 de la Ley Federal del Trabajo y para el debido desempeño de su encargo gozará de las facultades y atribuciones siguientes:</a:t>
            </a:r>
          </a:p>
          <a:p>
            <a:pPr marL="292100" indent="-101600" algn="just" defTabSz="449263">
              <a:spcBef>
                <a:spcPct val="0"/>
              </a:spcBef>
            </a:pPr>
            <a:endPar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292100" indent="-101600" algn="just" defTabSz="44926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 Representar a COPARMEX en todos los actos públicos y privados con todas las facultades a que se refieren las fracciones I, II y III del artículo 35 de estos Estatutos, excepto cuando se trate de actos de dominio respecto de bienes inmuebles, en cuyo caso tendrá que contar con la aprobación de la Comisión Ejecutiva;</a:t>
            </a:r>
          </a:p>
          <a:p>
            <a:pPr marL="292100" indent="-101600" algn="just" defTabSz="44926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II. Delegar o sustituir dicha representación en los casos que juzgue conveniente;</a:t>
            </a:r>
          </a:p>
          <a:p>
            <a:pPr marL="292100" indent="-101600" algn="just" defTabSz="44926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III. Formular declaraciones, discursos, conferencias y otras comunicaciones dentro de los lineamientos establecidos por estos Estatutos, la Declaración de Principios, el Plan Estratégico, la Asamblea, el Consejo Directivo, la Comisión Ejecutiva o la oficina de la Presidencia;</a:t>
            </a:r>
          </a:p>
          <a:p>
            <a:pPr marL="292100" indent="-101600" algn="just" defTabSz="44926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IV. Presidir las Asambleas y las juntas del Consejo Directivo, de la Comisión Ejecutiva, de la Oficina de la Presidencia y de las Comisiones o Comités cuando lo considere conveniente;</a:t>
            </a:r>
          </a:p>
          <a:p>
            <a:pPr marL="292100" indent="-101600" algn="just" defTabSz="44926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V. Proponer el nombramiento de escrutadores en las Asambleas y, si fuese necesario, en las juntas del Consejo Directivo o de la Comisión Ejecutiva;</a:t>
            </a:r>
          </a:p>
          <a:p>
            <a:pPr marL="292100" indent="-101600" algn="just" defTabSz="44926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VI. Nombrar y sustituir a los Vicepresidentes -con la ratificación del Consejo Directivo- coordinarlos, asignarles áreas de responsabilidad, evaluar su desempeño y delegarles la representación oficial de COPARMEX en eventos de cualquier naturaleza;</a:t>
            </a:r>
          </a:p>
          <a:p>
            <a:pPr marL="292100" indent="-101600" algn="just" defTabSz="44926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VII. Proponer al Consejo Directivo el nombramiento de los integrantes de las Comisiones Electoral y Dictaminadoras, tanto de iniciativas de reformas a la Declaración de Principios como a los Estatutos;</a:t>
            </a:r>
          </a:p>
          <a:p>
            <a:pPr marL="292100" indent="-101600" algn="just" defTabSz="44926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VIII. Proponer a la Comisión Ejecutiva el nombramiento de los integrantes de la Comisión de Actualización del Plan Estratégico.</a:t>
            </a:r>
          </a:p>
          <a:p>
            <a:pPr marL="292100" indent="-101600" algn="just" defTabSz="44926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IX. Crear o modificar las Comisiones o Comités que considere necesarios para el cumplimiento de la Misión de COPARMEX;</a:t>
            </a:r>
          </a:p>
          <a:p>
            <a:pPr marL="292100" indent="-101600" algn="just" defTabSz="44926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X. Velar por el buen desempeño de toda la estructura de la Confederación, tanto de los funcionarios como de los voluntarios;</a:t>
            </a:r>
          </a:p>
          <a:p>
            <a:pPr marL="292100" indent="-101600" algn="just" defTabSz="44926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XI. Presentar iniciativas de reformas a los Documentos Rectores de la Confederación;</a:t>
            </a:r>
          </a:p>
          <a:p>
            <a:pPr marL="292100" indent="-101600" algn="just" defTabSz="44926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XII. Convocar a Asambleas, juntas de Consejo Directivo, de Comisión Ejecutiva y de la Oficina de la Presidencia; y</a:t>
            </a:r>
          </a:p>
          <a:p>
            <a:pPr marL="292100" indent="-101600" algn="just" defTabSz="44926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XIII. Las demás que le confieran estos Estatutos y sus reglamentos, la Asamblea, el Consejo Directivo o la Comisión Ejecutiva.</a:t>
            </a:r>
            <a:endParaRPr lang="es-MX" altLang="es-MX" sz="120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xmlns="" val="37193291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609603" y="1668463"/>
            <a:ext cx="10515599" cy="4351338"/>
          </a:xfrm>
        </p:spPr>
        <p:txBody>
          <a:bodyPr/>
          <a:lstStyle/>
          <a:p>
            <a:pPr marL="133350" indent="0" algn="just">
              <a:buNone/>
            </a:pPr>
            <a:endParaRPr lang="es-MX" sz="2400" dirty="0" smtClean="0">
              <a:solidFill>
                <a:schemeClr val="accent1">
                  <a:lumMod val="75000"/>
                </a:schemeClr>
              </a:solidFill>
              <a:latin typeface="Arial" panose="020B0604020202020204" pitchFamily="34" charset="0"/>
              <a:cs typeface="Arial" panose="020B0604020202020204" pitchFamily="34" charset="0"/>
            </a:endParaRPr>
          </a:p>
          <a:p>
            <a:pPr marL="133350" indent="0" algn="just">
              <a:buNone/>
            </a:pPr>
            <a:endParaRPr lang="es-MX" sz="2400" dirty="0">
              <a:solidFill>
                <a:schemeClr val="accent1">
                  <a:lumMod val="75000"/>
                </a:schemeClr>
              </a:solidFill>
              <a:latin typeface="Arial" panose="020B0604020202020204" pitchFamily="34" charset="0"/>
              <a:cs typeface="Arial" panose="020B0604020202020204" pitchFamily="34" charset="0"/>
            </a:endParaRPr>
          </a:p>
          <a:p>
            <a:pPr marL="133350" indent="0" algn="just">
              <a:buNone/>
            </a:pPr>
            <a:r>
              <a:rPr lang="es-MX" sz="2800" dirty="0" smtClean="0">
                <a:solidFill>
                  <a:schemeClr val="accent1">
                    <a:lumMod val="75000"/>
                  </a:schemeClr>
                </a:solidFill>
                <a:latin typeface="Arial" panose="020B0604020202020204" pitchFamily="34" charset="0"/>
                <a:cs typeface="Arial" panose="020B0604020202020204" pitchFamily="34" charset="0"/>
              </a:rPr>
              <a:t>El </a:t>
            </a:r>
            <a:r>
              <a:rPr lang="es-MX" sz="2800" dirty="0">
                <a:solidFill>
                  <a:schemeClr val="accent1">
                    <a:lumMod val="75000"/>
                  </a:schemeClr>
                </a:solidFill>
                <a:latin typeface="Arial" panose="020B0604020202020204" pitchFamily="34" charset="0"/>
                <a:cs typeface="Arial" panose="020B0604020202020204" pitchFamily="34" charset="0"/>
              </a:rPr>
              <a:t>Director General deberá velar en todo momento y bajo su más estricta responsabilidad, por la salvaguarda patrimonial y la estabilidad financiera de la Confederación, por la transparencia en la aplicación de sus recursos y deberá informar sin demora al Consejo Directivo de cualquier circunstancia o hecho relevante que pudiera significar un riesgo o contingencia para el cumplimiento de tales fines.</a:t>
            </a:r>
          </a:p>
          <a:p>
            <a:endParaRPr lang="es-MX" dirty="0"/>
          </a:p>
        </p:txBody>
      </p:sp>
      <p:sp>
        <p:nvSpPr>
          <p:cNvPr id="4" name="Título 1"/>
          <p:cNvSpPr>
            <a:spLocks noGrp="1"/>
          </p:cNvSpPr>
          <p:nvPr>
            <p:ph type="title"/>
          </p:nvPr>
        </p:nvSpPr>
        <p:spPr>
          <a:xfrm>
            <a:off x="1624017" y="371476"/>
            <a:ext cx="7848596" cy="1128712"/>
          </a:xfrm>
          <a:solidFill>
            <a:schemeClr val="accent1">
              <a:lumMod val="75000"/>
            </a:schemeClr>
          </a:solidFill>
        </p:spPr>
        <p:txBody>
          <a:bodyPr/>
          <a:lstStyle/>
          <a:p>
            <a:pPr algn="ctr"/>
            <a:r>
              <a:rPr lang="es-MX" sz="4000" b="1" dirty="0" smtClean="0">
                <a:solidFill>
                  <a:schemeClr val="bg1"/>
                </a:solidFill>
                <a:latin typeface="Arial" panose="020B0604020202020204" pitchFamily="34" charset="0"/>
                <a:cs typeface="Arial" panose="020B0604020202020204" pitchFamily="34" charset="0"/>
              </a:rPr>
              <a:t>Director General </a:t>
            </a:r>
            <a:endParaRPr lang="es-MX" sz="4400" b="1" dirty="0">
              <a:solidFill>
                <a:schemeClr val="bg1"/>
              </a:solidFill>
              <a:latin typeface="Arial" panose="020B0604020202020204" pitchFamily="34" charset="0"/>
              <a:cs typeface="Arial" panose="020B0604020202020204" pitchFamily="34" charset="0"/>
            </a:endParaRPr>
          </a:p>
        </p:txBody>
      </p:sp>
      <p:sp>
        <p:nvSpPr>
          <p:cNvPr id="5" name="Rectángulo 4"/>
          <p:cNvSpPr/>
          <p:nvPr/>
        </p:nvSpPr>
        <p:spPr>
          <a:xfrm>
            <a:off x="814394" y="5435026"/>
            <a:ext cx="4733921" cy="338554"/>
          </a:xfrm>
          <a:prstGeom prst="rect">
            <a:avLst/>
          </a:prstGeom>
          <a:solidFill>
            <a:srgbClr val="0070C0"/>
          </a:solidFill>
        </p:spPr>
        <p:txBody>
          <a:bodyPr wrap="square">
            <a:spAutoFit/>
          </a:bodyPr>
          <a:lstStyle/>
          <a:p>
            <a:pPr marL="133350"/>
            <a:r>
              <a:rPr lang="es-MX" sz="1600" b="1" dirty="0" smtClean="0">
                <a:solidFill>
                  <a:schemeClr val="bg1"/>
                </a:solidFill>
                <a:latin typeface="Arial" panose="020B0604020202020204" pitchFamily="34" charset="0"/>
                <a:cs typeface="Arial" panose="020B0604020202020204" pitchFamily="34" charset="0"/>
              </a:rPr>
              <a:t>Director General: Francisco López Díaz</a:t>
            </a:r>
            <a:endParaRPr lang="es-MX"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9680787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290515" y="1228725"/>
            <a:ext cx="10515599" cy="4351338"/>
          </a:xfrm>
        </p:spPr>
        <p:txBody>
          <a:bodyPr/>
          <a:lstStyle/>
          <a:p>
            <a:pPr marL="133350" indent="0" algn="just">
              <a:buClr>
                <a:schemeClr val="accent1">
                  <a:lumMod val="75000"/>
                </a:schemeClr>
              </a:buClr>
              <a:buNone/>
            </a:pPr>
            <a:r>
              <a:rPr lang="es-MX" sz="2400" dirty="0" smtClean="0">
                <a:solidFill>
                  <a:schemeClr val="accent1">
                    <a:lumMod val="75000"/>
                  </a:schemeClr>
                </a:solidFill>
                <a:latin typeface="Arial" panose="020B0604020202020204" pitchFamily="34" charset="0"/>
                <a:cs typeface="Arial" panose="020B0604020202020204" pitchFamily="34" charset="0"/>
              </a:rPr>
              <a:t>Para cumplir con sus responsabilidades el director general cuenta con el apoyo operativo de las siguientes áreas administrativas (Staff), mismas que no están integradas en la estructura orgánica parte de Coparmex:</a:t>
            </a:r>
          </a:p>
          <a:p>
            <a:pPr algn="just">
              <a:buClr>
                <a:schemeClr val="accent1">
                  <a:lumMod val="75000"/>
                </a:schemeClr>
              </a:buClr>
            </a:pPr>
            <a:endParaRPr lang="es-MX" sz="2800" dirty="0">
              <a:solidFill>
                <a:schemeClr val="accent1">
                  <a:lumMod val="75000"/>
                </a:schemeClr>
              </a:solidFill>
              <a:latin typeface="Arial" panose="020B0604020202020204" pitchFamily="34" charset="0"/>
              <a:cs typeface="Arial" panose="020B0604020202020204" pitchFamily="34" charset="0"/>
            </a:endParaRPr>
          </a:p>
          <a:p>
            <a:endParaRPr lang="es-MX" dirty="0"/>
          </a:p>
        </p:txBody>
      </p:sp>
      <p:sp>
        <p:nvSpPr>
          <p:cNvPr id="4" name="Título 1"/>
          <p:cNvSpPr>
            <a:spLocks noGrp="1"/>
          </p:cNvSpPr>
          <p:nvPr>
            <p:ph type="title"/>
          </p:nvPr>
        </p:nvSpPr>
        <p:spPr>
          <a:xfrm>
            <a:off x="1624017" y="100013"/>
            <a:ext cx="7848596" cy="1128712"/>
          </a:xfrm>
          <a:solidFill>
            <a:schemeClr val="accent1">
              <a:lumMod val="75000"/>
            </a:schemeClr>
          </a:solidFill>
        </p:spPr>
        <p:txBody>
          <a:bodyPr/>
          <a:lstStyle/>
          <a:p>
            <a:pPr algn="ctr"/>
            <a:r>
              <a:rPr lang="es-MX" sz="4000" b="1" dirty="0" smtClean="0">
                <a:solidFill>
                  <a:schemeClr val="bg1"/>
                </a:solidFill>
                <a:latin typeface="Arial" panose="020B0604020202020204" pitchFamily="34" charset="0"/>
                <a:cs typeface="Arial" panose="020B0604020202020204" pitchFamily="34" charset="0"/>
              </a:rPr>
              <a:t>Director General </a:t>
            </a:r>
            <a:endParaRPr lang="es-MX" sz="4400" b="1" dirty="0">
              <a:solidFill>
                <a:schemeClr val="bg1"/>
              </a:solidFill>
              <a:latin typeface="Arial" panose="020B0604020202020204" pitchFamily="34" charset="0"/>
              <a:cs typeface="Arial" panose="020B0604020202020204" pitchFamily="34" charset="0"/>
            </a:endParaRPr>
          </a:p>
        </p:txBody>
      </p:sp>
      <p:sp>
        <p:nvSpPr>
          <p:cNvPr id="6" name="Marcador de texto 2"/>
          <p:cNvSpPr txBox="1">
            <a:spLocks/>
          </p:cNvSpPr>
          <p:nvPr/>
        </p:nvSpPr>
        <p:spPr>
          <a:xfrm>
            <a:off x="290515" y="2724534"/>
            <a:ext cx="4367210" cy="3290504"/>
          </a:xfrm>
          <a:prstGeom prst="rect">
            <a:avLst/>
          </a:prstGeom>
          <a:solidFill>
            <a:schemeClr val="accent1"/>
          </a:solidFill>
          <a:ln>
            <a:noFill/>
          </a:ln>
        </p:spPr>
        <p:txBody>
          <a:bodyPr lIns="91425" tIns="91425" rIns="91425" bIns="91425" anchor="t" anchorCtr="0"/>
          <a:lstStyle>
            <a:defPPr marR="0" lvl="0" algn="l" rtl="0">
              <a:lnSpc>
                <a:spcPct val="100000"/>
              </a:lnSpc>
              <a:spcBef>
                <a:spcPts val="0"/>
              </a:spcBef>
              <a:spcAft>
                <a:spcPts val="0"/>
              </a:spcAft>
            </a:defPPr>
            <a:lvl1pPr marL="171450" marR="0" lvl="0" indent="-38100" algn="l" rtl="0">
              <a:lnSpc>
                <a:spcPct val="90000"/>
              </a:lnSpc>
              <a:spcBef>
                <a:spcPts val="750"/>
              </a:spcBef>
              <a:spcAft>
                <a:spcPts val="0"/>
              </a:spcAft>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pPr marL="185738" marR="405130" indent="0" algn="ctr">
              <a:lnSpc>
                <a:spcPct val="100000"/>
              </a:lnSpc>
              <a:spcBef>
                <a:spcPts val="15"/>
              </a:spcBef>
              <a:buClr>
                <a:schemeClr val="bg1"/>
              </a:buClr>
              <a:buNone/>
            </a:pPr>
            <a:r>
              <a:rPr lang="es-MX" sz="1600" b="1" dirty="0">
                <a:solidFill>
                  <a:schemeClr val="bg1"/>
                </a:solidFill>
                <a:latin typeface="Arial" panose="020B0604020202020204" pitchFamily="34" charset="0"/>
                <a:ea typeface="Arial" panose="020B0604020202020204" pitchFamily="34" charset="0"/>
                <a:cs typeface="Arial" panose="020B0604020202020204" pitchFamily="34" charset="0"/>
              </a:rPr>
              <a:t>Á</a:t>
            </a:r>
            <a:r>
              <a:rPr lang="es-MX" sz="1600" b="1" dirty="0" smtClean="0">
                <a:solidFill>
                  <a:schemeClr val="bg1"/>
                </a:solidFill>
                <a:latin typeface="Arial" panose="020B0604020202020204" pitchFamily="34" charset="0"/>
                <a:ea typeface="Arial" panose="020B0604020202020204" pitchFamily="34" charset="0"/>
                <a:cs typeface="Arial" panose="020B0604020202020204" pitchFamily="34" charset="0"/>
              </a:rPr>
              <a:t>REAS OPERATIVAS</a:t>
            </a:r>
          </a:p>
          <a:p>
            <a:pPr marL="357188" marR="405130" indent="-171450" algn="just">
              <a:lnSpc>
                <a:spcPct val="100000"/>
              </a:lnSpc>
              <a:spcBef>
                <a:spcPts val="15"/>
              </a:spcBef>
              <a:buClr>
                <a:schemeClr val="bg1"/>
              </a:buClr>
            </a:pPr>
            <a:r>
              <a:rPr lang="es-MX" sz="1600" b="1" dirty="0" smtClean="0">
                <a:solidFill>
                  <a:schemeClr val="bg1"/>
                </a:solidFill>
                <a:latin typeface="Arial" panose="020B0604020202020204" pitchFamily="34" charset="0"/>
                <a:ea typeface="Arial" panose="020B0604020202020204" pitchFamily="34" charset="0"/>
                <a:cs typeface="Arial" panose="020B0604020202020204" pitchFamily="34" charset="0"/>
              </a:rPr>
              <a:t>Modelo Mexicano de Formación Dual</a:t>
            </a:r>
          </a:p>
          <a:p>
            <a:pPr marL="185738" marR="405130" indent="0" algn="just">
              <a:lnSpc>
                <a:spcPct val="100000"/>
              </a:lnSpc>
              <a:spcBef>
                <a:spcPts val="15"/>
              </a:spcBef>
              <a:buClr>
                <a:schemeClr val="bg1"/>
              </a:buClr>
              <a:buNone/>
            </a:pPr>
            <a:r>
              <a:rPr lang="es-MX" sz="1600" dirty="0" smtClean="0">
                <a:solidFill>
                  <a:schemeClr val="bg1"/>
                </a:solidFill>
                <a:latin typeface="Arial" panose="020B0604020202020204" pitchFamily="34" charset="0"/>
                <a:ea typeface="Arial" panose="020B0604020202020204" pitchFamily="34" charset="0"/>
                <a:cs typeface="Arial" panose="020B0604020202020204" pitchFamily="34" charset="0"/>
              </a:rPr>
              <a:t>    Natalia Ramos </a:t>
            </a:r>
            <a:r>
              <a:rPr lang="es-MX" sz="1600" dirty="0" err="1" smtClean="0">
                <a:solidFill>
                  <a:schemeClr val="bg1"/>
                </a:solidFill>
                <a:latin typeface="Arial" panose="020B0604020202020204" pitchFamily="34" charset="0"/>
                <a:ea typeface="Arial" panose="020B0604020202020204" pitchFamily="34" charset="0"/>
                <a:cs typeface="Arial" panose="020B0604020202020204" pitchFamily="34" charset="0"/>
              </a:rPr>
              <a:t>Krasnohira</a:t>
            </a:r>
            <a:endParaRPr lang="es-MX" sz="1600" dirty="0" smtClean="0">
              <a:solidFill>
                <a:schemeClr val="bg1"/>
              </a:solidFill>
              <a:latin typeface="Arial" panose="020B0604020202020204" pitchFamily="34" charset="0"/>
              <a:ea typeface="Arial" panose="020B0604020202020204" pitchFamily="34" charset="0"/>
              <a:cs typeface="Arial" panose="020B0604020202020204" pitchFamily="34" charset="0"/>
            </a:endParaRPr>
          </a:p>
          <a:p>
            <a:pPr marL="185738" marR="405130" indent="85725" algn="just">
              <a:lnSpc>
                <a:spcPct val="100000"/>
              </a:lnSpc>
              <a:spcBef>
                <a:spcPts val="15"/>
              </a:spcBef>
              <a:buClr>
                <a:schemeClr val="bg1"/>
              </a:buClr>
            </a:pPr>
            <a:endParaRPr lang="es-MX" sz="1600" dirty="0">
              <a:solidFill>
                <a:schemeClr val="bg1"/>
              </a:solidFill>
              <a:latin typeface="Arial" panose="020B0604020202020204" pitchFamily="34" charset="0"/>
              <a:ea typeface="Arial" panose="020B0604020202020204" pitchFamily="34" charset="0"/>
              <a:cs typeface="Arial" panose="020B0604020202020204" pitchFamily="34" charset="0"/>
            </a:endParaRPr>
          </a:p>
          <a:p>
            <a:pPr marL="185738" marR="405130" indent="85725" algn="just">
              <a:lnSpc>
                <a:spcPct val="100000"/>
              </a:lnSpc>
              <a:spcBef>
                <a:spcPts val="15"/>
              </a:spcBef>
              <a:buClr>
                <a:schemeClr val="bg1"/>
              </a:buClr>
            </a:pPr>
            <a:r>
              <a:rPr lang="es-MX" sz="1600" b="1" dirty="0" smtClean="0">
                <a:solidFill>
                  <a:schemeClr val="bg1"/>
                </a:solidFill>
                <a:latin typeface="Arial" panose="020B0604020202020204" pitchFamily="34" charset="0"/>
                <a:ea typeface="Arial" panose="020B0604020202020204" pitchFamily="34" charset="0"/>
                <a:cs typeface="Arial" panose="020B0604020202020204" pitchFamily="34" charset="0"/>
              </a:rPr>
              <a:t>Desarrollo Institucional</a:t>
            </a:r>
          </a:p>
          <a:p>
            <a:pPr marL="185738" marR="405130" indent="0" algn="just">
              <a:lnSpc>
                <a:spcPct val="100000"/>
              </a:lnSpc>
              <a:spcBef>
                <a:spcPts val="15"/>
              </a:spcBef>
              <a:buClr>
                <a:schemeClr val="bg1"/>
              </a:buClr>
              <a:buNone/>
            </a:pPr>
            <a:r>
              <a:rPr lang="es-MX" sz="1600" dirty="0" smtClean="0">
                <a:solidFill>
                  <a:schemeClr val="bg1"/>
                </a:solidFill>
                <a:latin typeface="Arial" panose="020B0604020202020204" pitchFamily="34" charset="0"/>
                <a:ea typeface="Arial" panose="020B0604020202020204" pitchFamily="34" charset="0"/>
                <a:cs typeface="Arial" panose="020B0604020202020204" pitchFamily="34" charset="0"/>
              </a:rPr>
              <a:t> José Luis García Chagoyan</a:t>
            </a:r>
          </a:p>
          <a:p>
            <a:pPr marL="185738" marR="405130" indent="0" algn="just">
              <a:lnSpc>
                <a:spcPct val="100000"/>
              </a:lnSpc>
              <a:spcBef>
                <a:spcPts val="15"/>
              </a:spcBef>
              <a:buClr>
                <a:schemeClr val="bg1"/>
              </a:buClr>
              <a:buNone/>
            </a:pPr>
            <a:endParaRPr lang="es-MX" sz="1600" b="1" dirty="0" smtClean="0">
              <a:solidFill>
                <a:schemeClr val="bg1"/>
              </a:solidFill>
              <a:latin typeface="Arial" panose="020B0604020202020204" pitchFamily="34" charset="0"/>
              <a:ea typeface="Arial" panose="020B0604020202020204" pitchFamily="34" charset="0"/>
              <a:cs typeface="Arial" panose="020B0604020202020204" pitchFamily="34" charset="0"/>
            </a:endParaRPr>
          </a:p>
          <a:p>
            <a:pPr marL="271463" marR="405130" indent="-85725" algn="just">
              <a:lnSpc>
                <a:spcPct val="100000"/>
              </a:lnSpc>
              <a:spcBef>
                <a:spcPts val="15"/>
              </a:spcBef>
              <a:buClr>
                <a:schemeClr val="bg1"/>
              </a:buClr>
            </a:pPr>
            <a:r>
              <a:rPr lang="es-MX" sz="1600" b="1" dirty="0" smtClean="0">
                <a:solidFill>
                  <a:schemeClr val="bg1"/>
                </a:solidFill>
                <a:latin typeface="Arial" panose="020B0604020202020204" pitchFamily="34" charset="0"/>
                <a:ea typeface="Arial" panose="020B0604020202020204" pitchFamily="34" charset="0"/>
                <a:cs typeface="Arial" panose="020B0604020202020204" pitchFamily="34" charset="0"/>
              </a:rPr>
              <a:t>Desarrollo Organizacional</a:t>
            </a:r>
          </a:p>
          <a:p>
            <a:pPr marL="185738" marR="405130" indent="0" algn="just">
              <a:lnSpc>
                <a:spcPct val="100000"/>
              </a:lnSpc>
              <a:spcBef>
                <a:spcPts val="15"/>
              </a:spcBef>
              <a:buClr>
                <a:schemeClr val="bg1"/>
              </a:buClr>
              <a:buNone/>
            </a:pPr>
            <a:r>
              <a:rPr lang="es-MX" sz="1600" dirty="0" smtClean="0">
                <a:solidFill>
                  <a:schemeClr val="bg1"/>
                </a:solidFill>
                <a:latin typeface="Arial" panose="020B0604020202020204" pitchFamily="34" charset="0"/>
                <a:ea typeface="Arial" panose="020B0604020202020204" pitchFamily="34" charset="0"/>
                <a:cs typeface="Arial" panose="020B0604020202020204" pitchFamily="34" charset="0"/>
              </a:rPr>
              <a:t>  Tania Salgado Ojeda </a:t>
            </a:r>
          </a:p>
          <a:p>
            <a:pPr marL="185738" marR="405130" indent="0" algn="just">
              <a:lnSpc>
                <a:spcPct val="100000"/>
              </a:lnSpc>
              <a:spcBef>
                <a:spcPts val="15"/>
              </a:spcBef>
              <a:buClr>
                <a:schemeClr val="bg1"/>
              </a:buClr>
              <a:buNone/>
            </a:pPr>
            <a:endParaRPr lang="es-MX" sz="1600" dirty="0" smtClean="0">
              <a:solidFill>
                <a:schemeClr val="bg1"/>
              </a:solidFill>
              <a:latin typeface="Arial" panose="020B0604020202020204" pitchFamily="34" charset="0"/>
              <a:ea typeface="Arial" panose="020B0604020202020204" pitchFamily="34" charset="0"/>
              <a:cs typeface="Arial" panose="020B0604020202020204" pitchFamily="34" charset="0"/>
            </a:endParaRPr>
          </a:p>
          <a:p>
            <a:pPr marL="271463" marR="405130" indent="-85725" algn="just">
              <a:lnSpc>
                <a:spcPct val="100000"/>
              </a:lnSpc>
              <a:spcBef>
                <a:spcPts val="15"/>
              </a:spcBef>
              <a:buClr>
                <a:schemeClr val="bg1"/>
              </a:buClr>
            </a:pPr>
            <a:r>
              <a:rPr lang="es-MX" sz="1600" b="1" dirty="0" smtClean="0">
                <a:solidFill>
                  <a:schemeClr val="bg1"/>
                </a:solidFill>
                <a:latin typeface="Arial" panose="020B0604020202020204" pitchFamily="34" charset="0"/>
                <a:ea typeface="Arial" panose="020B0604020202020204" pitchFamily="34" charset="0"/>
                <a:cs typeface="Arial" panose="020B0604020202020204" pitchFamily="34" charset="0"/>
              </a:rPr>
              <a:t>Asuntos Públicos</a:t>
            </a:r>
          </a:p>
          <a:p>
            <a:pPr marL="185738" marR="405130" indent="0" algn="just">
              <a:lnSpc>
                <a:spcPct val="100000"/>
              </a:lnSpc>
              <a:spcBef>
                <a:spcPts val="15"/>
              </a:spcBef>
              <a:buClr>
                <a:schemeClr val="bg1"/>
              </a:buClr>
              <a:buNone/>
            </a:pPr>
            <a:r>
              <a:rPr lang="es-MX" sz="1600" dirty="0">
                <a:solidFill>
                  <a:schemeClr val="bg1"/>
                </a:solidFill>
                <a:latin typeface="Arial" panose="020B0604020202020204" pitchFamily="34" charset="0"/>
                <a:ea typeface="Arial" panose="020B0604020202020204" pitchFamily="34" charset="0"/>
                <a:cs typeface="Arial" panose="020B0604020202020204" pitchFamily="34" charset="0"/>
              </a:rPr>
              <a:t> </a:t>
            </a:r>
            <a:r>
              <a:rPr lang="es-MX" sz="1600" dirty="0" smtClean="0">
                <a:solidFill>
                  <a:schemeClr val="bg1"/>
                </a:solidFill>
                <a:latin typeface="Arial" panose="020B0604020202020204" pitchFamily="34" charset="0"/>
                <a:ea typeface="Arial" panose="020B0604020202020204" pitchFamily="34" charset="0"/>
                <a:cs typeface="Arial" panose="020B0604020202020204" pitchFamily="34" charset="0"/>
              </a:rPr>
              <a:t> Enrique Moran Faz</a:t>
            </a:r>
          </a:p>
          <a:p>
            <a:pPr marL="781685" marR="405130" indent="-171450" algn="just">
              <a:spcBef>
                <a:spcPts val="15"/>
              </a:spcBef>
              <a:buClr>
                <a:schemeClr val="bg1"/>
              </a:buClr>
            </a:pPr>
            <a:endParaRPr lang="es-MX" sz="1600" dirty="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endParaRPr>
          </a:p>
        </p:txBody>
      </p:sp>
      <p:sp>
        <p:nvSpPr>
          <p:cNvPr id="7" name="Marcador de texto 2"/>
          <p:cNvSpPr txBox="1">
            <a:spLocks/>
          </p:cNvSpPr>
          <p:nvPr/>
        </p:nvSpPr>
        <p:spPr>
          <a:xfrm>
            <a:off x="5854907" y="2357437"/>
            <a:ext cx="5132182" cy="4351338"/>
          </a:xfrm>
          <a:prstGeom prst="rect">
            <a:avLst/>
          </a:prstGeom>
          <a:solidFill>
            <a:schemeClr val="accent1"/>
          </a:solidFill>
          <a:ln>
            <a:noFill/>
          </a:ln>
        </p:spPr>
        <p:txBody>
          <a:bodyPr lIns="91425" tIns="91425" rIns="91425" bIns="91425" anchor="t" anchorCtr="0"/>
          <a:lstStyle>
            <a:defPPr marR="0" lvl="0" algn="l" rtl="0">
              <a:lnSpc>
                <a:spcPct val="100000"/>
              </a:lnSpc>
              <a:spcBef>
                <a:spcPts val="0"/>
              </a:spcBef>
              <a:spcAft>
                <a:spcPts val="0"/>
              </a:spcAft>
            </a:defPPr>
            <a:lvl1pPr marL="171450" marR="0" lvl="0" indent="-38100" algn="l" rtl="0">
              <a:lnSpc>
                <a:spcPct val="90000"/>
              </a:lnSpc>
              <a:spcBef>
                <a:spcPts val="750"/>
              </a:spcBef>
              <a:spcAft>
                <a:spcPts val="0"/>
              </a:spcAft>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pPr marL="610235" marR="405130" indent="0" algn="ctr">
              <a:lnSpc>
                <a:spcPct val="100000"/>
              </a:lnSpc>
              <a:spcBef>
                <a:spcPts val="15"/>
              </a:spcBef>
              <a:buClr>
                <a:schemeClr val="bg1"/>
              </a:buClr>
              <a:buNone/>
            </a:pPr>
            <a:r>
              <a:rPr lang="es-MX" sz="16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DIRECCIONES ADMINISTRATIVAS</a:t>
            </a:r>
            <a:endParaRPr lang="es-MX" sz="1600" b="1" dirty="0">
              <a:solidFill>
                <a:schemeClr val="bg1"/>
              </a:solidFill>
              <a:latin typeface="Arial" panose="020B0604020202020204" pitchFamily="34" charset="0"/>
              <a:ea typeface="Arial" panose="020B0604020202020204" pitchFamily="34" charset="0"/>
              <a:cs typeface="Arial" panose="020B0604020202020204" pitchFamily="34" charset="0"/>
            </a:endParaRPr>
          </a:p>
          <a:p>
            <a:pPr marL="781685" marR="405130" indent="-171450" algn="just">
              <a:lnSpc>
                <a:spcPct val="100000"/>
              </a:lnSpc>
              <a:spcBef>
                <a:spcPts val="15"/>
              </a:spcBef>
              <a:buClr>
                <a:schemeClr val="bg1"/>
              </a:buClr>
            </a:pPr>
            <a:r>
              <a:rPr lang="es-MX" sz="14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Jurídica</a:t>
            </a:r>
          </a:p>
          <a:p>
            <a:pPr marL="610235" marR="405130" indent="0" algn="just">
              <a:lnSpc>
                <a:spcPct val="100000"/>
              </a:lnSpc>
              <a:spcBef>
                <a:spcPts val="15"/>
              </a:spcBef>
              <a:buClr>
                <a:schemeClr val="bg1"/>
              </a:buClr>
              <a:buNone/>
            </a:pPr>
            <a:r>
              <a:rPr lang="es-MX" sz="1400" dirty="0" smtClean="0">
                <a:solidFill>
                  <a:schemeClr val="bg1"/>
                </a:solidFill>
                <a:latin typeface="Arial" panose="020B0604020202020204" pitchFamily="34" charset="0"/>
                <a:ea typeface="Arial" panose="020B0604020202020204" pitchFamily="34" charset="0"/>
                <a:cs typeface="Arial" panose="020B0604020202020204" pitchFamily="34" charset="0"/>
              </a:rPr>
              <a:t>    Maria Rebeca Félix Ruíz </a:t>
            </a:r>
          </a:p>
          <a:p>
            <a:pPr marL="781685" marR="405130" indent="-171450" algn="just">
              <a:lnSpc>
                <a:spcPct val="100000"/>
              </a:lnSpc>
              <a:spcBef>
                <a:spcPts val="15"/>
              </a:spcBef>
              <a:buClr>
                <a:schemeClr val="bg1"/>
              </a:buClr>
            </a:pPr>
            <a:r>
              <a:rPr lang="es-MX" sz="14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de Comunicación y Posicionamiento Estratégico</a:t>
            </a:r>
          </a:p>
          <a:p>
            <a:pPr marL="610235" marR="405130" indent="0" algn="just">
              <a:lnSpc>
                <a:spcPct val="100000"/>
              </a:lnSpc>
              <a:spcBef>
                <a:spcPts val="15"/>
              </a:spcBef>
              <a:buClr>
                <a:schemeClr val="bg1"/>
              </a:buClr>
              <a:buNone/>
            </a:pPr>
            <a:r>
              <a:rPr lang="es-MX" sz="1400" dirty="0" smtClean="0">
                <a:solidFill>
                  <a:schemeClr val="bg1"/>
                </a:solidFill>
                <a:latin typeface="Arial" panose="020B0604020202020204" pitchFamily="34" charset="0"/>
                <a:ea typeface="Arial" panose="020B0604020202020204" pitchFamily="34" charset="0"/>
                <a:cs typeface="Arial" panose="020B0604020202020204" pitchFamily="34" charset="0"/>
              </a:rPr>
              <a:t>    Vacante</a:t>
            </a:r>
          </a:p>
          <a:p>
            <a:pPr marL="781685" marR="405130" indent="-171450" algn="just">
              <a:lnSpc>
                <a:spcPct val="100000"/>
              </a:lnSpc>
              <a:spcBef>
                <a:spcPts val="15"/>
              </a:spcBef>
              <a:buClr>
                <a:schemeClr val="bg1"/>
              </a:buClr>
            </a:pPr>
            <a:r>
              <a:rPr lang="es-MX" sz="14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de Comisiones de Trabajo</a:t>
            </a:r>
          </a:p>
          <a:p>
            <a:pPr marL="610235" marR="405130" indent="0" algn="just">
              <a:lnSpc>
                <a:spcPct val="100000"/>
              </a:lnSpc>
              <a:spcBef>
                <a:spcPts val="15"/>
              </a:spcBef>
              <a:buClr>
                <a:schemeClr val="bg1"/>
              </a:buClr>
              <a:buNone/>
            </a:pPr>
            <a:r>
              <a:rPr lang="es-MX" sz="1400" dirty="0" smtClean="0">
                <a:solidFill>
                  <a:schemeClr val="bg1"/>
                </a:solidFill>
                <a:latin typeface="Arial" panose="020B0604020202020204" pitchFamily="34" charset="0"/>
                <a:ea typeface="Arial" panose="020B0604020202020204" pitchFamily="34" charset="0"/>
                <a:cs typeface="Arial" panose="020B0604020202020204" pitchFamily="34" charset="0"/>
              </a:rPr>
              <a:t>    Jorge Ochoa Barajas </a:t>
            </a:r>
          </a:p>
          <a:p>
            <a:pPr marL="781685" marR="405130" indent="-171450" algn="just">
              <a:lnSpc>
                <a:spcPct val="100000"/>
              </a:lnSpc>
              <a:spcBef>
                <a:spcPts val="15"/>
              </a:spcBef>
              <a:buClr>
                <a:schemeClr val="bg1"/>
              </a:buClr>
            </a:pPr>
            <a:r>
              <a:rPr lang="es-MX" sz="14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de Asuntos Internacionales</a:t>
            </a:r>
          </a:p>
          <a:p>
            <a:pPr marL="610235" marR="405130" indent="0" algn="just">
              <a:lnSpc>
                <a:spcPct val="100000"/>
              </a:lnSpc>
              <a:spcBef>
                <a:spcPts val="15"/>
              </a:spcBef>
              <a:buClr>
                <a:schemeClr val="bg1"/>
              </a:buClr>
              <a:buNone/>
            </a:pPr>
            <a:r>
              <a:rPr lang="es-MX" sz="1400" dirty="0" smtClean="0">
                <a:solidFill>
                  <a:schemeClr val="bg1"/>
                </a:solidFill>
                <a:latin typeface="Arial" panose="020B0604020202020204" pitchFamily="34" charset="0"/>
                <a:ea typeface="Arial" panose="020B0604020202020204" pitchFamily="34" charset="0"/>
                <a:cs typeface="Arial" panose="020B0604020202020204" pitchFamily="34" charset="0"/>
              </a:rPr>
              <a:t>    Nancy Fonseca Caldera</a:t>
            </a:r>
          </a:p>
          <a:p>
            <a:pPr marL="781685" marR="405130" indent="-171450" algn="just">
              <a:lnSpc>
                <a:spcPct val="100000"/>
              </a:lnSpc>
              <a:spcBef>
                <a:spcPts val="15"/>
              </a:spcBef>
              <a:buClr>
                <a:schemeClr val="bg1"/>
              </a:buClr>
            </a:pPr>
            <a:r>
              <a:rPr lang="es-MX" sz="14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de Centros Empresariales</a:t>
            </a:r>
          </a:p>
          <a:p>
            <a:pPr marL="610235" marR="405130" indent="0" algn="just">
              <a:lnSpc>
                <a:spcPct val="100000"/>
              </a:lnSpc>
              <a:spcBef>
                <a:spcPts val="15"/>
              </a:spcBef>
              <a:buClr>
                <a:schemeClr val="bg1"/>
              </a:buClr>
              <a:buNone/>
            </a:pPr>
            <a:r>
              <a:rPr lang="es-MX" sz="1400" dirty="0" smtClean="0">
                <a:solidFill>
                  <a:schemeClr val="bg1"/>
                </a:solidFill>
                <a:latin typeface="Arial" panose="020B0604020202020204" pitchFamily="34" charset="0"/>
                <a:ea typeface="Arial" panose="020B0604020202020204" pitchFamily="34" charset="0"/>
                <a:cs typeface="Arial" panose="020B0604020202020204" pitchFamily="34" charset="0"/>
              </a:rPr>
              <a:t>    Liliana Barrera Agustín</a:t>
            </a:r>
          </a:p>
          <a:p>
            <a:pPr marL="781685" marR="405130" indent="-171450" algn="just">
              <a:lnSpc>
                <a:spcPct val="100000"/>
              </a:lnSpc>
              <a:spcBef>
                <a:spcPts val="15"/>
              </a:spcBef>
              <a:buClr>
                <a:schemeClr val="bg1"/>
              </a:buClr>
            </a:pPr>
            <a:r>
              <a:rPr lang="es-MX" sz="14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de Relaciones Públicas y Eventos Institucionales</a:t>
            </a:r>
          </a:p>
          <a:p>
            <a:pPr marL="610235" marR="405130" indent="0" algn="just">
              <a:lnSpc>
                <a:spcPct val="100000"/>
              </a:lnSpc>
              <a:spcBef>
                <a:spcPts val="15"/>
              </a:spcBef>
              <a:buClr>
                <a:schemeClr val="bg1"/>
              </a:buClr>
              <a:buNone/>
            </a:pPr>
            <a:r>
              <a:rPr lang="es-MX" sz="1400" dirty="0" smtClean="0">
                <a:solidFill>
                  <a:schemeClr val="bg1"/>
                </a:solidFill>
                <a:latin typeface="Arial" panose="020B0604020202020204" pitchFamily="34" charset="0"/>
                <a:ea typeface="Arial" panose="020B0604020202020204" pitchFamily="34" charset="0"/>
                <a:cs typeface="Arial" panose="020B0604020202020204" pitchFamily="34" charset="0"/>
              </a:rPr>
              <a:t>    Patricia Anlleu Soto</a:t>
            </a:r>
          </a:p>
          <a:p>
            <a:pPr marL="781685" marR="405130" indent="-171450" algn="just">
              <a:lnSpc>
                <a:spcPct val="100000"/>
              </a:lnSpc>
              <a:spcBef>
                <a:spcPts val="15"/>
              </a:spcBef>
              <a:buClr>
                <a:schemeClr val="bg1"/>
              </a:buClr>
            </a:pPr>
            <a:r>
              <a:rPr lang="es-MX" sz="14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de Administración y Operaciones</a:t>
            </a:r>
          </a:p>
          <a:p>
            <a:pPr marL="610235" marR="405130" indent="0" algn="just">
              <a:lnSpc>
                <a:spcPct val="100000"/>
              </a:lnSpc>
              <a:spcBef>
                <a:spcPts val="15"/>
              </a:spcBef>
              <a:buClr>
                <a:schemeClr val="bg1"/>
              </a:buClr>
              <a:buNone/>
            </a:pPr>
            <a:r>
              <a:rPr lang="es-MX" sz="1400" dirty="0" smtClean="0">
                <a:solidFill>
                  <a:schemeClr val="bg1"/>
                </a:solidFill>
                <a:latin typeface="Arial" panose="020B0604020202020204" pitchFamily="34" charset="0"/>
                <a:ea typeface="Arial" panose="020B0604020202020204" pitchFamily="34" charset="0"/>
                <a:cs typeface="Arial" panose="020B0604020202020204" pitchFamily="34" charset="0"/>
              </a:rPr>
              <a:t>    Esteban Hernández Hipólito</a:t>
            </a:r>
          </a:p>
          <a:p>
            <a:pPr marL="781685" marR="405130" indent="-171450" algn="just">
              <a:lnSpc>
                <a:spcPct val="100000"/>
              </a:lnSpc>
              <a:spcBef>
                <a:spcPts val="15"/>
              </a:spcBef>
              <a:buClr>
                <a:schemeClr val="bg1"/>
              </a:buClr>
            </a:pPr>
            <a:r>
              <a:rPr lang="es-MX" sz="14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de Grandes Empresas, Asociaciones y Afiliaciones</a:t>
            </a:r>
          </a:p>
          <a:p>
            <a:pPr marL="610235" marR="405130" indent="0" algn="just">
              <a:lnSpc>
                <a:spcPct val="100000"/>
              </a:lnSpc>
              <a:spcBef>
                <a:spcPts val="15"/>
              </a:spcBef>
              <a:buClr>
                <a:schemeClr val="bg1"/>
              </a:buClr>
              <a:buNone/>
            </a:pPr>
            <a:r>
              <a:rPr lang="es-MX" sz="1400" dirty="0" smtClean="0">
                <a:solidFill>
                  <a:schemeClr val="bg1"/>
                </a:solidFill>
                <a:latin typeface="Arial" panose="020B0604020202020204" pitchFamily="34" charset="0"/>
                <a:ea typeface="Arial" panose="020B0604020202020204" pitchFamily="34" charset="0"/>
                <a:cs typeface="Arial" panose="020B0604020202020204" pitchFamily="34" charset="0"/>
              </a:rPr>
              <a:t>    Ana Cecilia López de Santana </a:t>
            </a:r>
          </a:p>
          <a:p>
            <a:pPr marL="781685" marR="405130" indent="-171450" algn="just">
              <a:lnSpc>
                <a:spcPct val="100000"/>
              </a:lnSpc>
              <a:spcBef>
                <a:spcPts val="15"/>
              </a:spcBef>
              <a:buClr>
                <a:schemeClr val="bg1"/>
              </a:buClr>
            </a:pPr>
            <a:endParaRPr lang="es-MX" sz="1400" dirty="0" smtClean="0">
              <a:solidFill>
                <a:schemeClr val="bg1"/>
              </a:solidFill>
              <a:latin typeface="Arial" panose="020B0604020202020204" pitchFamily="34" charset="0"/>
              <a:ea typeface="Arial" panose="020B0604020202020204" pitchFamily="34" charset="0"/>
              <a:cs typeface="Arial" panose="020B0604020202020204" pitchFamily="34" charset="0"/>
            </a:endParaRPr>
          </a:p>
          <a:p>
            <a:pPr marL="781685" marR="405130" indent="-171450" algn="just">
              <a:spcBef>
                <a:spcPts val="15"/>
              </a:spcBef>
            </a:pPr>
            <a:endParaRPr lang="es-MX" sz="1400" dirty="0" smtClean="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endParaRPr>
          </a:p>
          <a:p>
            <a:pPr marL="781685" marR="405130" indent="-171450" algn="just">
              <a:spcBef>
                <a:spcPts val="15"/>
              </a:spcBef>
            </a:pPr>
            <a:endParaRPr lang="es-MX" sz="1200" dirty="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8847957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524003" y="257174"/>
            <a:ext cx="7448547" cy="1104899"/>
          </a:xfrm>
          <a:solidFill>
            <a:schemeClr val="accent1">
              <a:lumMod val="75000"/>
            </a:schemeClr>
          </a:solidFill>
        </p:spPr>
        <p:txBody>
          <a:bodyPr/>
          <a:lstStyle/>
          <a:p>
            <a:pPr algn="ctr"/>
            <a:r>
              <a:rPr lang="es-MX" alt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Facultades</a:t>
            </a:r>
            <a:endParaRPr lang="es-MX" sz="4400" b="1" dirty="0">
              <a:solidFill>
                <a:schemeClr val="bg1"/>
              </a:solidFill>
              <a:latin typeface="Arial" panose="020B0604020202020204" pitchFamily="34" charset="0"/>
              <a:cs typeface="Arial" panose="020B0604020202020204" pitchFamily="34" charset="0"/>
            </a:endParaRPr>
          </a:p>
        </p:txBody>
      </p:sp>
      <p:sp>
        <p:nvSpPr>
          <p:cNvPr id="8" name="Rectángulo 7"/>
          <p:cNvSpPr/>
          <p:nvPr/>
        </p:nvSpPr>
        <p:spPr>
          <a:xfrm>
            <a:off x="428626" y="1576385"/>
            <a:ext cx="10787062" cy="4907626"/>
          </a:xfrm>
          <a:prstGeom prst="rect">
            <a:avLst/>
          </a:prstGeom>
        </p:spPr>
        <p:txBody>
          <a:bodyPr wrap="square">
            <a:spAutoFit/>
          </a:bodyPr>
          <a:lstStyle/>
          <a:p>
            <a:pPr marL="46038" indent="47625" algn="just" defTabSz="358775">
              <a:lnSpc>
                <a:spcPct val="107000"/>
              </a:lnSpc>
              <a:spcBef>
                <a:spcPts val="600"/>
              </a:spcBef>
            </a:pPr>
            <a:r>
              <a:rPr lang="es-MX" altLang="es-MX" sz="13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DIRECTOR GENERAL</a:t>
            </a:r>
          </a:p>
          <a:p>
            <a:pPr marL="46038" indent="47625" algn="just" defTabSz="358775">
              <a:spcBef>
                <a:spcPct val="0"/>
              </a:spcBef>
            </a:pPr>
            <a:r>
              <a:rPr lang="es-MX" altLang="es-MX" sz="13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67.- Atribuciones del Director General. </a:t>
            </a:r>
          </a:p>
          <a:p>
            <a:pPr marL="46038" indent="47625" algn="just" defTabSz="358775">
              <a:spcBef>
                <a:spcPct val="0"/>
              </a:spcBef>
            </a:pPr>
            <a:r>
              <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Director General tendrá a su cargo los asuntos administrativos y operativos de la Confederación y acordará su gestión con el Presidente. </a:t>
            </a:r>
          </a:p>
          <a:p>
            <a:pPr marL="46038" indent="47625" algn="just" defTabSz="358775">
              <a:spcBef>
                <a:spcPct val="0"/>
              </a:spcBef>
            </a:pPr>
            <a:r>
              <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Director General deberá velar en todo momento y bajo su más estricta responsabilidad, por la salvaguarda patrimonial y la estabilidad financiera de la Confederación, por la transparencia en la aplicación de sus recursos y deberá informar sin demora al Consejo Directivo de cualquier circunstancia o hecho relevante que pudiera significar un riesgo o contingencia para el cumplimiento de tales fines. </a:t>
            </a:r>
          </a:p>
          <a:p>
            <a:pPr marL="46038" indent="47625" algn="just" defTabSz="358775">
              <a:spcBef>
                <a:spcPct val="0"/>
              </a:spcBef>
            </a:pPr>
            <a:endPar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46038" indent="47625" algn="just" defTabSz="358775">
              <a:spcBef>
                <a:spcPct val="0"/>
              </a:spcBef>
            </a:pPr>
            <a:r>
              <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Director General contará con las facultades y poderes necesarios para el cumplimiento de sus funciones y tendrá las siguientes facultades: </a:t>
            </a:r>
          </a:p>
          <a:p>
            <a:pPr marL="46038" indent="47625" algn="just" defTabSz="358775">
              <a:spcBef>
                <a:spcPct val="0"/>
              </a:spcBef>
            </a:pPr>
            <a:endPar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46038" indent="47625" algn="just" defTabSz="358775" eaLnBrk="1">
              <a:spcBef>
                <a:spcPct val="0"/>
              </a:spcBef>
              <a:buSzPct val="100000"/>
              <a:buFontTx/>
              <a:buAutoNum type="romanUcPeriod"/>
            </a:pPr>
            <a:r>
              <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Poder general para pleitos y cobranzas y para actos de administración de bienes, con todas las facultades generales y aún las especiales que conforme a la ley requieran poder o cláusula especial, en los términos de lo dispuesto por los tres primeros párrafos del artículo 2554 del Código Civil Federal y los artículos correlativos de los Códigos Civiles de todos los Estados de la República y del Distrito Federal, incluyendo las facultades a que se refieren los artículos 2574, 2582, 2587 Y 2593 del citado Código Civil Federal y los artículos correlativos de los Códigos Civiles de todos los Estados de la República y del Distrito Federal. </a:t>
            </a:r>
          </a:p>
          <a:p>
            <a:pPr marL="46038" indent="47625" algn="just" defTabSz="358775" eaLnBrk="1">
              <a:spcBef>
                <a:spcPct val="0"/>
              </a:spcBef>
              <a:buSzPct val="100000"/>
              <a:buFontTx/>
              <a:buAutoNum type="romanUcPeriod"/>
            </a:pPr>
            <a:r>
              <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apoderado podrá, enunciativa más no limitativamente, intentar y desistirse de toda clase de juicios, recursos y procedimientos, inclusive del juicio de amparo; para transigir; para comprometer en árbitros; para absolver y articular posiciones; para hacer cesión de bienes; para recusar; para recibir pagos; para presentar denuncias y querellas en materia penal; para coadyuvar con el Ministerio Público y para otorgar el perdón legal; para sustituir este poder, en todo o en parte, reservándose su ejercicio y para revocar las sustituciones que hiciere; </a:t>
            </a:r>
          </a:p>
          <a:p>
            <a:pPr marL="46038" indent="47625" algn="just" defTabSz="358775" eaLnBrk="1">
              <a:spcBef>
                <a:spcPct val="0"/>
              </a:spcBef>
              <a:buSzPct val="100000"/>
            </a:pPr>
            <a:r>
              <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Poder general para emitir, suscribir, girar, aceptar, librar, endosar toda clase de títulos de crédito -en términos de lo dispuesto por el artículo 911 de la Ley General de Título y Operaciones de Crédito-,mismo que ejercitará de forma mancomunada con el Presidente de la Confederación, de conformidad con los límites que al efecto señalen, según el caso, el Vicepresidente de Finanzas y la Comisión Ejecutiva. </a:t>
            </a:r>
          </a:p>
          <a:p>
            <a:pPr marL="46038" indent="47625" algn="just" defTabSz="358775" eaLnBrk="1">
              <a:spcBef>
                <a:spcPct val="0"/>
              </a:spcBef>
              <a:buSzPct val="100000"/>
            </a:pPr>
            <a:r>
              <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otorgamiento de avales y la constitución como fiador u obligado solidario con terceros, requerirá la previa aprobación del Consejo Directivo; </a:t>
            </a:r>
          </a:p>
          <a:p>
            <a:pPr marL="46038" indent="47625" algn="just" defTabSz="358775" eaLnBrk="1">
              <a:spcBef>
                <a:spcPct val="0"/>
              </a:spcBef>
              <a:buSzPct val="100000"/>
            </a:pPr>
            <a:r>
              <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Poder general para pleitos y cobranzas y en materia laboral, para lo cual se delega en el </a:t>
            </a:r>
            <a:r>
              <a:rPr lang="es-MX" altLang="es-MX" sz="1300" dirty="0" smtClean="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Director General </a:t>
            </a:r>
            <a:r>
              <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 representación legal del Sindicato Patronal, en términos de lo que disponen los artículos 11, 692, fracción III, 876, fracción I, y demás relativos de la Ley Federal del Trabajo; </a:t>
            </a:r>
          </a:p>
        </p:txBody>
      </p:sp>
    </p:spTree>
    <p:extLst>
      <p:ext uri="{BB962C8B-B14F-4D97-AF65-F5344CB8AC3E}">
        <p14:creationId xmlns:p14="http://schemas.microsoft.com/office/powerpoint/2010/main" xmlns="" val="9922808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71524" y="1161277"/>
            <a:ext cx="10015537" cy="4278094"/>
          </a:xfrm>
          <a:prstGeom prst="rect">
            <a:avLst/>
          </a:prstGeom>
        </p:spPr>
        <p:txBody>
          <a:bodyPr wrap="square">
            <a:spAutoFit/>
          </a:bodyPr>
          <a:lstStyle/>
          <a:p>
            <a:pPr marL="719138" indent="-522288" algn="just" defTabSz="449263" eaLnBrk="1">
              <a:spcBef>
                <a:spcPct val="0"/>
              </a:spcBef>
              <a:buSzPct val="100000"/>
              <a:buFontTx/>
              <a:buAutoNum type="romanUcPeriod" startAt="4"/>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Recibir las solicitudes de ingreso que le presenten los Patrones o Empleadores, los Sindicatos Patronales y las Agrupaciones Asociadas y turnarlas a la Asamblea o al Consejo Directivo, según corresponda; </a:t>
            </a:r>
          </a:p>
          <a:p>
            <a:pPr marL="719138" indent="-522288" algn="just" defTabSz="449263" eaLnBrk="1">
              <a:spcBef>
                <a:spcPct val="0"/>
              </a:spcBef>
              <a:buSzPct val="100000"/>
              <a:buFontTx/>
              <a:buAutoNum type="romanUcPeriod" startAt="4"/>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Preparar el presupuesto anual de operación de la Confederación, con base en las directrices del Vicepresidente de Finanzas; </a:t>
            </a:r>
          </a:p>
          <a:p>
            <a:pPr marL="719138" indent="-522288" algn="just" defTabSz="449263" eaLnBrk="1">
              <a:spcBef>
                <a:spcPct val="0"/>
              </a:spcBef>
              <a:buSzPct val="100000"/>
              <a:buFontTx/>
              <a:buAutoNum type="romanUcPeriod" startAt="4"/>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Nombrar y remover a los empleados administrativos de la Confederación de acuerdo con lo señalado en el artículo 96 de estos Estatutos, asignarles sus funciones y fijarles su remuneración; </a:t>
            </a:r>
          </a:p>
          <a:p>
            <a:pPr marL="719138" indent="-522288" algn="just" defTabSz="449263" eaLnBrk="1">
              <a:spcBef>
                <a:spcPct val="0"/>
              </a:spcBef>
              <a:buSzPct val="100000"/>
              <a:buFontTx/>
              <a:buAutoNum type="romanUcPeriod" startAt="4"/>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Informar mensualmente al Consejo Directivo de los socios que causen baja automática; </a:t>
            </a:r>
          </a:p>
          <a:p>
            <a:pPr marL="719138" indent="-522288" algn="just" defTabSz="449263" eaLnBrk="1">
              <a:spcBef>
                <a:spcPct val="0"/>
              </a:spcBef>
              <a:buSzPct val="100000"/>
              <a:buFontTx/>
              <a:buAutoNum type="romanUcPeriod" startAt="4"/>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Proponer a la Oficina de la Presidencia la aprobación de reglamentos que considere necesarios para el mejor funcionamiento de la Confederación, de común acuerdo con la Comisión de Gobierno Corporativo; </a:t>
            </a:r>
          </a:p>
          <a:p>
            <a:pPr marL="719138" indent="-522288" algn="just" defTabSz="449263" eaLnBrk="1">
              <a:spcBef>
                <a:spcPct val="0"/>
              </a:spcBef>
              <a:buSzPct val="100000"/>
              <a:buFontTx/>
              <a:buAutoNum type="romanUcPeriod" startAt="4"/>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Fungir como Secretario de la Oficina de la Presidencia; </a:t>
            </a:r>
          </a:p>
          <a:p>
            <a:pPr marL="719138" indent="-522288" algn="just" defTabSz="449263" eaLnBrk="1">
              <a:spcBef>
                <a:spcPct val="0"/>
              </a:spcBef>
              <a:buSzPct val="100000"/>
              <a:buFontTx/>
              <a:buAutoNum type="romanUcPeriod" startAt="4"/>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Rendir semestralmente un informe a la Oficina de Presidencia y a la Comisión Ejecutiva del estado que guarden los asuntos más relevantes a su cargo; </a:t>
            </a:r>
          </a:p>
          <a:p>
            <a:pPr marL="719138" indent="-522288" algn="just" defTabSz="449263" eaLnBrk="1">
              <a:spcBef>
                <a:spcPct val="0"/>
              </a:spcBef>
              <a:buSzPct val="100000"/>
              <a:buFontTx/>
              <a:buAutoNum type="romanUcPeriod" startAt="4"/>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Presentar oportunamente al Presidente los dictámenes e informes propios de su encargo; y </a:t>
            </a:r>
          </a:p>
          <a:p>
            <a:pPr marL="719138" indent="-522288" algn="just" defTabSz="449263" eaLnBrk="1">
              <a:spcBef>
                <a:spcPct val="0"/>
              </a:spcBef>
              <a:buSzPct val="100000"/>
              <a:buFontTx/>
              <a:buAutoNum type="romanUcPeriod" startAt="4"/>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Aquellas otras facultades que estos Estatutos y sus reglamentos, la Asamblea, la Comisión Ejecutiva, el Consejo Directivo, el Presidente o la Oficina de la Presidencia le encomienden. </a:t>
            </a:r>
          </a:p>
        </p:txBody>
      </p:sp>
    </p:spTree>
    <p:extLst>
      <p:ext uri="{BB962C8B-B14F-4D97-AF65-F5344CB8AC3E}">
        <p14:creationId xmlns:p14="http://schemas.microsoft.com/office/powerpoint/2010/main" xmlns="" val="15741681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3" y="350838"/>
            <a:ext cx="8605836" cy="1149350"/>
          </a:xfrm>
          <a:solidFill>
            <a:schemeClr val="accent1">
              <a:lumMod val="75000"/>
            </a:schemeClr>
          </a:solidFill>
        </p:spPr>
        <p:txBody>
          <a:bodyPr/>
          <a:lstStyle/>
          <a:p>
            <a:pPr algn="ctr"/>
            <a:r>
              <a:rPr lang="es-MX" sz="3600" b="1" dirty="0" smtClean="0">
                <a:solidFill>
                  <a:schemeClr val="bg1"/>
                </a:solidFill>
                <a:latin typeface="Arial" panose="020B0604020202020204" pitchFamily="34" charset="0"/>
                <a:cs typeface="Arial" panose="020B0604020202020204" pitchFamily="34" charset="0"/>
              </a:rPr>
              <a:t>Vicepresidentes</a:t>
            </a:r>
            <a:endParaRPr lang="es-MX" sz="3600" b="1" dirty="0">
              <a:solidFill>
                <a:schemeClr val="bg1"/>
              </a:solidFill>
              <a:latin typeface="Arial" panose="020B0604020202020204" pitchFamily="34" charset="0"/>
              <a:cs typeface="Arial" panose="020B0604020202020204" pitchFamily="34" charset="0"/>
            </a:endParaRPr>
          </a:p>
        </p:txBody>
      </p:sp>
      <p:sp>
        <p:nvSpPr>
          <p:cNvPr id="3" name="Marcador de texto 2"/>
          <p:cNvSpPr>
            <a:spLocks noGrp="1"/>
          </p:cNvSpPr>
          <p:nvPr>
            <p:ph type="body" idx="1"/>
          </p:nvPr>
        </p:nvSpPr>
        <p:spPr>
          <a:xfrm>
            <a:off x="466728" y="1825625"/>
            <a:ext cx="10515599" cy="4351338"/>
          </a:xfrm>
        </p:spPr>
        <p:txBody>
          <a:bodyPr/>
          <a:lstStyle/>
          <a:p>
            <a:pPr marL="133350" indent="0" algn="just">
              <a:buNone/>
            </a:pPr>
            <a:endParaRPr lang="es-MX" sz="3200" dirty="0" smtClean="0">
              <a:solidFill>
                <a:schemeClr val="accent1">
                  <a:lumMod val="75000"/>
                </a:schemeClr>
              </a:solidFill>
              <a:latin typeface="Arial" panose="020B0604020202020204" pitchFamily="34" charset="0"/>
              <a:cs typeface="Arial" panose="020B0604020202020204" pitchFamily="34" charset="0"/>
            </a:endParaRPr>
          </a:p>
          <a:p>
            <a:pPr marL="133350" indent="0" algn="just">
              <a:buNone/>
            </a:pPr>
            <a:r>
              <a:rPr lang="es-MX" sz="3200" dirty="0" smtClean="0">
                <a:solidFill>
                  <a:schemeClr val="accent1">
                    <a:lumMod val="75000"/>
                  </a:schemeClr>
                </a:solidFill>
                <a:latin typeface="Arial" panose="020B0604020202020204" pitchFamily="34" charset="0"/>
                <a:cs typeface="Arial" panose="020B0604020202020204" pitchFamily="34" charset="0"/>
              </a:rPr>
              <a:t>Los </a:t>
            </a:r>
            <a:r>
              <a:rPr lang="es-MX" sz="3200" dirty="0">
                <a:solidFill>
                  <a:schemeClr val="accent1">
                    <a:lumMod val="75000"/>
                  </a:schemeClr>
                </a:solidFill>
                <a:latin typeface="Arial" panose="020B0604020202020204" pitchFamily="34" charset="0"/>
                <a:cs typeface="Arial" panose="020B0604020202020204" pitchFamily="34" charset="0"/>
              </a:rPr>
              <a:t>Vicepresidentes no excederán en su número de diez. Cada uno coordinará y supervisará las Comisiones de Trabajo, áreas operativas y proyectos que determine el Presidente.</a:t>
            </a:r>
          </a:p>
        </p:txBody>
      </p:sp>
    </p:spTree>
    <p:extLst>
      <p:ext uri="{BB962C8B-B14F-4D97-AF65-F5344CB8AC3E}">
        <p14:creationId xmlns:p14="http://schemas.microsoft.com/office/powerpoint/2010/main" xmlns="" val="2717259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423865" y="1654174"/>
            <a:ext cx="10515599" cy="4351338"/>
          </a:xfrm>
        </p:spPr>
        <p:txBody>
          <a:bodyPr/>
          <a:lstStyle/>
          <a:p>
            <a:pPr marL="133350" indent="0" algn="just">
              <a:buNone/>
            </a:pPr>
            <a:endParaRPr lang="es-MX" sz="2400" dirty="0" smtClean="0">
              <a:solidFill>
                <a:schemeClr val="accent1">
                  <a:lumMod val="75000"/>
                </a:schemeClr>
              </a:solidFill>
              <a:latin typeface="Arial" panose="020B0604020202020204" pitchFamily="34" charset="0"/>
              <a:cs typeface="Arial" panose="020B0604020202020204" pitchFamily="34" charset="0"/>
            </a:endParaRPr>
          </a:p>
          <a:p>
            <a:pPr marL="133350" indent="0" algn="just">
              <a:buNone/>
            </a:pPr>
            <a:r>
              <a:rPr lang="es-MX" sz="2400" b="1" dirty="0" smtClean="0">
                <a:solidFill>
                  <a:srgbClr val="0070C0"/>
                </a:solidFill>
                <a:latin typeface="Arial" panose="020B0604020202020204" pitchFamily="34" charset="0"/>
                <a:cs typeface="Arial" panose="020B0604020202020204" pitchFamily="34" charset="0"/>
              </a:rPr>
              <a:t>Artículo 43.- De los Vicepresidentes </a:t>
            </a:r>
          </a:p>
          <a:p>
            <a:pPr marL="133350" indent="0" algn="just">
              <a:buNone/>
            </a:pPr>
            <a:r>
              <a:rPr lang="es-MX" sz="2400" dirty="0" smtClean="0">
                <a:solidFill>
                  <a:schemeClr val="accent1">
                    <a:lumMod val="75000"/>
                  </a:schemeClr>
                </a:solidFill>
                <a:latin typeface="Arial" panose="020B0604020202020204" pitchFamily="34" charset="0"/>
                <a:cs typeface="Arial" panose="020B0604020202020204" pitchFamily="34" charset="0"/>
              </a:rPr>
              <a:t>Los Vicepresidentes no excederán en su número de diez. Cada uno coordinará y supervisará las Comisiones de Trabajo, áreas operativas y proyectos que determine el Presidente.</a:t>
            </a:r>
            <a:endParaRPr lang="es-MX" sz="2400" dirty="0">
              <a:solidFill>
                <a:schemeClr val="accent1">
                  <a:lumMod val="75000"/>
                </a:schemeClr>
              </a:solidFill>
              <a:latin typeface="Arial" panose="020B0604020202020204" pitchFamily="34" charset="0"/>
              <a:cs typeface="Arial" panose="020B0604020202020204" pitchFamily="34" charset="0"/>
            </a:endParaRPr>
          </a:p>
          <a:p>
            <a:pPr marL="133350" indent="0" algn="just">
              <a:buNone/>
            </a:pPr>
            <a:r>
              <a:rPr lang="es-MX" sz="2400" dirty="0" smtClean="0">
                <a:solidFill>
                  <a:schemeClr val="accent1">
                    <a:lumMod val="75000"/>
                  </a:schemeClr>
                </a:solidFill>
                <a:latin typeface="Arial" panose="020B0604020202020204" pitchFamily="34" charset="0"/>
                <a:cs typeface="Arial" panose="020B0604020202020204" pitchFamily="34" charset="0"/>
              </a:rPr>
              <a:t>La designación de los Vicepresidentes será hecha por el Presidente y ratificada por el Consejo Directivo. El nombramiento de los Vicepresidentes tendrá duración de un año calendario, sin perjuicio de que el Presidente podrá determinar la cesación del encargo de todos o cualquiera de ellos, en forma anticipada, al renovarse el Consejo Directivo o en cualquier momento que lo estime conveniente. Los Vicepresidentes serán directamente responsables ante el Presidente y deberán presentar periódicamente sus informes respectivos ante el Consejo Directivo</a:t>
            </a:r>
            <a:r>
              <a:rPr lang="es-MX" sz="2400" dirty="0" smtClean="0"/>
              <a:t>.</a:t>
            </a:r>
            <a:endParaRPr lang="es-MX" sz="2400" dirty="0"/>
          </a:p>
          <a:p>
            <a:endParaRPr lang="es-MX" sz="2400" dirty="0"/>
          </a:p>
          <a:p>
            <a:pPr marL="133350" indent="0" algn="just">
              <a:buNone/>
            </a:pPr>
            <a:r>
              <a:rPr lang="es-MX" sz="2400" dirty="0" smtClean="0">
                <a:solidFill>
                  <a:schemeClr val="accent1">
                    <a:lumMod val="75000"/>
                  </a:schemeClr>
                </a:solidFill>
                <a:latin typeface="Arial" panose="020B0604020202020204" pitchFamily="34" charset="0"/>
                <a:cs typeface="Arial" panose="020B0604020202020204" pitchFamily="34" charset="0"/>
              </a:rPr>
              <a:t>.</a:t>
            </a:r>
            <a:endParaRPr lang="es-MX" sz="2400" dirty="0">
              <a:solidFill>
                <a:schemeClr val="accent1">
                  <a:lumMod val="75000"/>
                </a:schemeClr>
              </a:solidFill>
              <a:latin typeface="Arial" panose="020B0604020202020204" pitchFamily="34" charset="0"/>
              <a:cs typeface="Arial" panose="020B0604020202020204" pitchFamily="34" charset="0"/>
            </a:endParaRPr>
          </a:p>
        </p:txBody>
      </p:sp>
      <p:sp>
        <p:nvSpPr>
          <p:cNvPr id="4" name="Título 1"/>
          <p:cNvSpPr>
            <a:spLocks noGrp="1"/>
          </p:cNvSpPr>
          <p:nvPr>
            <p:ph type="title"/>
          </p:nvPr>
        </p:nvSpPr>
        <p:spPr>
          <a:xfrm>
            <a:off x="838203" y="365125"/>
            <a:ext cx="7920035" cy="1106488"/>
          </a:xfrm>
          <a:solidFill>
            <a:schemeClr val="accent1">
              <a:lumMod val="75000"/>
            </a:schemeClr>
          </a:solidFill>
        </p:spPr>
        <p:txBody>
          <a:bodyPr/>
          <a:lstStyle/>
          <a:p>
            <a:pPr algn="ctr"/>
            <a:r>
              <a:rPr lang="es-MX" alt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Facultades</a:t>
            </a:r>
            <a:endParaRPr lang="es-MX"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897329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descr="logo_transparente.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9900047" y="6189390"/>
            <a:ext cx="546943" cy="460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grpSp>
        <p:nvGrpSpPr>
          <p:cNvPr id="19459" name="Group 2"/>
          <p:cNvGrpSpPr>
            <a:grpSpLocks/>
          </p:cNvGrpSpPr>
          <p:nvPr/>
        </p:nvGrpSpPr>
        <p:grpSpPr bwMode="auto">
          <a:xfrm>
            <a:off x="5189637" y="322586"/>
            <a:ext cx="1811611" cy="1015752"/>
            <a:chOff x="0" y="0"/>
            <a:chExt cx="2576513" cy="1444625"/>
          </a:xfrm>
        </p:grpSpPr>
        <p:sp>
          <p:nvSpPr>
            <p:cNvPr id="19497" name="AutoShape 3"/>
            <p:cNvSpPr>
              <a:spLocks/>
            </p:cNvSpPr>
            <p:nvPr/>
          </p:nvSpPr>
          <p:spPr bwMode="auto">
            <a:xfrm>
              <a:off x="0" y="0"/>
              <a:ext cx="2576513" cy="1444625"/>
            </a:xfrm>
            <a:prstGeom prst="roundRect">
              <a:avLst>
                <a:gd name="adj" fmla="val 8190"/>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547">
                <a:latin typeface="Calibri" panose="020F0502020204030204" pitchFamily="34" charset="0"/>
                <a:cs typeface="Calibri" panose="020F0502020204030204" pitchFamily="34" charset="0"/>
                <a:sym typeface="Calibri" panose="020F0502020204030204" pitchFamily="34" charset="0"/>
              </a:endParaRPr>
            </a:p>
          </p:txBody>
        </p:sp>
        <p:sp>
          <p:nvSpPr>
            <p:cNvPr id="19498" name="Rectangle 4"/>
            <p:cNvSpPr>
              <a:spLocks/>
            </p:cNvSpPr>
            <p:nvPr/>
          </p:nvSpPr>
          <p:spPr bwMode="auto">
            <a:xfrm>
              <a:off x="34633" y="150871"/>
              <a:ext cx="2507248" cy="1142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Presidente  Gustavo de Hoyos </a:t>
              </a:r>
              <a:r>
                <a:rPr lang="es-MX" altLang="es-MX" sz="1600" dirty="0" err="1">
                  <a:solidFill>
                    <a:schemeClr val="bg1"/>
                  </a:solidFill>
                  <a:latin typeface="Arial" panose="020B0604020202020204" pitchFamily="34" charset="0"/>
                  <a:cs typeface="Arial" panose="020B0604020202020204" pitchFamily="34" charset="0"/>
                  <a:sym typeface="Calibri" panose="020F0502020204030204" pitchFamily="34" charset="0"/>
                </a:rPr>
                <a:t>Walther</a:t>
              </a:r>
              <a:endPar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endParaRPr>
            </a:p>
          </p:txBody>
        </p:sp>
      </p:grpSp>
      <p:grpSp>
        <p:nvGrpSpPr>
          <p:cNvPr id="19460" name="Group 5"/>
          <p:cNvGrpSpPr>
            <a:grpSpLocks/>
          </p:cNvGrpSpPr>
          <p:nvPr/>
        </p:nvGrpSpPr>
        <p:grpSpPr bwMode="auto">
          <a:xfrm>
            <a:off x="2151311" y="2716858"/>
            <a:ext cx="3436814" cy="668611"/>
            <a:chOff x="0" y="0"/>
            <a:chExt cx="4887913" cy="950913"/>
          </a:xfrm>
        </p:grpSpPr>
        <p:sp>
          <p:nvSpPr>
            <p:cNvPr id="19495" name="AutoShape 6"/>
            <p:cNvSpPr>
              <a:spLocks/>
            </p:cNvSpPr>
            <p:nvPr/>
          </p:nvSpPr>
          <p:spPr bwMode="auto">
            <a:xfrm>
              <a:off x="0" y="0"/>
              <a:ext cx="4887913" cy="950913"/>
            </a:xfrm>
            <a:prstGeom prst="roundRect">
              <a:avLst>
                <a:gd name="adj" fmla="val 24653"/>
              </a:avLst>
            </a:prstGeom>
            <a:solidFill>
              <a:srgbClr val="51A8F9"/>
            </a:solidFill>
            <a:ln>
              <a:noFill/>
            </a:ln>
            <a:effectLst>
              <a:outerShdw dist="25400" dir="5400000" algn="ctr" rotWithShape="0">
                <a:srgbClr val="000000">
                  <a:alpha val="50000"/>
                </a:srgbClr>
              </a:outerShdw>
            </a:effectLst>
            <a:extLs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687">
                <a:solidFill>
                  <a:srgbClr val="FFFFFF"/>
                </a:solidFill>
              </a:endParaRPr>
            </a:p>
          </p:txBody>
        </p:sp>
        <p:sp>
          <p:nvSpPr>
            <p:cNvPr id="19496" name="Rectangle 7"/>
            <p:cNvSpPr>
              <a:spLocks/>
            </p:cNvSpPr>
            <p:nvPr/>
          </p:nvSpPr>
          <p:spPr bwMode="auto">
            <a:xfrm>
              <a:off x="68708" y="54915"/>
              <a:ext cx="4750494" cy="8410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687">
                  <a:solidFill>
                    <a:srgbClr val="FFFFFF"/>
                  </a:solidFill>
                </a:rPr>
                <a:t>VP Desarrollo Empresarial   Ramiro Cárdenas Tejeda </a:t>
              </a:r>
            </a:p>
          </p:txBody>
        </p:sp>
      </p:grpSp>
      <p:grpSp>
        <p:nvGrpSpPr>
          <p:cNvPr id="19461" name="Group 8"/>
          <p:cNvGrpSpPr>
            <a:grpSpLocks/>
          </p:cNvGrpSpPr>
          <p:nvPr/>
        </p:nvGrpSpPr>
        <p:grpSpPr bwMode="auto">
          <a:xfrm>
            <a:off x="2151311" y="1778124"/>
            <a:ext cx="3436814" cy="668610"/>
            <a:chOff x="0" y="0"/>
            <a:chExt cx="4887913" cy="950913"/>
          </a:xfrm>
        </p:grpSpPr>
        <p:sp>
          <p:nvSpPr>
            <p:cNvPr id="19493" name="AutoShape 9"/>
            <p:cNvSpPr>
              <a:spLocks/>
            </p:cNvSpPr>
            <p:nvPr/>
          </p:nvSpPr>
          <p:spPr bwMode="auto">
            <a:xfrm>
              <a:off x="0" y="0"/>
              <a:ext cx="4887913" cy="950913"/>
            </a:xfrm>
            <a:prstGeom prst="roundRect">
              <a:avLst>
                <a:gd name="adj" fmla="val 24653"/>
              </a:avLst>
            </a:prstGeom>
            <a:solidFill>
              <a:srgbClr val="51A8F9"/>
            </a:solidFill>
            <a:ln>
              <a:noFill/>
            </a:ln>
            <a:effectLst>
              <a:outerShdw dist="25400" dir="5400000" algn="ctr" rotWithShape="0">
                <a:srgbClr val="000000">
                  <a:alpha val="50000"/>
                </a:srgbClr>
              </a:outerShdw>
            </a:effectLst>
            <a:extLs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687">
                <a:solidFill>
                  <a:srgbClr val="FFFFFF"/>
                </a:solidFill>
              </a:endParaRPr>
            </a:p>
          </p:txBody>
        </p:sp>
        <p:sp>
          <p:nvSpPr>
            <p:cNvPr id="19494" name="Rectangle 10"/>
            <p:cNvSpPr>
              <a:spLocks/>
            </p:cNvSpPr>
            <p:nvPr/>
          </p:nvSpPr>
          <p:spPr bwMode="auto">
            <a:xfrm>
              <a:off x="68708" y="54916"/>
              <a:ext cx="4750494" cy="841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687">
                  <a:solidFill>
                    <a:srgbClr val="FFFFFF"/>
                  </a:solidFill>
                </a:rPr>
                <a:t>VP Desarrollo Social                 Xóchitl Lagarda Burton</a:t>
              </a:r>
            </a:p>
          </p:txBody>
        </p:sp>
      </p:grpSp>
      <p:grpSp>
        <p:nvGrpSpPr>
          <p:cNvPr id="19462" name="Group 11"/>
          <p:cNvGrpSpPr>
            <a:grpSpLocks/>
          </p:cNvGrpSpPr>
          <p:nvPr/>
        </p:nvGrpSpPr>
        <p:grpSpPr bwMode="auto">
          <a:xfrm>
            <a:off x="2151311" y="3655591"/>
            <a:ext cx="3436814" cy="668610"/>
            <a:chOff x="0" y="0"/>
            <a:chExt cx="4887913" cy="950913"/>
          </a:xfrm>
        </p:grpSpPr>
        <p:sp>
          <p:nvSpPr>
            <p:cNvPr id="19491" name="AutoShape 12"/>
            <p:cNvSpPr>
              <a:spLocks/>
            </p:cNvSpPr>
            <p:nvPr/>
          </p:nvSpPr>
          <p:spPr bwMode="auto">
            <a:xfrm>
              <a:off x="0" y="0"/>
              <a:ext cx="4887913" cy="950913"/>
            </a:xfrm>
            <a:prstGeom prst="roundRect">
              <a:avLst>
                <a:gd name="adj" fmla="val 24653"/>
              </a:avLst>
            </a:prstGeom>
            <a:solidFill>
              <a:srgbClr val="51A8F9"/>
            </a:solidFill>
            <a:ln>
              <a:noFill/>
            </a:ln>
            <a:effectLst>
              <a:outerShdw dist="25400" dir="5400000" algn="ctr" rotWithShape="0">
                <a:srgbClr val="000000">
                  <a:alpha val="50000"/>
                </a:srgbClr>
              </a:outerShdw>
            </a:effectLst>
            <a:extLs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687">
                <a:solidFill>
                  <a:srgbClr val="FFFFFF"/>
                </a:solidFill>
              </a:endParaRPr>
            </a:p>
          </p:txBody>
        </p:sp>
        <p:sp>
          <p:nvSpPr>
            <p:cNvPr id="19492" name="Rectangle 13"/>
            <p:cNvSpPr>
              <a:spLocks/>
            </p:cNvSpPr>
            <p:nvPr/>
          </p:nvSpPr>
          <p:spPr bwMode="auto">
            <a:xfrm>
              <a:off x="68708" y="54913"/>
              <a:ext cx="4750494" cy="841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687">
                  <a:solidFill>
                    <a:srgbClr val="FFFFFF"/>
                  </a:solidFill>
                </a:rPr>
                <a:t>VP Desarrollo Económico   Alfonso Garza Garza </a:t>
              </a:r>
            </a:p>
          </p:txBody>
        </p:sp>
      </p:grpSp>
      <p:grpSp>
        <p:nvGrpSpPr>
          <p:cNvPr id="19463" name="Group 14"/>
          <p:cNvGrpSpPr>
            <a:grpSpLocks/>
          </p:cNvGrpSpPr>
          <p:nvPr/>
        </p:nvGrpSpPr>
        <p:grpSpPr bwMode="auto">
          <a:xfrm>
            <a:off x="2151311" y="4594324"/>
            <a:ext cx="3436814" cy="668611"/>
            <a:chOff x="0" y="0"/>
            <a:chExt cx="4887913" cy="950913"/>
          </a:xfrm>
        </p:grpSpPr>
        <p:sp>
          <p:nvSpPr>
            <p:cNvPr id="19489" name="AutoShape 15"/>
            <p:cNvSpPr>
              <a:spLocks/>
            </p:cNvSpPr>
            <p:nvPr/>
          </p:nvSpPr>
          <p:spPr bwMode="auto">
            <a:xfrm>
              <a:off x="0" y="0"/>
              <a:ext cx="4887913" cy="950913"/>
            </a:xfrm>
            <a:prstGeom prst="roundRect">
              <a:avLst>
                <a:gd name="adj" fmla="val 24653"/>
              </a:avLst>
            </a:prstGeom>
            <a:solidFill>
              <a:srgbClr val="51A8F9"/>
            </a:solidFill>
            <a:ln>
              <a:noFill/>
            </a:ln>
            <a:effectLst>
              <a:outerShdw dist="25400" dir="5400000" algn="ctr" rotWithShape="0">
                <a:srgbClr val="000000">
                  <a:alpha val="50000"/>
                </a:srgbClr>
              </a:outerShdw>
            </a:effectLst>
            <a:extLs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477">
                <a:solidFill>
                  <a:srgbClr val="FFFFFF"/>
                </a:solidFill>
              </a:endParaRPr>
            </a:p>
          </p:txBody>
        </p:sp>
        <p:sp>
          <p:nvSpPr>
            <p:cNvPr id="19490" name="Rectangle 16"/>
            <p:cNvSpPr>
              <a:spLocks/>
            </p:cNvSpPr>
            <p:nvPr/>
          </p:nvSpPr>
          <p:spPr bwMode="auto">
            <a:xfrm>
              <a:off x="68708" y="100877"/>
              <a:ext cx="4750494" cy="749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477">
                  <a:solidFill>
                    <a:srgbClr val="FFFFFF"/>
                  </a:solidFill>
                </a:rPr>
                <a:t>VP Estado de Derecho y  Democrático  Valeriano Suárez Suárez</a:t>
              </a:r>
            </a:p>
          </p:txBody>
        </p:sp>
      </p:grpSp>
      <p:grpSp>
        <p:nvGrpSpPr>
          <p:cNvPr id="19464" name="Group 17"/>
          <p:cNvGrpSpPr>
            <a:grpSpLocks/>
          </p:cNvGrpSpPr>
          <p:nvPr/>
        </p:nvGrpSpPr>
        <p:grpSpPr bwMode="auto">
          <a:xfrm>
            <a:off x="2151311" y="5528871"/>
            <a:ext cx="3436814" cy="786370"/>
            <a:chOff x="0" y="-5955"/>
            <a:chExt cx="4887913" cy="1118393"/>
          </a:xfrm>
        </p:grpSpPr>
        <p:sp>
          <p:nvSpPr>
            <p:cNvPr id="19487" name="AutoShape 18"/>
            <p:cNvSpPr>
              <a:spLocks/>
            </p:cNvSpPr>
            <p:nvPr/>
          </p:nvSpPr>
          <p:spPr bwMode="auto">
            <a:xfrm>
              <a:off x="0" y="0"/>
              <a:ext cx="4887913" cy="1106488"/>
            </a:xfrm>
            <a:prstGeom prst="roundRect">
              <a:avLst>
                <a:gd name="adj" fmla="val 21190"/>
              </a:avLst>
            </a:prstGeom>
            <a:solidFill>
              <a:srgbClr val="51A8F9"/>
            </a:solidFill>
            <a:ln>
              <a:noFill/>
            </a:ln>
            <a:effectLst>
              <a:outerShdw dist="25400" dir="5400000" algn="ctr" rotWithShape="0">
                <a:srgbClr val="000000">
                  <a:alpha val="50000"/>
                </a:srgbClr>
              </a:outerShdw>
            </a:effectLst>
            <a:extLs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547">
                <a:solidFill>
                  <a:srgbClr val="FFFFFF"/>
                </a:solidFill>
              </a:endParaRPr>
            </a:p>
          </p:txBody>
        </p:sp>
        <p:sp>
          <p:nvSpPr>
            <p:cNvPr id="19488" name="Rectangle 19"/>
            <p:cNvSpPr>
              <a:spLocks/>
            </p:cNvSpPr>
            <p:nvPr/>
          </p:nvSpPr>
          <p:spPr bwMode="auto">
            <a:xfrm>
              <a:off x="68710" y="-5955"/>
              <a:ext cx="4750489" cy="11183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547" dirty="0">
                  <a:solidFill>
                    <a:srgbClr val="FFFFFF"/>
                  </a:solidFill>
                </a:rPr>
                <a:t>VP Asuntos Internacionales y de Trabajo                                              José Ignacio Mariscal</a:t>
              </a:r>
            </a:p>
          </p:txBody>
        </p:sp>
      </p:grpSp>
      <p:grpSp>
        <p:nvGrpSpPr>
          <p:cNvPr id="19465" name="Group 20"/>
          <p:cNvGrpSpPr>
            <a:grpSpLocks/>
          </p:cNvGrpSpPr>
          <p:nvPr/>
        </p:nvGrpSpPr>
        <p:grpSpPr bwMode="auto">
          <a:xfrm>
            <a:off x="6574855" y="2618631"/>
            <a:ext cx="3436813" cy="863947"/>
            <a:chOff x="0" y="0"/>
            <a:chExt cx="4887913" cy="1228725"/>
          </a:xfrm>
        </p:grpSpPr>
        <p:sp>
          <p:nvSpPr>
            <p:cNvPr id="19485" name="AutoShape 21"/>
            <p:cNvSpPr>
              <a:spLocks/>
            </p:cNvSpPr>
            <p:nvPr/>
          </p:nvSpPr>
          <p:spPr bwMode="auto">
            <a:xfrm>
              <a:off x="0" y="0"/>
              <a:ext cx="4887913" cy="1228725"/>
            </a:xfrm>
            <a:prstGeom prst="roundRect">
              <a:avLst>
                <a:gd name="adj" fmla="val 19065"/>
              </a:avLst>
            </a:prstGeom>
            <a:solidFill>
              <a:srgbClr val="51A8F9"/>
            </a:solidFill>
            <a:ln>
              <a:noFill/>
            </a:ln>
            <a:effectLst>
              <a:outerShdw dist="25400" dir="5400000" algn="ctr" rotWithShape="0">
                <a:srgbClr val="000000">
                  <a:alpha val="50000"/>
                </a:srgbClr>
              </a:outerShdw>
            </a:effectLst>
            <a:extLs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617">
                <a:solidFill>
                  <a:srgbClr val="FFFFFF"/>
                </a:solidFill>
              </a:endParaRPr>
            </a:p>
          </p:txBody>
        </p:sp>
        <p:sp>
          <p:nvSpPr>
            <p:cNvPr id="19486" name="Rectangle 22"/>
            <p:cNvSpPr>
              <a:spLocks/>
            </p:cNvSpPr>
            <p:nvPr/>
          </p:nvSpPr>
          <p:spPr bwMode="auto">
            <a:xfrm>
              <a:off x="68708" y="32240"/>
              <a:ext cx="4750494" cy="11643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617">
                  <a:solidFill>
                    <a:srgbClr val="FFFFFF"/>
                  </a:solidFill>
                </a:rPr>
                <a:t>VP Grandes Empresas y Asociaciones </a:t>
              </a:r>
            </a:p>
            <a:p>
              <a:pPr algn="ctr" eaLnBrk="1">
                <a:spcBef>
                  <a:spcPct val="0"/>
                </a:spcBef>
                <a:buSzTx/>
                <a:buFontTx/>
                <a:buNone/>
              </a:pPr>
              <a:r>
                <a:rPr lang="es-MX" altLang="es-MX" sz="1617">
                  <a:solidFill>
                    <a:srgbClr val="FFFFFF"/>
                  </a:solidFill>
                </a:rPr>
                <a:t> Alberto López de Nava</a:t>
              </a:r>
            </a:p>
          </p:txBody>
        </p:sp>
      </p:grpSp>
      <p:grpSp>
        <p:nvGrpSpPr>
          <p:cNvPr id="19466" name="Group 23"/>
          <p:cNvGrpSpPr>
            <a:grpSpLocks/>
          </p:cNvGrpSpPr>
          <p:nvPr/>
        </p:nvGrpSpPr>
        <p:grpSpPr bwMode="auto">
          <a:xfrm>
            <a:off x="6574855" y="1778124"/>
            <a:ext cx="3436813" cy="668610"/>
            <a:chOff x="0" y="0"/>
            <a:chExt cx="4887913" cy="950913"/>
          </a:xfrm>
        </p:grpSpPr>
        <p:sp>
          <p:nvSpPr>
            <p:cNvPr id="19483" name="AutoShape 24"/>
            <p:cNvSpPr>
              <a:spLocks/>
            </p:cNvSpPr>
            <p:nvPr/>
          </p:nvSpPr>
          <p:spPr bwMode="auto">
            <a:xfrm>
              <a:off x="0" y="0"/>
              <a:ext cx="4887913" cy="950913"/>
            </a:xfrm>
            <a:prstGeom prst="roundRect">
              <a:avLst>
                <a:gd name="adj" fmla="val 24653"/>
              </a:avLst>
            </a:prstGeom>
            <a:solidFill>
              <a:srgbClr val="51A8F9"/>
            </a:solidFill>
            <a:ln>
              <a:noFill/>
            </a:ln>
            <a:effectLst>
              <a:outerShdw dist="25400" dir="5400000" algn="ctr" rotWithShape="0">
                <a:srgbClr val="000000">
                  <a:alpha val="50000"/>
                </a:srgbClr>
              </a:outerShdw>
            </a:effectLst>
            <a:extLs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687">
                <a:solidFill>
                  <a:srgbClr val="FFFFFF"/>
                </a:solidFill>
              </a:endParaRPr>
            </a:p>
          </p:txBody>
        </p:sp>
        <p:sp>
          <p:nvSpPr>
            <p:cNvPr id="19484" name="Rectangle 25"/>
            <p:cNvSpPr>
              <a:spLocks/>
            </p:cNvSpPr>
            <p:nvPr/>
          </p:nvSpPr>
          <p:spPr bwMode="auto">
            <a:xfrm>
              <a:off x="68708" y="54916"/>
              <a:ext cx="4750494" cy="841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687">
                  <a:solidFill>
                    <a:srgbClr val="FFFFFF"/>
                  </a:solidFill>
                </a:rPr>
                <a:t>VP Centros Empresariales                 Mario Narváez David</a:t>
              </a:r>
            </a:p>
          </p:txBody>
        </p:sp>
      </p:grpSp>
      <p:grpSp>
        <p:nvGrpSpPr>
          <p:cNvPr id="19467" name="Group 26"/>
          <p:cNvGrpSpPr>
            <a:grpSpLocks/>
          </p:cNvGrpSpPr>
          <p:nvPr/>
        </p:nvGrpSpPr>
        <p:grpSpPr bwMode="auto">
          <a:xfrm>
            <a:off x="6574855" y="3655591"/>
            <a:ext cx="3436813" cy="668610"/>
            <a:chOff x="0" y="0"/>
            <a:chExt cx="4887913" cy="950913"/>
          </a:xfrm>
        </p:grpSpPr>
        <p:sp>
          <p:nvSpPr>
            <p:cNvPr id="19481" name="AutoShape 27"/>
            <p:cNvSpPr>
              <a:spLocks/>
            </p:cNvSpPr>
            <p:nvPr/>
          </p:nvSpPr>
          <p:spPr bwMode="auto">
            <a:xfrm>
              <a:off x="0" y="0"/>
              <a:ext cx="4887913" cy="950913"/>
            </a:xfrm>
            <a:prstGeom prst="roundRect">
              <a:avLst>
                <a:gd name="adj" fmla="val 24653"/>
              </a:avLst>
            </a:prstGeom>
            <a:solidFill>
              <a:srgbClr val="51A8F9"/>
            </a:solidFill>
            <a:ln>
              <a:noFill/>
            </a:ln>
            <a:effectLst>
              <a:outerShdw dist="25400" dir="5400000" algn="ctr" rotWithShape="0">
                <a:srgbClr val="000000">
                  <a:alpha val="50000"/>
                </a:srgbClr>
              </a:outerShdw>
            </a:effectLst>
            <a:extLs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687">
                <a:solidFill>
                  <a:srgbClr val="FFFFFF"/>
                </a:solidFill>
              </a:endParaRPr>
            </a:p>
          </p:txBody>
        </p:sp>
        <p:sp>
          <p:nvSpPr>
            <p:cNvPr id="19482" name="Rectangle 28"/>
            <p:cNvSpPr>
              <a:spLocks/>
            </p:cNvSpPr>
            <p:nvPr/>
          </p:nvSpPr>
          <p:spPr bwMode="auto">
            <a:xfrm>
              <a:off x="68708" y="54915"/>
              <a:ext cx="4750494" cy="841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687">
                  <a:solidFill>
                    <a:srgbClr val="FFFFFF"/>
                  </a:solidFill>
                </a:rPr>
                <a:t>VP Contenido y Estrategia </a:t>
              </a:r>
            </a:p>
            <a:p>
              <a:pPr algn="ctr" eaLnBrk="1">
                <a:spcBef>
                  <a:spcPct val="0"/>
                </a:spcBef>
                <a:buSzTx/>
                <a:buFontTx/>
                <a:buNone/>
              </a:pPr>
              <a:r>
                <a:rPr lang="es-MX" altLang="es-MX" sz="1687">
                  <a:solidFill>
                    <a:srgbClr val="FFFFFF"/>
                  </a:solidFill>
                </a:rPr>
                <a:t>Juan Arturo Covarrubias </a:t>
              </a:r>
            </a:p>
          </p:txBody>
        </p:sp>
      </p:grpSp>
      <p:grpSp>
        <p:nvGrpSpPr>
          <p:cNvPr id="19468" name="Group 29"/>
          <p:cNvGrpSpPr>
            <a:grpSpLocks/>
          </p:cNvGrpSpPr>
          <p:nvPr/>
        </p:nvGrpSpPr>
        <p:grpSpPr bwMode="auto">
          <a:xfrm>
            <a:off x="6574855" y="4594324"/>
            <a:ext cx="3436813" cy="668611"/>
            <a:chOff x="0" y="0"/>
            <a:chExt cx="4887913" cy="950913"/>
          </a:xfrm>
        </p:grpSpPr>
        <p:sp>
          <p:nvSpPr>
            <p:cNvPr id="19479" name="AutoShape 30"/>
            <p:cNvSpPr>
              <a:spLocks/>
            </p:cNvSpPr>
            <p:nvPr/>
          </p:nvSpPr>
          <p:spPr bwMode="auto">
            <a:xfrm>
              <a:off x="0" y="0"/>
              <a:ext cx="4887913" cy="950913"/>
            </a:xfrm>
            <a:prstGeom prst="roundRect">
              <a:avLst>
                <a:gd name="adj" fmla="val 24653"/>
              </a:avLst>
            </a:prstGeom>
            <a:solidFill>
              <a:srgbClr val="51A8F9"/>
            </a:solidFill>
            <a:ln>
              <a:noFill/>
            </a:ln>
            <a:effectLst>
              <a:outerShdw dist="25400" dir="5400000" algn="ctr" rotWithShape="0">
                <a:srgbClr val="000000">
                  <a:alpha val="50000"/>
                </a:srgbClr>
              </a:outerShdw>
            </a:effectLst>
            <a:extLs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617">
                <a:solidFill>
                  <a:srgbClr val="FFFFFF"/>
                </a:solidFill>
              </a:endParaRPr>
            </a:p>
          </p:txBody>
        </p:sp>
        <p:sp>
          <p:nvSpPr>
            <p:cNvPr id="19480" name="Rectangle 31"/>
            <p:cNvSpPr>
              <a:spLocks/>
            </p:cNvSpPr>
            <p:nvPr/>
          </p:nvSpPr>
          <p:spPr bwMode="auto">
            <a:xfrm>
              <a:off x="68708" y="70235"/>
              <a:ext cx="4750494" cy="8104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617">
                  <a:solidFill>
                    <a:srgbClr val="FFFFFF"/>
                  </a:solidFill>
                </a:rPr>
                <a:t>VP Fortalecimiento Estructural  José Medina Mora</a:t>
              </a:r>
            </a:p>
          </p:txBody>
        </p:sp>
      </p:grpSp>
      <p:grpSp>
        <p:nvGrpSpPr>
          <p:cNvPr id="19469" name="Group 32"/>
          <p:cNvGrpSpPr>
            <a:grpSpLocks/>
          </p:cNvGrpSpPr>
          <p:nvPr/>
        </p:nvGrpSpPr>
        <p:grpSpPr bwMode="auto">
          <a:xfrm>
            <a:off x="6574855" y="5528871"/>
            <a:ext cx="3436813" cy="786370"/>
            <a:chOff x="0" y="-5955"/>
            <a:chExt cx="4887913" cy="1118393"/>
          </a:xfrm>
        </p:grpSpPr>
        <p:sp>
          <p:nvSpPr>
            <p:cNvPr id="19477" name="AutoShape 33"/>
            <p:cNvSpPr>
              <a:spLocks/>
            </p:cNvSpPr>
            <p:nvPr/>
          </p:nvSpPr>
          <p:spPr bwMode="auto">
            <a:xfrm>
              <a:off x="0" y="0"/>
              <a:ext cx="4887913" cy="1106488"/>
            </a:xfrm>
            <a:prstGeom prst="roundRect">
              <a:avLst>
                <a:gd name="adj" fmla="val 21190"/>
              </a:avLst>
            </a:prstGeom>
            <a:solidFill>
              <a:srgbClr val="51A8F9"/>
            </a:solidFill>
            <a:ln>
              <a:noFill/>
            </a:ln>
            <a:effectLst>
              <a:outerShdw dist="25400" dir="5400000" algn="ctr" rotWithShape="0">
                <a:srgbClr val="000000">
                  <a:alpha val="50000"/>
                </a:srgbClr>
              </a:outerShdw>
            </a:effectLst>
            <a:extLs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547">
                <a:solidFill>
                  <a:srgbClr val="FFFFFF"/>
                </a:solidFill>
              </a:endParaRPr>
            </a:p>
          </p:txBody>
        </p:sp>
        <p:sp>
          <p:nvSpPr>
            <p:cNvPr id="19478" name="Rectangle 34"/>
            <p:cNvSpPr>
              <a:spLocks/>
            </p:cNvSpPr>
            <p:nvPr/>
          </p:nvSpPr>
          <p:spPr bwMode="auto">
            <a:xfrm>
              <a:off x="68710" y="-5955"/>
              <a:ext cx="4750489" cy="11183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547" dirty="0">
                  <a:solidFill>
                    <a:srgbClr val="FFFFFF"/>
                  </a:solidFill>
                </a:rPr>
                <a:t>VP Finanzas y Desarrollo Institucional </a:t>
              </a:r>
            </a:p>
            <a:p>
              <a:pPr algn="ctr" eaLnBrk="1">
                <a:spcBef>
                  <a:spcPct val="0"/>
                </a:spcBef>
                <a:buSzTx/>
                <a:buFontTx/>
                <a:buNone/>
              </a:pPr>
              <a:r>
                <a:rPr lang="es-MX" altLang="es-MX" sz="1547" dirty="0">
                  <a:solidFill>
                    <a:srgbClr val="FFFFFF"/>
                  </a:solidFill>
                </a:rPr>
                <a:t>Emilio Assam Helú</a:t>
              </a:r>
            </a:p>
          </p:txBody>
        </p:sp>
      </p:grpSp>
      <p:sp>
        <p:nvSpPr>
          <p:cNvPr id="19470" name="Line 35"/>
          <p:cNvSpPr>
            <a:spLocks noChangeShapeType="1"/>
          </p:cNvSpPr>
          <p:nvPr/>
        </p:nvSpPr>
        <p:spPr bwMode="auto">
          <a:xfrm flipV="1">
            <a:off x="6081490" y="1341686"/>
            <a:ext cx="0" cy="4586511"/>
          </a:xfrm>
          <a:prstGeom prst="line">
            <a:avLst/>
          </a:prstGeom>
          <a:noFill/>
          <a:ln w="25400">
            <a:solidFill>
              <a:srgbClr val="0119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19471" name="Line 36"/>
          <p:cNvSpPr>
            <a:spLocks noChangeShapeType="1"/>
          </p:cNvSpPr>
          <p:nvPr/>
        </p:nvSpPr>
        <p:spPr bwMode="auto">
          <a:xfrm>
            <a:off x="5585892" y="2112988"/>
            <a:ext cx="987846" cy="0"/>
          </a:xfrm>
          <a:prstGeom prst="line">
            <a:avLst/>
          </a:prstGeom>
          <a:noFill/>
          <a:ln w="25400">
            <a:solidFill>
              <a:srgbClr val="0119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19472" name="Line 37"/>
          <p:cNvSpPr>
            <a:spLocks noChangeShapeType="1"/>
          </p:cNvSpPr>
          <p:nvPr/>
        </p:nvSpPr>
        <p:spPr bwMode="auto">
          <a:xfrm>
            <a:off x="5585892" y="3051721"/>
            <a:ext cx="987846" cy="0"/>
          </a:xfrm>
          <a:prstGeom prst="line">
            <a:avLst/>
          </a:prstGeom>
          <a:noFill/>
          <a:ln w="25400">
            <a:solidFill>
              <a:srgbClr val="0119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19473" name="Line 38"/>
          <p:cNvSpPr>
            <a:spLocks noChangeShapeType="1"/>
          </p:cNvSpPr>
          <p:nvPr/>
        </p:nvSpPr>
        <p:spPr bwMode="auto">
          <a:xfrm>
            <a:off x="5585892" y="3990454"/>
            <a:ext cx="987846" cy="0"/>
          </a:xfrm>
          <a:prstGeom prst="line">
            <a:avLst/>
          </a:prstGeom>
          <a:noFill/>
          <a:ln w="25400">
            <a:solidFill>
              <a:srgbClr val="0119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19474" name="Line 39"/>
          <p:cNvSpPr>
            <a:spLocks noChangeShapeType="1"/>
          </p:cNvSpPr>
          <p:nvPr/>
        </p:nvSpPr>
        <p:spPr bwMode="auto">
          <a:xfrm>
            <a:off x="5585892" y="4929188"/>
            <a:ext cx="987846" cy="0"/>
          </a:xfrm>
          <a:prstGeom prst="line">
            <a:avLst/>
          </a:prstGeom>
          <a:noFill/>
          <a:ln w="25400">
            <a:solidFill>
              <a:srgbClr val="0119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19475" name="Line 40"/>
          <p:cNvSpPr>
            <a:spLocks noChangeShapeType="1"/>
          </p:cNvSpPr>
          <p:nvPr/>
        </p:nvSpPr>
        <p:spPr bwMode="auto">
          <a:xfrm>
            <a:off x="5585892" y="5921499"/>
            <a:ext cx="987846" cy="0"/>
          </a:xfrm>
          <a:prstGeom prst="line">
            <a:avLst/>
          </a:prstGeom>
          <a:noFill/>
          <a:ln w="25400">
            <a:solidFill>
              <a:srgbClr val="0119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19476" name="Rectangle 41"/>
          <p:cNvSpPr>
            <a:spLocks/>
          </p:cNvSpPr>
          <p:nvPr/>
        </p:nvSpPr>
        <p:spPr bwMode="auto">
          <a:xfrm>
            <a:off x="446892" y="428667"/>
            <a:ext cx="2882095" cy="507834"/>
          </a:xfrm>
          <a:prstGeom prst="rect">
            <a:avLst/>
          </a:prstGeom>
          <a:solidFill>
            <a:schemeClr val="accent1">
              <a:lumMod val="75000"/>
            </a:schemeClr>
          </a:solidFill>
          <a:ln>
            <a:noFill/>
          </a:ln>
        </p:spPr>
        <p:txBody>
          <a:bodyPr wrap="square"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2812" dirty="0">
                <a:solidFill>
                  <a:schemeClr val="bg1"/>
                </a:solidFill>
              </a:rPr>
              <a:t>Vicepresidentes</a:t>
            </a:r>
          </a:p>
        </p:txBody>
      </p:sp>
    </p:spTree>
    <p:extLst>
      <p:ext uri="{BB962C8B-B14F-4D97-AF65-F5344CB8AC3E}">
        <p14:creationId xmlns:p14="http://schemas.microsoft.com/office/powerpoint/2010/main" xmlns="" val="168836477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192220" y="2510645"/>
            <a:ext cx="6587133" cy="91440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sp>
        <p:nvSpPr>
          <p:cNvPr id="146" name="Rectángulo redondeado 145"/>
          <p:cNvSpPr/>
          <p:nvPr/>
        </p:nvSpPr>
        <p:spPr>
          <a:xfrm>
            <a:off x="4568282" y="105624"/>
            <a:ext cx="1314450" cy="3289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b="1" dirty="0">
                <a:solidFill>
                  <a:srgbClr val="FFFFFF"/>
                </a:solidFill>
                <a:effectLst/>
                <a:ea typeface="Calibri" panose="020F0502020204030204" pitchFamily="34" charset="0"/>
                <a:cs typeface="Times New Roman" panose="02020603050405020304" pitchFamily="18" charset="0"/>
              </a:rPr>
              <a:t>Asamblea</a:t>
            </a:r>
            <a:endParaRPr lang="es-MX" sz="1100" dirty="0">
              <a:effectLst/>
              <a:ea typeface="Calibri" panose="020F0502020204030204" pitchFamily="34" charset="0"/>
              <a:cs typeface="Times New Roman" panose="02020603050405020304" pitchFamily="18" charset="0"/>
            </a:endParaRPr>
          </a:p>
        </p:txBody>
      </p:sp>
      <p:cxnSp>
        <p:nvCxnSpPr>
          <p:cNvPr id="147" name="Conector recto 146"/>
          <p:cNvCxnSpPr/>
          <p:nvPr/>
        </p:nvCxnSpPr>
        <p:spPr>
          <a:xfrm>
            <a:off x="5306469" y="491771"/>
            <a:ext cx="0" cy="266700"/>
          </a:xfrm>
          <a:prstGeom prst="line">
            <a:avLst/>
          </a:prstGeom>
        </p:spPr>
        <p:style>
          <a:lnRef idx="1">
            <a:schemeClr val="accent1"/>
          </a:lnRef>
          <a:fillRef idx="0">
            <a:schemeClr val="accent1"/>
          </a:fillRef>
          <a:effectRef idx="0">
            <a:schemeClr val="accent1"/>
          </a:effectRef>
          <a:fontRef idx="minor">
            <a:schemeClr val="tx1"/>
          </a:fontRef>
        </p:style>
      </p:cxnSp>
      <p:sp>
        <p:nvSpPr>
          <p:cNvPr id="148" name="Rectángulo redondeado 147"/>
          <p:cNvSpPr/>
          <p:nvPr/>
        </p:nvSpPr>
        <p:spPr>
          <a:xfrm>
            <a:off x="4524374" y="758471"/>
            <a:ext cx="1314450" cy="361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b="1">
                <a:solidFill>
                  <a:srgbClr val="FFFFFF"/>
                </a:solidFill>
                <a:effectLst/>
                <a:ea typeface="Calibri" panose="020F0502020204030204" pitchFamily="34" charset="0"/>
                <a:cs typeface="Times New Roman" panose="02020603050405020304" pitchFamily="18" charset="0"/>
              </a:rPr>
              <a:t>Consejo</a:t>
            </a:r>
            <a:endParaRPr lang="es-MX" sz="1100">
              <a:effectLst/>
              <a:ea typeface="Calibri" panose="020F0502020204030204" pitchFamily="34" charset="0"/>
              <a:cs typeface="Times New Roman" panose="02020603050405020304" pitchFamily="18" charset="0"/>
            </a:endParaRPr>
          </a:p>
        </p:txBody>
      </p:sp>
      <p:cxnSp>
        <p:nvCxnSpPr>
          <p:cNvPr id="149" name="Conector recto 148"/>
          <p:cNvCxnSpPr/>
          <p:nvPr/>
        </p:nvCxnSpPr>
        <p:spPr>
          <a:xfrm>
            <a:off x="5296301" y="1120421"/>
            <a:ext cx="10168" cy="369301"/>
          </a:xfrm>
          <a:prstGeom prst="line">
            <a:avLst/>
          </a:prstGeom>
        </p:spPr>
        <p:style>
          <a:lnRef idx="1">
            <a:schemeClr val="accent1"/>
          </a:lnRef>
          <a:fillRef idx="0">
            <a:schemeClr val="accent1"/>
          </a:fillRef>
          <a:effectRef idx="0">
            <a:schemeClr val="accent1"/>
          </a:effectRef>
          <a:fontRef idx="minor">
            <a:schemeClr val="tx1"/>
          </a:fontRef>
        </p:style>
      </p:cxnSp>
      <p:sp>
        <p:nvSpPr>
          <p:cNvPr id="150" name="Rectángulo redondeado 149"/>
          <p:cNvSpPr/>
          <p:nvPr/>
        </p:nvSpPr>
        <p:spPr>
          <a:xfrm>
            <a:off x="4568282" y="1507148"/>
            <a:ext cx="1314450" cy="361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b="1" dirty="0">
                <a:solidFill>
                  <a:srgbClr val="FFFFFF"/>
                </a:solidFill>
                <a:effectLst/>
                <a:ea typeface="Calibri" panose="020F0502020204030204" pitchFamily="34" charset="0"/>
                <a:cs typeface="Times New Roman" panose="02020603050405020304" pitchFamily="18" charset="0"/>
              </a:rPr>
              <a:t>Ejecutiva</a:t>
            </a:r>
            <a:endParaRPr lang="es-MX" sz="1100" dirty="0">
              <a:effectLst/>
              <a:ea typeface="Calibri" panose="020F0502020204030204" pitchFamily="34" charset="0"/>
              <a:cs typeface="Times New Roman" panose="02020603050405020304" pitchFamily="18" charset="0"/>
            </a:endParaRPr>
          </a:p>
        </p:txBody>
      </p:sp>
      <p:sp>
        <p:nvSpPr>
          <p:cNvPr id="151" name="Rectángulo redondeado 150"/>
          <p:cNvSpPr/>
          <p:nvPr/>
        </p:nvSpPr>
        <p:spPr>
          <a:xfrm>
            <a:off x="4670960" y="2095444"/>
            <a:ext cx="1562100" cy="3854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b="1" dirty="0">
                <a:solidFill>
                  <a:srgbClr val="FFFFFF"/>
                </a:solidFill>
                <a:effectLst/>
                <a:ea typeface="Calibri" panose="020F0502020204030204" pitchFamily="34" charset="0"/>
                <a:cs typeface="Times New Roman" panose="02020603050405020304" pitchFamily="18" charset="0"/>
              </a:rPr>
              <a:t>PRESIDENTE</a:t>
            </a:r>
            <a:endParaRPr lang="es-MX" sz="1100" dirty="0">
              <a:effectLst/>
              <a:ea typeface="Calibri" panose="020F0502020204030204" pitchFamily="34" charset="0"/>
              <a:cs typeface="Times New Roman" panose="02020603050405020304" pitchFamily="18" charset="0"/>
            </a:endParaRPr>
          </a:p>
        </p:txBody>
      </p:sp>
      <p:cxnSp>
        <p:nvCxnSpPr>
          <p:cNvPr id="152" name="Conector recto 151"/>
          <p:cNvCxnSpPr/>
          <p:nvPr/>
        </p:nvCxnSpPr>
        <p:spPr>
          <a:xfrm>
            <a:off x="5215981" y="1843245"/>
            <a:ext cx="0" cy="266700"/>
          </a:xfrm>
          <a:prstGeom prst="line">
            <a:avLst/>
          </a:prstGeom>
        </p:spPr>
        <p:style>
          <a:lnRef idx="1">
            <a:schemeClr val="accent1"/>
          </a:lnRef>
          <a:fillRef idx="0">
            <a:schemeClr val="accent1"/>
          </a:fillRef>
          <a:effectRef idx="0">
            <a:schemeClr val="accent1"/>
          </a:effectRef>
          <a:fontRef idx="minor">
            <a:schemeClr val="tx1"/>
          </a:fontRef>
        </p:style>
      </p:cxnSp>
      <p:sp>
        <p:nvSpPr>
          <p:cNvPr id="153" name="Abrir llave 152"/>
          <p:cNvSpPr/>
          <p:nvPr/>
        </p:nvSpPr>
        <p:spPr>
          <a:xfrm>
            <a:off x="5655468" y="963103"/>
            <a:ext cx="466725" cy="638175"/>
          </a:xfrm>
          <a:prstGeom prst="leftBrace">
            <a:avLst>
              <a:gd name="adj1" fmla="val 0"/>
              <a:gd name="adj2" fmla="val 45522"/>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54" name="Rectángulo redondeado 153"/>
          <p:cNvSpPr/>
          <p:nvPr/>
        </p:nvSpPr>
        <p:spPr>
          <a:xfrm>
            <a:off x="6036468" y="1032522"/>
            <a:ext cx="131445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b="1" dirty="0">
                <a:solidFill>
                  <a:srgbClr val="FFFFFF"/>
                </a:solidFill>
                <a:effectLst/>
                <a:ea typeface="Calibri" panose="020F0502020204030204" pitchFamily="34" charset="0"/>
                <a:cs typeface="Times New Roman" panose="02020603050405020304" pitchFamily="18" charset="0"/>
              </a:rPr>
              <a:t>Secretario General</a:t>
            </a:r>
            <a:endParaRPr lang="es-MX" sz="1100" dirty="0">
              <a:effectLst/>
              <a:ea typeface="Calibri" panose="020F0502020204030204" pitchFamily="34" charset="0"/>
              <a:cs typeface="Times New Roman" panose="02020603050405020304" pitchFamily="18" charset="0"/>
            </a:endParaRPr>
          </a:p>
        </p:txBody>
      </p:sp>
      <p:cxnSp>
        <p:nvCxnSpPr>
          <p:cNvPr id="155" name="Conector recto 154"/>
          <p:cNvCxnSpPr>
            <a:stCxn id="151" idx="1"/>
            <a:endCxn id="162" idx="3"/>
          </p:cNvCxnSpPr>
          <p:nvPr/>
        </p:nvCxnSpPr>
        <p:spPr>
          <a:xfrm flipH="1" flipV="1">
            <a:off x="2105118" y="2283602"/>
            <a:ext cx="2565842" cy="4565"/>
          </a:xfrm>
          <a:prstGeom prst="line">
            <a:avLst/>
          </a:prstGeom>
        </p:spPr>
        <p:style>
          <a:lnRef idx="1">
            <a:schemeClr val="accent1"/>
          </a:lnRef>
          <a:fillRef idx="0">
            <a:schemeClr val="accent1"/>
          </a:fillRef>
          <a:effectRef idx="0">
            <a:schemeClr val="accent1"/>
          </a:effectRef>
          <a:fontRef idx="minor">
            <a:schemeClr val="tx1"/>
          </a:fontRef>
        </p:style>
      </p:cxnSp>
      <p:sp>
        <p:nvSpPr>
          <p:cNvPr id="162" name="Rectángulo redondeado 161"/>
          <p:cNvSpPr/>
          <p:nvPr/>
        </p:nvSpPr>
        <p:spPr>
          <a:xfrm>
            <a:off x="790668" y="2102627"/>
            <a:ext cx="1314450" cy="361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b="1" dirty="0">
                <a:solidFill>
                  <a:srgbClr val="FFFFFF"/>
                </a:solidFill>
                <a:effectLst/>
                <a:ea typeface="Calibri" panose="020F0502020204030204" pitchFamily="34" charset="0"/>
                <a:cs typeface="Times New Roman" panose="02020603050405020304" pitchFamily="18" charset="0"/>
              </a:rPr>
              <a:t>Director General</a:t>
            </a:r>
            <a:endParaRPr lang="es-MX" sz="1100" b="1" dirty="0">
              <a:effectLst/>
              <a:ea typeface="Calibri" panose="020F0502020204030204" pitchFamily="34" charset="0"/>
              <a:cs typeface="Times New Roman" panose="02020603050405020304" pitchFamily="18" charset="0"/>
            </a:endParaRPr>
          </a:p>
        </p:txBody>
      </p:sp>
      <p:cxnSp>
        <p:nvCxnSpPr>
          <p:cNvPr id="163" name="Conector recto 162"/>
          <p:cNvCxnSpPr/>
          <p:nvPr/>
        </p:nvCxnSpPr>
        <p:spPr>
          <a:xfrm flipH="1">
            <a:off x="5223550" y="2510846"/>
            <a:ext cx="6496" cy="2773149"/>
          </a:xfrm>
          <a:prstGeom prst="line">
            <a:avLst/>
          </a:prstGeom>
        </p:spPr>
        <p:style>
          <a:lnRef idx="1">
            <a:schemeClr val="accent1"/>
          </a:lnRef>
          <a:fillRef idx="0">
            <a:schemeClr val="accent1"/>
          </a:fillRef>
          <a:effectRef idx="0">
            <a:schemeClr val="accent1"/>
          </a:effectRef>
          <a:fontRef idx="minor">
            <a:schemeClr val="tx1"/>
          </a:fontRef>
        </p:style>
      </p:cxnSp>
      <p:sp>
        <p:nvSpPr>
          <p:cNvPr id="165" name="Rectángulo redondeado 164"/>
          <p:cNvSpPr/>
          <p:nvPr/>
        </p:nvSpPr>
        <p:spPr>
          <a:xfrm>
            <a:off x="2951164" y="2549796"/>
            <a:ext cx="2000258" cy="361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solidFill>
                  <a:srgbClr val="FFFFFF"/>
                </a:solidFill>
                <a:effectLst/>
                <a:ea typeface="Calibri" panose="020F0502020204030204" pitchFamily="34" charset="0"/>
                <a:cs typeface="Times New Roman" panose="02020603050405020304" pitchFamily="18" charset="0"/>
              </a:rPr>
              <a:t>VP Desarrollo Empresarial</a:t>
            </a:r>
            <a:endParaRPr lang="es-MX" sz="1100" dirty="0">
              <a:effectLst/>
              <a:ea typeface="Calibri" panose="020F0502020204030204" pitchFamily="34" charset="0"/>
              <a:cs typeface="Times New Roman" panose="02020603050405020304" pitchFamily="18" charset="0"/>
            </a:endParaRPr>
          </a:p>
        </p:txBody>
      </p:sp>
      <p:sp>
        <p:nvSpPr>
          <p:cNvPr id="166" name="Rectángulo redondeado 165"/>
          <p:cNvSpPr/>
          <p:nvPr/>
        </p:nvSpPr>
        <p:spPr>
          <a:xfrm>
            <a:off x="2975591" y="3020308"/>
            <a:ext cx="2019300" cy="361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solidFill>
                  <a:srgbClr val="FFFFFF"/>
                </a:solidFill>
                <a:effectLst/>
                <a:ea typeface="Calibri" panose="020F0502020204030204" pitchFamily="34" charset="0"/>
                <a:cs typeface="Times New Roman" panose="02020603050405020304" pitchFamily="18" charset="0"/>
              </a:rPr>
              <a:t>VP Desarrollo Económico</a:t>
            </a:r>
            <a:endParaRPr lang="es-MX" sz="1100" dirty="0">
              <a:effectLst/>
              <a:ea typeface="Calibri" panose="020F0502020204030204" pitchFamily="34" charset="0"/>
              <a:cs typeface="Times New Roman" panose="02020603050405020304" pitchFamily="18" charset="0"/>
            </a:endParaRPr>
          </a:p>
        </p:txBody>
      </p:sp>
      <p:sp>
        <p:nvSpPr>
          <p:cNvPr id="167" name="Rectángulo redondeado 166"/>
          <p:cNvSpPr/>
          <p:nvPr/>
        </p:nvSpPr>
        <p:spPr>
          <a:xfrm>
            <a:off x="2941960" y="3473079"/>
            <a:ext cx="2018665" cy="466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000" dirty="0">
                <a:effectLst/>
                <a:ea typeface="Calibri" panose="020F0502020204030204" pitchFamily="34" charset="0"/>
                <a:cs typeface="Times New Roman" panose="02020603050405020304" pitchFamily="18" charset="0"/>
              </a:rPr>
              <a:t>VP Estado de Derecho y Democrático</a:t>
            </a:r>
            <a:endParaRPr lang="es-MX" sz="1100" dirty="0">
              <a:effectLst/>
              <a:ea typeface="Calibri" panose="020F0502020204030204" pitchFamily="34" charset="0"/>
              <a:cs typeface="Times New Roman" panose="02020603050405020304" pitchFamily="18" charset="0"/>
            </a:endParaRPr>
          </a:p>
        </p:txBody>
      </p:sp>
      <p:sp>
        <p:nvSpPr>
          <p:cNvPr id="168" name="Rectángulo redondeado 167"/>
          <p:cNvSpPr/>
          <p:nvPr/>
        </p:nvSpPr>
        <p:spPr>
          <a:xfrm>
            <a:off x="2975591" y="4058218"/>
            <a:ext cx="1959771" cy="357311"/>
          </a:xfrm>
          <a:prstGeom prst="round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VP Centros Empresariales</a:t>
            </a:r>
          </a:p>
        </p:txBody>
      </p:sp>
      <p:sp>
        <p:nvSpPr>
          <p:cNvPr id="169" name="Rectángulo redondeado 168"/>
          <p:cNvSpPr/>
          <p:nvPr/>
        </p:nvSpPr>
        <p:spPr>
          <a:xfrm>
            <a:off x="3016095" y="4533943"/>
            <a:ext cx="1971675" cy="466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VP Grandes Empresas y Asociaciones</a:t>
            </a:r>
          </a:p>
        </p:txBody>
      </p:sp>
      <p:sp>
        <p:nvSpPr>
          <p:cNvPr id="170" name="Rectángulo redondeado 169"/>
          <p:cNvSpPr/>
          <p:nvPr/>
        </p:nvSpPr>
        <p:spPr>
          <a:xfrm>
            <a:off x="5427201" y="2586923"/>
            <a:ext cx="1847850" cy="361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VP Desarrollo Social</a:t>
            </a:r>
          </a:p>
        </p:txBody>
      </p:sp>
      <p:sp>
        <p:nvSpPr>
          <p:cNvPr id="171" name="Rectángulo redondeado 170"/>
          <p:cNvSpPr/>
          <p:nvPr/>
        </p:nvSpPr>
        <p:spPr>
          <a:xfrm>
            <a:off x="5417997" y="3043856"/>
            <a:ext cx="1847850" cy="361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VP Contenido y Estrategia</a:t>
            </a:r>
          </a:p>
        </p:txBody>
      </p:sp>
      <p:sp>
        <p:nvSpPr>
          <p:cNvPr id="172" name="Rectángulo redondeado 171"/>
          <p:cNvSpPr/>
          <p:nvPr/>
        </p:nvSpPr>
        <p:spPr>
          <a:xfrm>
            <a:off x="5431962" y="3482084"/>
            <a:ext cx="1828800" cy="466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000">
                <a:effectLst/>
                <a:ea typeface="Calibri" panose="020F0502020204030204" pitchFamily="34" charset="0"/>
                <a:cs typeface="Times New Roman" panose="02020603050405020304" pitchFamily="18" charset="0"/>
              </a:rPr>
              <a:t>VP Asuntos Internacionales y </a:t>
            </a:r>
            <a:r>
              <a:rPr lang="es-MX" sz="1100">
                <a:effectLst/>
                <a:ea typeface="Calibri" panose="020F0502020204030204" pitchFamily="34" charset="0"/>
                <a:cs typeface="Times New Roman" panose="02020603050405020304" pitchFamily="18" charset="0"/>
              </a:rPr>
              <a:t>del Trabajo</a:t>
            </a:r>
          </a:p>
        </p:txBody>
      </p:sp>
      <p:sp>
        <p:nvSpPr>
          <p:cNvPr id="173" name="Rectángulo redondeado 172"/>
          <p:cNvSpPr/>
          <p:nvPr/>
        </p:nvSpPr>
        <p:spPr>
          <a:xfrm>
            <a:off x="5405645" y="4055800"/>
            <a:ext cx="1819275" cy="476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VP Fortalecimiento  Estructural</a:t>
            </a:r>
          </a:p>
        </p:txBody>
      </p:sp>
      <p:sp>
        <p:nvSpPr>
          <p:cNvPr id="174" name="Rectángulo redondeado 173"/>
          <p:cNvSpPr/>
          <p:nvPr/>
        </p:nvSpPr>
        <p:spPr>
          <a:xfrm>
            <a:off x="5447820" y="4628082"/>
            <a:ext cx="1818005" cy="466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s-MX" sz="1100" dirty="0">
                <a:effectLst/>
                <a:ea typeface="Calibri" panose="020F0502020204030204" pitchFamily="34" charset="0"/>
                <a:cs typeface="Times New Roman" panose="02020603050405020304" pitchFamily="18" charset="0"/>
              </a:rPr>
              <a:t>VP Finanzas y Desarrollo Institucional</a:t>
            </a:r>
          </a:p>
        </p:txBody>
      </p:sp>
      <p:cxnSp>
        <p:nvCxnSpPr>
          <p:cNvPr id="180" name="Conector recto 179"/>
          <p:cNvCxnSpPr/>
          <p:nvPr/>
        </p:nvCxnSpPr>
        <p:spPr>
          <a:xfrm flipH="1" flipV="1">
            <a:off x="1259649" y="5273938"/>
            <a:ext cx="6484222" cy="23411"/>
          </a:xfrm>
          <a:prstGeom prst="line">
            <a:avLst/>
          </a:prstGeom>
        </p:spPr>
        <p:style>
          <a:lnRef idx="1">
            <a:schemeClr val="accent1"/>
          </a:lnRef>
          <a:fillRef idx="0">
            <a:schemeClr val="accent1"/>
          </a:fillRef>
          <a:effectRef idx="0">
            <a:schemeClr val="accent1"/>
          </a:effectRef>
          <a:fontRef idx="minor">
            <a:schemeClr val="tx1"/>
          </a:fontRef>
        </p:style>
      </p:cxnSp>
      <p:sp>
        <p:nvSpPr>
          <p:cNvPr id="195" name="Rectángulo redondeado 194"/>
          <p:cNvSpPr/>
          <p:nvPr/>
        </p:nvSpPr>
        <p:spPr>
          <a:xfrm>
            <a:off x="712737" y="5449400"/>
            <a:ext cx="1120140" cy="4857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MX" sz="1100" dirty="0">
                <a:effectLst/>
                <a:ea typeface="Calibri" panose="020F0502020204030204" pitchFamily="34" charset="0"/>
                <a:cs typeface="Times New Roman" panose="02020603050405020304" pitchFamily="18" charset="0"/>
              </a:rPr>
              <a:t>17 Comisiones</a:t>
            </a:r>
          </a:p>
          <a:p>
            <a:pPr algn="ctr">
              <a:lnSpc>
                <a:spcPct val="107000"/>
              </a:lnSpc>
              <a:spcAft>
                <a:spcPts val="0"/>
              </a:spcAft>
            </a:pPr>
            <a:r>
              <a:rPr lang="es-MX" sz="1100" dirty="0">
                <a:effectLst/>
                <a:ea typeface="Calibri" panose="020F0502020204030204" pitchFamily="34" charset="0"/>
                <a:cs typeface="Times New Roman" panose="02020603050405020304" pitchFamily="18" charset="0"/>
              </a:rPr>
              <a:t> de  Trabajo</a:t>
            </a:r>
          </a:p>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 </a:t>
            </a:r>
          </a:p>
        </p:txBody>
      </p:sp>
      <p:sp>
        <p:nvSpPr>
          <p:cNvPr id="196" name="Rectángulo redondeado 195"/>
          <p:cNvSpPr/>
          <p:nvPr/>
        </p:nvSpPr>
        <p:spPr>
          <a:xfrm>
            <a:off x="2016411" y="5436006"/>
            <a:ext cx="1342390" cy="4476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14 Federaciones</a:t>
            </a:r>
          </a:p>
        </p:txBody>
      </p:sp>
      <p:sp>
        <p:nvSpPr>
          <p:cNvPr id="197" name="Rectángulo redondeado 196"/>
          <p:cNvSpPr/>
          <p:nvPr/>
        </p:nvSpPr>
        <p:spPr>
          <a:xfrm>
            <a:off x="3712820" y="5489613"/>
            <a:ext cx="1314450" cy="4476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MX" sz="1100" dirty="0">
                <a:effectLst/>
                <a:ea typeface="Calibri" panose="020F0502020204030204" pitchFamily="34" charset="0"/>
                <a:cs typeface="Times New Roman" panose="02020603050405020304" pitchFamily="18" charset="0"/>
              </a:rPr>
              <a:t>10 Consejeros Delegados</a:t>
            </a:r>
          </a:p>
        </p:txBody>
      </p:sp>
      <p:cxnSp>
        <p:nvCxnSpPr>
          <p:cNvPr id="198" name="Conector recto 197"/>
          <p:cNvCxnSpPr/>
          <p:nvPr/>
        </p:nvCxnSpPr>
        <p:spPr>
          <a:xfrm flipH="1">
            <a:off x="2569361" y="5780438"/>
            <a:ext cx="4762" cy="227012"/>
          </a:xfrm>
          <a:prstGeom prst="line">
            <a:avLst/>
          </a:prstGeom>
        </p:spPr>
        <p:style>
          <a:lnRef idx="1">
            <a:schemeClr val="accent1"/>
          </a:lnRef>
          <a:fillRef idx="0">
            <a:schemeClr val="accent1"/>
          </a:fillRef>
          <a:effectRef idx="0">
            <a:schemeClr val="accent1"/>
          </a:effectRef>
          <a:fontRef idx="minor">
            <a:schemeClr val="tx1"/>
          </a:fontRef>
        </p:style>
      </p:cxnSp>
      <p:sp>
        <p:nvSpPr>
          <p:cNvPr id="200" name="Rectángulo redondeado 199"/>
          <p:cNvSpPr/>
          <p:nvPr/>
        </p:nvSpPr>
        <p:spPr>
          <a:xfrm>
            <a:off x="1803493" y="6046322"/>
            <a:ext cx="1725520" cy="3959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65 Sindicatos  Patronales</a:t>
            </a:r>
          </a:p>
        </p:txBody>
      </p:sp>
      <p:sp>
        <p:nvSpPr>
          <p:cNvPr id="201" name="Rectángulo redondeado 200"/>
          <p:cNvSpPr/>
          <p:nvPr/>
        </p:nvSpPr>
        <p:spPr>
          <a:xfrm>
            <a:off x="5301385" y="5454480"/>
            <a:ext cx="982980" cy="4806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10 Comités</a:t>
            </a:r>
          </a:p>
        </p:txBody>
      </p:sp>
      <p:cxnSp>
        <p:nvCxnSpPr>
          <p:cNvPr id="203" name="Conector recto 202"/>
          <p:cNvCxnSpPr/>
          <p:nvPr/>
        </p:nvCxnSpPr>
        <p:spPr>
          <a:xfrm>
            <a:off x="1246487" y="5283995"/>
            <a:ext cx="0" cy="179702"/>
          </a:xfrm>
          <a:prstGeom prst="line">
            <a:avLst/>
          </a:prstGeom>
        </p:spPr>
        <p:style>
          <a:lnRef idx="1">
            <a:schemeClr val="accent1"/>
          </a:lnRef>
          <a:fillRef idx="0">
            <a:schemeClr val="accent1"/>
          </a:fillRef>
          <a:effectRef idx="0">
            <a:schemeClr val="accent1"/>
          </a:effectRef>
          <a:fontRef idx="minor">
            <a:schemeClr val="tx1"/>
          </a:fontRef>
        </p:style>
      </p:cxnSp>
      <p:sp>
        <p:nvSpPr>
          <p:cNvPr id="209" name="Rectángulo redondeado 208"/>
          <p:cNvSpPr/>
          <p:nvPr/>
        </p:nvSpPr>
        <p:spPr>
          <a:xfrm>
            <a:off x="7252381" y="5533732"/>
            <a:ext cx="982980" cy="4806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4 Comités Garantes</a:t>
            </a:r>
          </a:p>
        </p:txBody>
      </p:sp>
      <p:sp>
        <p:nvSpPr>
          <p:cNvPr id="212" name="Abrir llave 211"/>
          <p:cNvSpPr/>
          <p:nvPr/>
        </p:nvSpPr>
        <p:spPr>
          <a:xfrm>
            <a:off x="8212897" y="5030763"/>
            <a:ext cx="318770" cy="1530985"/>
          </a:xfrm>
          <a:prstGeom prst="lef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215" name="Rectángulo redondeado 214"/>
          <p:cNvSpPr/>
          <p:nvPr/>
        </p:nvSpPr>
        <p:spPr>
          <a:xfrm>
            <a:off x="8531667" y="4991279"/>
            <a:ext cx="885190" cy="3060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Auditoría</a:t>
            </a:r>
          </a:p>
        </p:txBody>
      </p:sp>
      <p:sp>
        <p:nvSpPr>
          <p:cNvPr id="216" name="Rectángulo redondeado 215"/>
          <p:cNvSpPr/>
          <p:nvPr/>
        </p:nvSpPr>
        <p:spPr>
          <a:xfrm>
            <a:off x="8531667" y="5436669"/>
            <a:ext cx="1674495" cy="3060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Desarrollo Humano</a:t>
            </a:r>
          </a:p>
        </p:txBody>
      </p:sp>
      <p:sp>
        <p:nvSpPr>
          <p:cNvPr id="217" name="Rectángulo redondeado 216"/>
          <p:cNvSpPr/>
          <p:nvPr/>
        </p:nvSpPr>
        <p:spPr>
          <a:xfrm>
            <a:off x="8571569" y="5893288"/>
            <a:ext cx="1508760" cy="3060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Gobierno Corporativo</a:t>
            </a:r>
          </a:p>
        </p:txBody>
      </p:sp>
      <p:sp>
        <p:nvSpPr>
          <p:cNvPr id="219" name="Rectángulo redondeado 218"/>
          <p:cNvSpPr/>
          <p:nvPr/>
        </p:nvSpPr>
        <p:spPr>
          <a:xfrm>
            <a:off x="8531667" y="6349907"/>
            <a:ext cx="1323975" cy="3060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Comité Electoral</a:t>
            </a:r>
          </a:p>
        </p:txBody>
      </p:sp>
      <p:cxnSp>
        <p:nvCxnSpPr>
          <p:cNvPr id="247" name="Conector recto 246"/>
          <p:cNvCxnSpPr>
            <a:endCxn id="209" idx="0"/>
          </p:cNvCxnSpPr>
          <p:nvPr/>
        </p:nvCxnSpPr>
        <p:spPr>
          <a:xfrm>
            <a:off x="7743871" y="5273938"/>
            <a:ext cx="0" cy="259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Conector recto 260"/>
          <p:cNvCxnSpPr/>
          <p:nvPr/>
        </p:nvCxnSpPr>
        <p:spPr>
          <a:xfrm flipH="1" flipV="1">
            <a:off x="4890594" y="2716345"/>
            <a:ext cx="487873" cy="13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Conector recto 265"/>
          <p:cNvCxnSpPr/>
          <p:nvPr/>
        </p:nvCxnSpPr>
        <p:spPr>
          <a:xfrm flipH="1" flipV="1">
            <a:off x="4883155" y="3158695"/>
            <a:ext cx="487873" cy="13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7" name="Conector recto 266"/>
          <p:cNvCxnSpPr/>
          <p:nvPr/>
        </p:nvCxnSpPr>
        <p:spPr>
          <a:xfrm flipH="1" flipV="1">
            <a:off x="4951422" y="3690270"/>
            <a:ext cx="487873" cy="13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Conector recto 267"/>
          <p:cNvCxnSpPr/>
          <p:nvPr/>
        </p:nvCxnSpPr>
        <p:spPr>
          <a:xfrm flipH="1" flipV="1">
            <a:off x="4883154" y="4255460"/>
            <a:ext cx="487873" cy="13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9" name="Conector recto 268"/>
          <p:cNvCxnSpPr/>
          <p:nvPr/>
        </p:nvCxnSpPr>
        <p:spPr>
          <a:xfrm flipH="1" flipV="1">
            <a:off x="4930124" y="4743202"/>
            <a:ext cx="487873" cy="1348"/>
          </a:xfrm>
          <a:prstGeom prst="line">
            <a:avLst/>
          </a:prstGeom>
        </p:spPr>
        <p:style>
          <a:lnRef idx="1">
            <a:schemeClr val="accent1"/>
          </a:lnRef>
          <a:fillRef idx="0">
            <a:schemeClr val="accent1"/>
          </a:fillRef>
          <a:effectRef idx="0">
            <a:schemeClr val="accent1"/>
          </a:effectRef>
          <a:fontRef idx="minor">
            <a:schemeClr val="tx1"/>
          </a:fontRef>
        </p:style>
      </p:cxnSp>
      <p:sp>
        <p:nvSpPr>
          <p:cNvPr id="46" name="Rectángulo redondeado 45"/>
          <p:cNvSpPr/>
          <p:nvPr/>
        </p:nvSpPr>
        <p:spPr>
          <a:xfrm>
            <a:off x="317500" y="2894410"/>
            <a:ext cx="1117600" cy="6996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000" dirty="0" smtClean="0">
                <a:ea typeface="Calibri" panose="020F0502020204030204" pitchFamily="34" charset="0"/>
                <a:cs typeface="Times New Roman" panose="02020603050405020304" pitchFamily="18" charset="0"/>
              </a:rPr>
              <a:t>Direcciones Administrativas </a:t>
            </a:r>
            <a:endParaRPr lang="es-MX" sz="1000" dirty="0">
              <a:effectLst/>
              <a:ea typeface="Calibri" panose="020F0502020204030204" pitchFamily="34" charset="0"/>
              <a:cs typeface="Times New Roman" panose="02020603050405020304" pitchFamily="18" charset="0"/>
            </a:endParaRPr>
          </a:p>
        </p:txBody>
      </p:sp>
      <p:sp>
        <p:nvSpPr>
          <p:cNvPr id="47" name="Rectángulo redondeado 46"/>
          <p:cNvSpPr/>
          <p:nvPr/>
        </p:nvSpPr>
        <p:spPr>
          <a:xfrm>
            <a:off x="1498600" y="2908562"/>
            <a:ext cx="863600" cy="5585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000" dirty="0" smtClean="0">
                <a:ea typeface="Calibri" panose="020F0502020204030204" pitchFamily="34" charset="0"/>
                <a:cs typeface="Times New Roman" panose="02020603050405020304" pitchFamily="18" charset="0"/>
              </a:rPr>
              <a:t>Áreas Operativas </a:t>
            </a:r>
            <a:endParaRPr lang="es-MX" sz="1000" dirty="0">
              <a:effectLst/>
              <a:ea typeface="Calibri" panose="020F0502020204030204" pitchFamily="34" charset="0"/>
              <a:cs typeface="Times New Roman" panose="02020603050405020304" pitchFamily="18" charset="0"/>
            </a:endParaRPr>
          </a:p>
        </p:txBody>
      </p:sp>
      <p:sp>
        <p:nvSpPr>
          <p:cNvPr id="86" name="Abrir llave 85"/>
          <p:cNvSpPr/>
          <p:nvPr/>
        </p:nvSpPr>
        <p:spPr>
          <a:xfrm rot="5400000">
            <a:off x="1172820" y="2226921"/>
            <a:ext cx="463406" cy="899353"/>
          </a:xfrm>
          <a:prstGeom prst="leftBrace">
            <a:avLst>
              <a:gd name="adj1" fmla="val 0"/>
              <a:gd name="adj2" fmla="val 45522"/>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Tree>
    <p:extLst>
      <p:ext uri="{BB962C8B-B14F-4D97-AF65-F5344CB8AC3E}">
        <p14:creationId xmlns="" xmlns:p14="http://schemas.microsoft.com/office/powerpoint/2010/main" val="20389709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838203" y="1797050"/>
            <a:ext cx="10515599" cy="4351338"/>
          </a:xfrm>
        </p:spPr>
        <p:txBody>
          <a:bodyPr/>
          <a:lstStyle/>
          <a:p>
            <a:pPr marL="133350" indent="0">
              <a:buNone/>
            </a:pPr>
            <a:r>
              <a:rPr lang="es-MX" sz="2400" dirty="0">
                <a:solidFill>
                  <a:schemeClr val="accent1">
                    <a:lumMod val="75000"/>
                  </a:schemeClr>
                </a:solidFill>
                <a:latin typeface="Arial" panose="020B0604020202020204" pitchFamily="34" charset="0"/>
                <a:cs typeface="Arial" panose="020B0604020202020204" pitchFamily="34" charset="0"/>
              </a:rPr>
              <a:t>Las Comisiones de Trabajo (CT) son órganos de estudio y consulta especializados que integran el talento de socios voluntarios, funcionarios y, en su caso, expertos externos para elaborar propuestas sobre su materia con el soporte técnico y político necesario, a fin de cumplir la misión y los objetivos institucionales.</a:t>
            </a:r>
          </a:p>
          <a:p>
            <a:pPr marL="133350" indent="0">
              <a:buNone/>
            </a:pPr>
            <a:r>
              <a:rPr lang="es-MX" sz="2400" dirty="0">
                <a:solidFill>
                  <a:schemeClr val="accent1">
                    <a:lumMod val="75000"/>
                  </a:schemeClr>
                </a:solidFill>
                <a:latin typeface="Arial" panose="020B0604020202020204" pitchFamily="34" charset="0"/>
                <a:cs typeface="Arial" panose="020B0604020202020204" pitchFamily="34" charset="0"/>
              </a:rPr>
              <a:t>Las Comisiones están estructuradas de acuerdo a su misión y objetivos institucionales y están integradas por:</a:t>
            </a:r>
          </a:p>
          <a:p>
            <a:pPr marL="133350" indent="0">
              <a:buNone/>
            </a:pPr>
            <a:r>
              <a:rPr lang="es-MX" sz="2400" dirty="0">
                <a:solidFill>
                  <a:schemeClr val="accent1">
                    <a:lumMod val="75000"/>
                  </a:schemeClr>
                </a:solidFill>
                <a:latin typeface="Arial" panose="020B0604020202020204" pitchFamily="34" charset="0"/>
                <a:cs typeface="Arial" panose="020B0604020202020204" pitchFamily="34" charset="0"/>
              </a:rPr>
              <a:t>1. Presidente </a:t>
            </a:r>
          </a:p>
          <a:p>
            <a:pPr marL="133350" indent="0">
              <a:buNone/>
            </a:pPr>
            <a:r>
              <a:rPr lang="es-MX" sz="2400" dirty="0">
                <a:solidFill>
                  <a:schemeClr val="accent1">
                    <a:lumMod val="75000"/>
                  </a:schemeClr>
                </a:solidFill>
                <a:latin typeface="Arial" panose="020B0604020202020204" pitchFamily="34" charset="0"/>
                <a:cs typeface="Arial" panose="020B0604020202020204" pitchFamily="34" charset="0"/>
              </a:rPr>
              <a:t>2. Vicepresidente(s)</a:t>
            </a:r>
          </a:p>
          <a:p>
            <a:pPr marL="133350" indent="0">
              <a:buNone/>
            </a:pPr>
            <a:r>
              <a:rPr lang="es-MX" sz="2400" dirty="0">
                <a:solidFill>
                  <a:schemeClr val="accent1">
                    <a:lumMod val="75000"/>
                  </a:schemeClr>
                </a:solidFill>
                <a:latin typeface="Arial" panose="020B0604020202020204" pitchFamily="34" charset="0"/>
                <a:cs typeface="Arial" panose="020B0604020202020204" pitchFamily="34" charset="0"/>
              </a:rPr>
              <a:t>3. Integrantes</a:t>
            </a:r>
          </a:p>
          <a:p>
            <a:pPr marL="133350" indent="0">
              <a:buNone/>
            </a:pPr>
            <a:r>
              <a:rPr lang="es-MX" sz="2400" dirty="0" smtClean="0">
                <a:solidFill>
                  <a:schemeClr val="accent1">
                    <a:lumMod val="75000"/>
                  </a:schemeClr>
                </a:solidFill>
                <a:latin typeface="Arial" panose="020B0604020202020204" pitchFamily="34" charset="0"/>
                <a:cs typeface="Arial" panose="020B0604020202020204" pitchFamily="34" charset="0"/>
              </a:rPr>
              <a:t>4 . </a:t>
            </a:r>
            <a:r>
              <a:rPr lang="es-MX" sz="2400" dirty="0">
                <a:solidFill>
                  <a:schemeClr val="accent1">
                    <a:lumMod val="75000"/>
                  </a:schemeClr>
                </a:solidFill>
                <a:latin typeface="Arial" panose="020B0604020202020204" pitchFamily="34" charset="0"/>
                <a:cs typeface="Arial" panose="020B0604020202020204" pitchFamily="34" charset="0"/>
              </a:rPr>
              <a:t>Coordinador</a:t>
            </a:r>
          </a:p>
        </p:txBody>
      </p:sp>
      <p:sp>
        <p:nvSpPr>
          <p:cNvPr id="4" name="Título 1"/>
          <p:cNvSpPr>
            <a:spLocks noGrp="1"/>
          </p:cNvSpPr>
          <p:nvPr>
            <p:ph type="title"/>
          </p:nvPr>
        </p:nvSpPr>
        <p:spPr>
          <a:xfrm>
            <a:off x="838203" y="365125"/>
            <a:ext cx="8605835" cy="1149350"/>
          </a:xfrm>
          <a:solidFill>
            <a:schemeClr val="accent1">
              <a:lumMod val="75000"/>
            </a:schemeClr>
          </a:solidFill>
        </p:spPr>
        <p:txBody>
          <a:bodyPr/>
          <a:lstStyle/>
          <a:p>
            <a:pPr algn="ctr"/>
            <a:r>
              <a:rPr lang="es-MX" sz="4000" b="1" dirty="0" smtClean="0">
                <a:solidFill>
                  <a:schemeClr val="bg1"/>
                </a:solidFill>
                <a:latin typeface="Arial" panose="020B0604020202020204" pitchFamily="34" charset="0"/>
                <a:cs typeface="Arial" panose="020B0604020202020204" pitchFamily="34" charset="0"/>
                <a:sym typeface="Arial" panose="020B0604020202020204" pitchFamily="34" charset="0"/>
              </a:rPr>
              <a:t>Comisiones de Trabajo</a:t>
            </a:r>
            <a:endParaRPr lang="es-MX"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1262836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395291" y="1825625"/>
            <a:ext cx="10515599" cy="4351338"/>
          </a:xfrm>
        </p:spPr>
        <p:txBody>
          <a:bodyPr/>
          <a:lstStyle/>
          <a:p>
            <a:pPr marL="0" indent="0" algn="just" defTabSz="449263" eaLnBrk="1">
              <a:lnSpc>
                <a:spcPct val="107000"/>
              </a:lnSpc>
              <a:spcBef>
                <a:spcPts val="800"/>
              </a:spcBef>
              <a:buSzTx/>
              <a:buFontTx/>
              <a:buNone/>
            </a:pPr>
            <a:r>
              <a:rPr lang="es-MX" altLang="es-MX" sz="20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COMISIONES DE TRABAJO</a:t>
            </a:r>
          </a:p>
          <a:p>
            <a:pPr marL="0" indent="0" algn="just" defTabSz="449263" eaLnBrk="1">
              <a:lnSpc>
                <a:spcPct val="107000"/>
              </a:lnSpc>
              <a:spcBef>
                <a:spcPts val="800"/>
              </a:spcBef>
              <a:buSzTx/>
              <a:buFontTx/>
              <a:buNone/>
            </a:pPr>
            <a:endParaRPr lang="es-MX" altLang="es-MX" sz="20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0" indent="0" algn="just" defTabSz="449263" eaLnBrk="1">
              <a:spcBef>
                <a:spcPct val="0"/>
              </a:spcBef>
              <a:buSzTx/>
              <a:buFontTx/>
              <a:buNone/>
            </a:pPr>
            <a:r>
              <a:rPr lang="es-MX" altLang="es-MX" sz="20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74.- Funcionamiento de las Comisiones de Trabajo. </a:t>
            </a:r>
          </a:p>
          <a:p>
            <a:pPr marL="0" indent="0" algn="just" defTabSz="449263" eaLnBrk="1">
              <a:lnSpc>
                <a:spcPct val="107000"/>
              </a:lnSpc>
              <a:spcBef>
                <a:spcPts val="800"/>
              </a:spcBef>
              <a:buSzTx/>
              <a:buFontTx/>
              <a:buNone/>
            </a:pPr>
            <a:r>
              <a:rPr lang="es-MX" altLang="es-MX" sz="20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Cada Comisión de Trabajo estará a cargo de un presidente. Su Plan de Trabajo contendrá metas concretas y medibles que contribuyan al cumplimiento del Plan Estratégico y a los planes de trabajo anuales, y deberá ser aprobado por la Oficina de la Presidencia, que también evaluará sus avances por lo menos dos veces al año. Cada Vicepresidente dará seguimiento a las Comisiones de Trabajo asignadas a su correspondiente área de responsabilidad.</a:t>
            </a:r>
          </a:p>
          <a:p>
            <a:endParaRPr lang="es-MX" dirty="0">
              <a:solidFill>
                <a:schemeClr val="accent1">
                  <a:lumMod val="75000"/>
                </a:schemeClr>
              </a:solidFill>
            </a:endParaRPr>
          </a:p>
        </p:txBody>
      </p:sp>
      <p:sp>
        <p:nvSpPr>
          <p:cNvPr id="4" name="Título 1"/>
          <p:cNvSpPr>
            <a:spLocks noGrp="1"/>
          </p:cNvSpPr>
          <p:nvPr>
            <p:ph type="title"/>
          </p:nvPr>
        </p:nvSpPr>
        <p:spPr>
          <a:xfrm>
            <a:off x="838203" y="336550"/>
            <a:ext cx="8534397" cy="1106488"/>
          </a:xfrm>
          <a:solidFill>
            <a:schemeClr val="accent1">
              <a:lumMod val="75000"/>
            </a:schemeClr>
          </a:solidFill>
        </p:spPr>
        <p:txBody>
          <a:bodyPr/>
          <a:lstStyle/>
          <a:p>
            <a:pPr algn="ctr"/>
            <a:r>
              <a:rPr lang="es-MX" alt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Facultades</a:t>
            </a:r>
            <a:endParaRPr lang="es-MX"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1690539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a:xfrm>
            <a:off x="1491631" y="299893"/>
            <a:ext cx="7866682" cy="1329583"/>
          </a:xfrm>
          <a:solidFill>
            <a:schemeClr val="accent1">
              <a:lumMod val="75000"/>
            </a:schemeClr>
          </a:solidFill>
        </p:spPr>
        <p:txBody>
          <a:bodyPr anchor="t"/>
          <a:lstStyle/>
          <a:p>
            <a:pPr algn="ctr" defTabSz="344897"/>
            <a:r>
              <a:rPr lang="es-MX" altLang="es-MX" sz="4711" dirty="0">
                <a:solidFill>
                  <a:schemeClr val="bg1"/>
                </a:solidFill>
              </a:rPr>
              <a:t>17 Comisiones de Trabajo</a:t>
            </a:r>
            <a:br>
              <a:rPr lang="es-MX" altLang="es-MX" sz="4711" dirty="0">
                <a:solidFill>
                  <a:schemeClr val="bg1"/>
                </a:solidFill>
              </a:rPr>
            </a:br>
            <a:r>
              <a:rPr lang="es-MX" altLang="es-MX" sz="4711" dirty="0">
                <a:solidFill>
                  <a:schemeClr val="bg1"/>
                </a:solidFill>
              </a:rPr>
              <a:t>Presidentes </a:t>
            </a:r>
          </a:p>
        </p:txBody>
      </p:sp>
      <p:sp>
        <p:nvSpPr>
          <p:cNvPr id="21507" name="Rectangle 2"/>
          <p:cNvSpPr>
            <a:spLocks/>
          </p:cNvSpPr>
          <p:nvPr/>
        </p:nvSpPr>
        <p:spPr bwMode="auto">
          <a:xfrm>
            <a:off x="1709292" y="2428652"/>
            <a:ext cx="1578322" cy="3805163"/>
          </a:xfrm>
          <a:prstGeom prst="rect">
            <a:avLst/>
          </a:prstGeom>
          <a:noFill/>
          <a:ln w="9525">
            <a:solidFill>
              <a:srgbClr val="558ED5"/>
            </a:solidFill>
            <a:round/>
            <a:headEnd/>
            <a:tailEnd/>
          </a:ln>
          <a:extLst>
            <a:ext uri="{909E8E84-426E-40DD-AFC4-6F175D3DCCD1}">
              <a14:hiddenFill xmlns:a14="http://schemas.microsoft.com/office/drawing/2010/main" xmlns="">
                <a:solidFill>
                  <a:srgbClr val="FFFFFF"/>
                </a:solidFill>
              </a14:hiddenFill>
            </a:ext>
          </a:extLst>
        </p:spPr>
        <p:txBody>
          <a:bodyPr lIns="35719" tIns="35719" rIns="35719" bIns="35719" anchor="ct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endParaRPr lang="es-MX" altLang="es-MX" sz="1195">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08" name="Rectangle 3"/>
          <p:cNvSpPr>
            <a:spLocks/>
          </p:cNvSpPr>
          <p:nvPr/>
        </p:nvSpPr>
        <p:spPr bwMode="auto">
          <a:xfrm>
            <a:off x="1705943" y="1886396"/>
            <a:ext cx="1585020" cy="617265"/>
          </a:xfrm>
          <a:prstGeom prst="rect">
            <a:avLst/>
          </a:prstGeom>
          <a:solidFill>
            <a:srgbClr val="00B0F0"/>
          </a:solidFill>
          <a:ln>
            <a:noFill/>
          </a:ln>
          <a:effectLst>
            <a:outerShdw dist="23000" dir="5400000" algn="ctr" rotWithShape="0">
              <a:srgbClr val="000000">
                <a:alpha val="34998"/>
              </a:srgbClr>
            </a:outerShdw>
          </a:effectLst>
        </p:spPr>
        <p:txBody>
          <a:bodyPr lIns="35719" tIns="35719" rIns="35719" bIns="35719" anchor="ctr"/>
          <a:lstStyle>
            <a:lvl1pPr algn="ctr" defTabSz="457200">
              <a:defRPr sz="3600">
                <a:solidFill>
                  <a:srgbClr val="000000"/>
                </a:solidFill>
                <a:latin typeface="Helvetica Light" charset="0"/>
                <a:ea typeface="Helvetica Light" charset="0"/>
                <a:cs typeface="Helvetica Light" charset="0"/>
                <a:sym typeface="Helvetica Light" charset="0"/>
              </a:defRPr>
            </a:lvl1pPr>
            <a:lvl2pPr marL="742950" indent="-285750" algn="ctr" defTabSz="457200">
              <a:defRPr sz="3600">
                <a:solidFill>
                  <a:srgbClr val="000000"/>
                </a:solidFill>
                <a:latin typeface="Helvetica Light" charset="0"/>
                <a:ea typeface="Helvetica Light" charset="0"/>
                <a:cs typeface="Helvetica Light" charset="0"/>
                <a:sym typeface="Helvetica Light" charset="0"/>
              </a:defRPr>
            </a:lvl2pPr>
            <a:lvl3pPr marL="1143000" indent="-228600" algn="ctr" defTabSz="457200">
              <a:defRPr sz="3600">
                <a:solidFill>
                  <a:srgbClr val="000000"/>
                </a:solidFill>
                <a:latin typeface="Helvetica Light" charset="0"/>
                <a:ea typeface="Helvetica Light" charset="0"/>
                <a:cs typeface="Helvetica Light" charset="0"/>
                <a:sym typeface="Helvetica Light" charset="0"/>
              </a:defRPr>
            </a:lvl3pPr>
            <a:lvl4pPr marL="1600200" indent="-228600" algn="ctr" defTabSz="457200">
              <a:defRPr sz="3600">
                <a:solidFill>
                  <a:srgbClr val="000000"/>
                </a:solidFill>
                <a:latin typeface="Helvetica Light" charset="0"/>
                <a:ea typeface="Helvetica Light" charset="0"/>
                <a:cs typeface="Helvetica Light" charset="0"/>
                <a:sym typeface="Helvetica Light" charset="0"/>
              </a:defRPr>
            </a:lvl4pPr>
            <a:lvl5pPr marL="2057400" indent="-228600" algn="ctr" defTabSz="457200">
              <a:defRPr sz="3600">
                <a:solidFill>
                  <a:srgbClr val="000000"/>
                </a:solidFill>
                <a:latin typeface="Helvetica Light" charset="0"/>
                <a:ea typeface="Helvetica Light" charset="0"/>
                <a:cs typeface="Helvetica Light" charset="0"/>
                <a:sym typeface="Helvetica Light" charset="0"/>
              </a:defRPr>
            </a:lvl5pPr>
            <a:lvl6pPr marL="25146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195">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09" name="Rectangle 4"/>
          <p:cNvSpPr>
            <a:spLocks/>
          </p:cNvSpPr>
          <p:nvPr/>
        </p:nvSpPr>
        <p:spPr bwMode="auto">
          <a:xfrm>
            <a:off x="1914525" y="1986856"/>
            <a:ext cx="1053853" cy="4958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square" lIns="32145" tIns="32145" rIns="32145" bIns="32145">
            <a:spAutoFit/>
          </a:bodyP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400" b="1" dirty="0">
                <a:solidFill>
                  <a:srgbClr val="FFFFFF"/>
                </a:solidFill>
                <a:latin typeface="Arial" panose="020B0604020202020204" pitchFamily="34" charset="0"/>
                <a:cs typeface="Arial" panose="020B0604020202020204" pitchFamily="34" charset="0"/>
                <a:sym typeface="Arial" panose="020B0604020202020204" pitchFamily="34" charset="0"/>
              </a:rPr>
              <a:t>Desarrollo Social</a:t>
            </a:r>
          </a:p>
        </p:txBody>
      </p:sp>
      <p:sp>
        <p:nvSpPr>
          <p:cNvPr id="21510" name="Rectangle 5"/>
          <p:cNvSpPr>
            <a:spLocks/>
          </p:cNvSpPr>
          <p:nvPr/>
        </p:nvSpPr>
        <p:spPr bwMode="auto">
          <a:xfrm>
            <a:off x="1712640" y="2597423"/>
            <a:ext cx="1543719" cy="33540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spAutoFit/>
          </a:bodyPr>
          <a:lstStyle>
            <a:lvl1pPr marL="60325" indent="-60325"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Educación</a:t>
            </a:r>
          </a:p>
          <a:p>
            <a:pPr eaLnBrk="1">
              <a:spcBef>
                <a:spcPct val="0"/>
              </a:spcBef>
              <a:buSzTx/>
              <a:buFontTx/>
              <a:buNone/>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Gustavo Fernandez de León</a:t>
            </a:r>
          </a:p>
          <a:p>
            <a:pPr eaLnBrk="1">
              <a:spcBef>
                <a:spcPct val="0"/>
              </a:spcBef>
              <a:buSzTx/>
              <a:buFontTx/>
              <a:buNone/>
            </a:pP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Seguridad Social y Salud</a:t>
            </a:r>
          </a:p>
          <a:p>
            <a:pPr eaLnBrk="1">
              <a:spcBef>
                <a:spcPct val="0"/>
              </a:spcBef>
              <a:buSzTx/>
              <a:buFontTx/>
              <a:buNone/>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Oscar David Hernández</a:t>
            </a:r>
          </a:p>
          <a:p>
            <a:pPr eaLnBrk="1">
              <a:spcBef>
                <a:spcPct val="0"/>
              </a:spcBef>
              <a:buSzTx/>
              <a:buFontTx/>
              <a:buNone/>
            </a:pP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rPr>
              <a:t>Vivienda</a:t>
            </a:r>
          </a:p>
          <a:p>
            <a:pPr marL="0" indent="0" eaLnBrk="1">
              <a:spcBef>
                <a:spcPct val="0"/>
              </a:spcBef>
              <a:buClr>
                <a:srgbClr val="0092D2"/>
              </a:buClr>
              <a:buSzPct val="100000"/>
              <a:buNone/>
            </a:pPr>
            <a:r>
              <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rPr>
              <a:t>Arturo López Arroyo</a:t>
            </a:r>
          </a:p>
          <a:p>
            <a:pPr marL="0" indent="0" eaLnBrk="1">
              <a:spcBef>
                <a:spcPct val="0"/>
              </a:spcBef>
              <a:buClr>
                <a:srgbClr val="0092D2"/>
              </a:buClr>
              <a:buSzPct val="100000"/>
              <a:buNone/>
            </a:pPr>
            <a:endParaRPr lang="es-MX" altLang="es-MX" sz="1336" dirty="0">
              <a:solidFill>
                <a:srgbClr val="595959"/>
              </a:solidFill>
              <a:latin typeface="+mn-lt"/>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Desarrollo Social</a:t>
            </a:r>
          </a:p>
          <a:p>
            <a:pPr eaLnBrk="1">
              <a:spcBef>
                <a:spcPct val="0"/>
              </a:spcBef>
              <a:buSzTx/>
              <a:buFontTx/>
              <a:buNone/>
            </a:pPr>
            <a:r>
              <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rPr>
              <a:t>José Luis Beato </a:t>
            </a: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p:txBody>
      </p:sp>
      <p:sp>
        <p:nvSpPr>
          <p:cNvPr id="21511" name="Rectangle 6"/>
          <p:cNvSpPr>
            <a:spLocks/>
          </p:cNvSpPr>
          <p:nvPr/>
        </p:nvSpPr>
        <p:spPr bwMode="auto">
          <a:xfrm>
            <a:off x="3508624" y="2379762"/>
            <a:ext cx="1578322" cy="3806279"/>
          </a:xfrm>
          <a:prstGeom prst="rect">
            <a:avLst/>
          </a:prstGeom>
          <a:noFill/>
          <a:ln w="9525">
            <a:solidFill>
              <a:srgbClr val="558ED5"/>
            </a:solidFill>
            <a:round/>
            <a:headEnd/>
            <a:tailEnd/>
          </a:ln>
          <a:extLst>
            <a:ext uri="{909E8E84-426E-40DD-AFC4-6F175D3DCCD1}">
              <a14:hiddenFill xmlns:a14="http://schemas.microsoft.com/office/drawing/2010/main" xmlns="">
                <a:solidFill>
                  <a:srgbClr val="FFFFFF"/>
                </a:solidFill>
              </a14:hiddenFill>
            </a:ext>
          </a:extLst>
        </p:spPr>
        <p:txBody>
          <a:bodyPr lIns="35719" tIns="35719" rIns="35719" bIns="35719" anchor="ct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endParaRPr lang="es-MX" altLang="es-MX" sz="1195">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12" name="Rectangle 7"/>
          <p:cNvSpPr>
            <a:spLocks/>
          </p:cNvSpPr>
          <p:nvPr/>
        </p:nvSpPr>
        <p:spPr bwMode="auto">
          <a:xfrm>
            <a:off x="3505275" y="1864072"/>
            <a:ext cx="1585020" cy="617265"/>
          </a:xfrm>
          <a:prstGeom prst="rect">
            <a:avLst/>
          </a:prstGeom>
          <a:solidFill>
            <a:srgbClr val="00B0F0"/>
          </a:solidFill>
          <a:ln>
            <a:noFill/>
          </a:ln>
          <a:effectLst>
            <a:outerShdw dist="23000" dir="5400000" algn="ctr" rotWithShape="0">
              <a:srgbClr val="000000">
                <a:alpha val="34998"/>
              </a:srgbClr>
            </a:outerShdw>
          </a:effectLst>
        </p:spPr>
        <p:txBody>
          <a:bodyPr lIns="35719" tIns="35719" rIns="35719" bIns="35719" anchor="ctr"/>
          <a:lstStyle>
            <a:lvl1pPr algn="ctr" defTabSz="457200">
              <a:defRPr sz="3600">
                <a:solidFill>
                  <a:srgbClr val="000000"/>
                </a:solidFill>
                <a:latin typeface="Helvetica Light" charset="0"/>
                <a:ea typeface="Helvetica Light" charset="0"/>
                <a:cs typeface="Helvetica Light" charset="0"/>
                <a:sym typeface="Helvetica Light" charset="0"/>
              </a:defRPr>
            </a:lvl1pPr>
            <a:lvl2pPr marL="742950" indent="-285750" algn="ctr" defTabSz="457200">
              <a:defRPr sz="3600">
                <a:solidFill>
                  <a:srgbClr val="000000"/>
                </a:solidFill>
                <a:latin typeface="Helvetica Light" charset="0"/>
                <a:ea typeface="Helvetica Light" charset="0"/>
                <a:cs typeface="Helvetica Light" charset="0"/>
                <a:sym typeface="Helvetica Light" charset="0"/>
              </a:defRPr>
            </a:lvl2pPr>
            <a:lvl3pPr marL="1143000" indent="-228600" algn="ctr" defTabSz="457200">
              <a:defRPr sz="3600">
                <a:solidFill>
                  <a:srgbClr val="000000"/>
                </a:solidFill>
                <a:latin typeface="Helvetica Light" charset="0"/>
                <a:ea typeface="Helvetica Light" charset="0"/>
                <a:cs typeface="Helvetica Light" charset="0"/>
                <a:sym typeface="Helvetica Light" charset="0"/>
              </a:defRPr>
            </a:lvl3pPr>
            <a:lvl4pPr marL="1600200" indent="-228600" algn="ctr" defTabSz="457200">
              <a:defRPr sz="3600">
                <a:solidFill>
                  <a:srgbClr val="000000"/>
                </a:solidFill>
                <a:latin typeface="Helvetica Light" charset="0"/>
                <a:ea typeface="Helvetica Light" charset="0"/>
                <a:cs typeface="Helvetica Light" charset="0"/>
                <a:sym typeface="Helvetica Light" charset="0"/>
              </a:defRPr>
            </a:lvl4pPr>
            <a:lvl5pPr marL="2057400" indent="-228600" algn="ctr" defTabSz="457200">
              <a:defRPr sz="3600">
                <a:solidFill>
                  <a:srgbClr val="000000"/>
                </a:solidFill>
                <a:latin typeface="Helvetica Light" charset="0"/>
                <a:ea typeface="Helvetica Light" charset="0"/>
                <a:cs typeface="Helvetica Light" charset="0"/>
                <a:sym typeface="Helvetica Light" charset="0"/>
              </a:defRPr>
            </a:lvl5pPr>
            <a:lvl6pPr marL="25146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195">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13" name="Rectangle 8"/>
          <p:cNvSpPr>
            <a:spLocks/>
          </p:cNvSpPr>
          <p:nvPr/>
        </p:nvSpPr>
        <p:spPr bwMode="auto">
          <a:xfrm>
            <a:off x="3740795" y="1955602"/>
            <a:ext cx="1113979" cy="4958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spAutoFit/>
          </a:bodyP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400" b="1" dirty="0">
                <a:solidFill>
                  <a:srgbClr val="FFFFFF"/>
                </a:solidFill>
                <a:latin typeface="Arial" panose="020B0604020202020204" pitchFamily="34" charset="0"/>
                <a:cs typeface="Arial" panose="020B0604020202020204" pitchFamily="34" charset="0"/>
                <a:sym typeface="Arial" panose="020B0604020202020204" pitchFamily="34" charset="0"/>
              </a:rPr>
              <a:t>Desarrollo Empresarial </a:t>
            </a:r>
          </a:p>
        </p:txBody>
      </p:sp>
      <p:sp>
        <p:nvSpPr>
          <p:cNvPr id="21514" name="Rectangle 9"/>
          <p:cNvSpPr>
            <a:spLocks/>
          </p:cNvSpPr>
          <p:nvPr/>
        </p:nvSpPr>
        <p:spPr bwMode="auto">
          <a:xfrm>
            <a:off x="3505275" y="2570634"/>
            <a:ext cx="1574973" cy="2942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spAutoFit/>
          </a:bodyPr>
          <a:lstStyle>
            <a:lvl1pPr marL="63500" indent="-635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Negocios y Financiamiento</a:t>
            </a:r>
          </a:p>
          <a:p>
            <a:pPr eaLnBrk="1">
              <a:spcBef>
                <a:spcPct val="0"/>
              </a:spcBef>
              <a:buSzTx/>
              <a:buFontTx/>
              <a:buNone/>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Raúl Villarreal Álvarez </a:t>
            </a:r>
          </a:p>
          <a:p>
            <a:pPr eaLnBrk="1">
              <a:spcBef>
                <a:spcPct val="0"/>
              </a:spcBef>
              <a:buSzTx/>
              <a:buFontTx/>
              <a:buNone/>
            </a:pP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Cultura Empresarial </a:t>
            </a:r>
            <a:endPar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endParaRPr>
          </a:p>
          <a:p>
            <a:pPr marL="0" indent="0" eaLnBrk="1">
              <a:spcBef>
                <a:spcPct val="0"/>
              </a:spcBef>
              <a:buClr>
                <a:srgbClr val="0092D2"/>
              </a:buClr>
              <a:buSzPct val="100000"/>
              <a:buNone/>
            </a:pPr>
            <a:r>
              <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rPr>
              <a:t>Enrique Bojórquez Valenzuela</a:t>
            </a: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SzTx/>
              <a:buFontTx/>
              <a:buNone/>
            </a:pP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Empresarios Jóvenes</a:t>
            </a:r>
          </a:p>
          <a:p>
            <a:pPr eaLnBrk="1">
              <a:spcBef>
                <a:spcPct val="0"/>
              </a:spcBef>
              <a:buSzTx/>
              <a:buFontTx/>
              <a:buNone/>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César </a:t>
            </a:r>
            <a:r>
              <a:rPr lang="es-MX" altLang="es-MX" sz="1336" dirty="0" err="1">
                <a:solidFill>
                  <a:srgbClr val="595959"/>
                </a:solidFill>
                <a:latin typeface="Arial" panose="020B0604020202020204" pitchFamily="34" charset="0"/>
                <a:cs typeface="Arial" panose="020B0604020202020204" pitchFamily="34" charset="0"/>
                <a:sym typeface="Arial" panose="020B0604020202020204" pitchFamily="34" charset="0"/>
              </a:rPr>
              <a:t>Amin</a:t>
            </a: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 </a:t>
            </a:r>
            <a:r>
              <a:rPr lang="es-MX" altLang="es-MX" sz="1336" dirty="0" err="1">
                <a:solidFill>
                  <a:srgbClr val="595959"/>
                </a:solidFill>
                <a:latin typeface="Arial" panose="020B0604020202020204" pitchFamily="34" charset="0"/>
                <a:cs typeface="Arial" panose="020B0604020202020204" pitchFamily="34" charset="0"/>
                <a:sym typeface="Arial" panose="020B0604020202020204" pitchFamily="34" charset="0"/>
              </a:rPr>
              <a:t>Anchondo</a:t>
            </a: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 Álvarez </a:t>
            </a:r>
          </a:p>
        </p:txBody>
      </p:sp>
      <p:sp>
        <p:nvSpPr>
          <p:cNvPr id="21515" name="Rectangle 10"/>
          <p:cNvSpPr>
            <a:spLocks/>
          </p:cNvSpPr>
          <p:nvPr/>
        </p:nvSpPr>
        <p:spPr bwMode="auto">
          <a:xfrm>
            <a:off x="5318002" y="2379762"/>
            <a:ext cx="1568276" cy="3806279"/>
          </a:xfrm>
          <a:prstGeom prst="rect">
            <a:avLst/>
          </a:prstGeom>
          <a:noFill/>
          <a:ln w="9525">
            <a:solidFill>
              <a:srgbClr val="558ED5"/>
            </a:solidFill>
            <a:round/>
            <a:headEnd/>
            <a:tailEnd/>
          </a:ln>
          <a:extLst>
            <a:ext uri="{909E8E84-426E-40DD-AFC4-6F175D3DCCD1}">
              <a14:hiddenFill xmlns:a14="http://schemas.microsoft.com/office/drawing/2010/main" xmlns="">
                <a:solidFill>
                  <a:srgbClr val="FFFFFF"/>
                </a:solidFill>
              </a14:hiddenFill>
            </a:ext>
          </a:extLst>
        </p:spPr>
        <p:txBody>
          <a:bodyPr lIns="35719" tIns="35719" rIns="35719" bIns="35719" anchor="ct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endParaRPr lang="es-MX" altLang="es-MX" sz="1195">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16" name="Rectangle 11"/>
          <p:cNvSpPr>
            <a:spLocks/>
          </p:cNvSpPr>
          <p:nvPr/>
        </p:nvSpPr>
        <p:spPr bwMode="auto">
          <a:xfrm>
            <a:off x="5304607" y="1864072"/>
            <a:ext cx="1585020" cy="617265"/>
          </a:xfrm>
          <a:prstGeom prst="rect">
            <a:avLst/>
          </a:prstGeom>
          <a:solidFill>
            <a:srgbClr val="00B0F0"/>
          </a:solidFill>
          <a:ln>
            <a:noFill/>
          </a:ln>
          <a:effectLst>
            <a:outerShdw dist="23000" dir="5400000" algn="ctr" rotWithShape="0">
              <a:srgbClr val="000000">
                <a:alpha val="34998"/>
              </a:srgbClr>
            </a:outerShdw>
          </a:effectLst>
        </p:spPr>
        <p:txBody>
          <a:bodyPr lIns="35719" tIns="35719" rIns="35719" bIns="35719" anchor="ctr"/>
          <a:lstStyle>
            <a:lvl1pPr algn="ctr" defTabSz="457200">
              <a:defRPr sz="3600">
                <a:solidFill>
                  <a:srgbClr val="000000"/>
                </a:solidFill>
                <a:latin typeface="Helvetica Light" charset="0"/>
                <a:ea typeface="Helvetica Light" charset="0"/>
                <a:cs typeface="Helvetica Light" charset="0"/>
                <a:sym typeface="Helvetica Light" charset="0"/>
              </a:defRPr>
            </a:lvl1pPr>
            <a:lvl2pPr marL="742950" indent="-285750" algn="ctr" defTabSz="457200">
              <a:defRPr sz="3600">
                <a:solidFill>
                  <a:srgbClr val="000000"/>
                </a:solidFill>
                <a:latin typeface="Helvetica Light" charset="0"/>
                <a:ea typeface="Helvetica Light" charset="0"/>
                <a:cs typeface="Helvetica Light" charset="0"/>
                <a:sym typeface="Helvetica Light" charset="0"/>
              </a:defRPr>
            </a:lvl2pPr>
            <a:lvl3pPr marL="1143000" indent="-228600" algn="ctr" defTabSz="457200">
              <a:defRPr sz="3600">
                <a:solidFill>
                  <a:srgbClr val="000000"/>
                </a:solidFill>
                <a:latin typeface="Helvetica Light" charset="0"/>
                <a:ea typeface="Helvetica Light" charset="0"/>
                <a:cs typeface="Helvetica Light" charset="0"/>
                <a:sym typeface="Helvetica Light" charset="0"/>
              </a:defRPr>
            </a:lvl3pPr>
            <a:lvl4pPr marL="1600200" indent="-228600" algn="ctr" defTabSz="457200">
              <a:defRPr sz="3600">
                <a:solidFill>
                  <a:srgbClr val="000000"/>
                </a:solidFill>
                <a:latin typeface="Helvetica Light" charset="0"/>
                <a:ea typeface="Helvetica Light" charset="0"/>
                <a:cs typeface="Helvetica Light" charset="0"/>
                <a:sym typeface="Helvetica Light" charset="0"/>
              </a:defRPr>
            </a:lvl4pPr>
            <a:lvl5pPr marL="2057400" indent="-228600" algn="ctr" defTabSz="457200">
              <a:defRPr sz="3600">
                <a:solidFill>
                  <a:srgbClr val="000000"/>
                </a:solidFill>
                <a:latin typeface="Helvetica Light" charset="0"/>
                <a:ea typeface="Helvetica Light" charset="0"/>
                <a:cs typeface="Helvetica Light" charset="0"/>
                <a:sym typeface="Helvetica Light" charset="0"/>
              </a:defRPr>
            </a:lvl5pPr>
            <a:lvl6pPr marL="25146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195">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17" name="Rectangle 12"/>
          <p:cNvSpPr>
            <a:spLocks/>
          </p:cNvSpPr>
          <p:nvPr/>
        </p:nvSpPr>
        <p:spPr bwMode="auto">
          <a:xfrm>
            <a:off x="5447482" y="1964324"/>
            <a:ext cx="1116211" cy="4958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square" lIns="32145" tIns="32145" rIns="32145" bIns="32145">
            <a:spAutoFit/>
          </a:bodyP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400" b="1" dirty="0">
                <a:solidFill>
                  <a:srgbClr val="FFFFFF"/>
                </a:solidFill>
                <a:latin typeface="Arial" panose="020B0604020202020204" pitchFamily="34" charset="0"/>
                <a:cs typeface="Arial" panose="020B0604020202020204" pitchFamily="34" charset="0"/>
                <a:sym typeface="Arial" panose="020B0604020202020204" pitchFamily="34" charset="0"/>
              </a:rPr>
              <a:t>Desarrollo Económico</a:t>
            </a:r>
          </a:p>
        </p:txBody>
      </p:sp>
      <p:sp>
        <p:nvSpPr>
          <p:cNvPr id="21518" name="Rectangle 13"/>
          <p:cNvSpPr>
            <a:spLocks/>
          </p:cNvSpPr>
          <p:nvPr/>
        </p:nvSpPr>
        <p:spPr bwMode="auto">
          <a:xfrm>
            <a:off x="5303491" y="2585145"/>
            <a:ext cx="1551533" cy="35595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spAutoFit/>
          </a:bodyPr>
          <a:lstStyle>
            <a:lvl1pPr marL="60325" indent="-60325"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eaLnBrk="1">
              <a:spcBef>
                <a:spcPct val="0"/>
              </a:spcBef>
              <a:buClr>
                <a:srgbClr val="0092D2"/>
              </a:buClr>
              <a:buSzPct val="100000"/>
            </a:pPr>
            <a:r>
              <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rPr>
              <a:t>Desarrollo Regional</a:t>
            </a:r>
          </a:p>
          <a:p>
            <a:pPr eaLnBrk="1">
              <a:spcBef>
                <a:spcPct val="0"/>
              </a:spcBef>
              <a:buSzTx/>
              <a:buFontTx/>
              <a:buNone/>
            </a:pPr>
            <a:r>
              <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rPr>
              <a:t>Samuel Sarmiento Melgarejo </a:t>
            </a:r>
          </a:p>
          <a:p>
            <a:pPr eaLnBrk="1">
              <a:spcBef>
                <a:spcPct val="0"/>
              </a:spcBef>
              <a:buSzTx/>
              <a:buFontTx/>
              <a:buNone/>
            </a:pPr>
            <a:endPar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rPr>
              <a:t>Medio Ambiente</a:t>
            </a:r>
          </a:p>
          <a:p>
            <a:pPr eaLnBrk="1">
              <a:spcBef>
                <a:spcPct val="0"/>
              </a:spcBef>
              <a:buSzTx/>
              <a:buFontTx/>
              <a:buNone/>
            </a:pPr>
            <a:r>
              <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rPr>
              <a:t>Alfred Rodríguez</a:t>
            </a:r>
          </a:p>
          <a:p>
            <a:pPr eaLnBrk="1">
              <a:spcBef>
                <a:spcPct val="0"/>
              </a:spcBef>
              <a:buSzTx/>
              <a:buFontTx/>
              <a:buNone/>
            </a:pPr>
            <a:endPar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rPr>
              <a:t>Energía</a:t>
            </a:r>
          </a:p>
          <a:p>
            <a:pPr eaLnBrk="1">
              <a:spcBef>
                <a:spcPct val="0"/>
              </a:spcBef>
              <a:buSzTx/>
              <a:buFontTx/>
              <a:buNone/>
            </a:pPr>
            <a:r>
              <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rPr>
              <a:t>Daniel Vázquez Díaz</a:t>
            </a:r>
          </a:p>
          <a:p>
            <a:pPr eaLnBrk="1">
              <a:spcBef>
                <a:spcPct val="0"/>
              </a:spcBef>
              <a:buSzTx/>
              <a:buFontTx/>
              <a:buNone/>
            </a:pPr>
            <a:endPar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rPr>
              <a:t>Competitividad</a:t>
            </a:r>
          </a:p>
          <a:p>
            <a:pPr eaLnBrk="1">
              <a:spcBef>
                <a:spcPct val="0"/>
              </a:spcBef>
              <a:buSzTx/>
              <a:buFontTx/>
              <a:buNone/>
            </a:pPr>
            <a:r>
              <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rPr>
              <a:t>Juan de Dios Barba</a:t>
            </a:r>
          </a:p>
          <a:p>
            <a:pPr eaLnBrk="1">
              <a:spcBef>
                <a:spcPct val="0"/>
              </a:spcBef>
              <a:buSzTx/>
              <a:buFontTx/>
              <a:buNone/>
            </a:pPr>
            <a:endPar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rPr>
              <a:t>Fiscal</a:t>
            </a:r>
          </a:p>
          <a:p>
            <a:pPr eaLnBrk="1">
              <a:spcBef>
                <a:spcPct val="0"/>
              </a:spcBef>
              <a:buSzTx/>
              <a:buFontTx/>
              <a:buNone/>
            </a:pPr>
            <a:r>
              <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rPr>
              <a:t>Pedro Higuera </a:t>
            </a:r>
          </a:p>
        </p:txBody>
      </p:sp>
      <p:sp>
        <p:nvSpPr>
          <p:cNvPr id="21519" name="Rectangle 14"/>
          <p:cNvSpPr>
            <a:spLocks/>
          </p:cNvSpPr>
          <p:nvPr/>
        </p:nvSpPr>
        <p:spPr bwMode="auto">
          <a:xfrm>
            <a:off x="7079383" y="2358555"/>
            <a:ext cx="1578322" cy="3806279"/>
          </a:xfrm>
          <a:prstGeom prst="rect">
            <a:avLst/>
          </a:prstGeom>
          <a:noFill/>
          <a:ln w="9525">
            <a:solidFill>
              <a:srgbClr val="558ED5"/>
            </a:solidFill>
            <a:round/>
            <a:headEnd/>
            <a:tailEnd/>
          </a:ln>
          <a:extLst>
            <a:ext uri="{909E8E84-426E-40DD-AFC4-6F175D3DCCD1}">
              <a14:hiddenFill xmlns:a14="http://schemas.microsoft.com/office/drawing/2010/main" xmlns="">
                <a:solidFill>
                  <a:srgbClr val="FFFFFF"/>
                </a:solidFill>
              </a14:hiddenFill>
            </a:ext>
          </a:extLst>
        </p:spPr>
        <p:txBody>
          <a:bodyPr lIns="35719" tIns="35719" rIns="35719" bIns="35719" anchor="ct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endParaRPr lang="es-MX" altLang="es-MX" sz="1195">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20" name="Rectangle 15"/>
          <p:cNvSpPr>
            <a:spLocks/>
          </p:cNvSpPr>
          <p:nvPr/>
        </p:nvSpPr>
        <p:spPr bwMode="auto">
          <a:xfrm>
            <a:off x="7076033" y="1842865"/>
            <a:ext cx="1585020" cy="617264"/>
          </a:xfrm>
          <a:prstGeom prst="rect">
            <a:avLst/>
          </a:prstGeom>
          <a:solidFill>
            <a:srgbClr val="00B0F0"/>
          </a:solidFill>
          <a:ln>
            <a:noFill/>
          </a:ln>
          <a:effectLst>
            <a:outerShdw dist="23000" dir="5400000" algn="ctr" rotWithShape="0">
              <a:srgbClr val="000000">
                <a:alpha val="34998"/>
              </a:srgbClr>
            </a:outerShdw>
          </a:effectLst>
        </p:spPr>
        <p:txBody>
          <a:bodyPr lIns="35719" tIns="35719" rIns="35719" bIns="35719" anchor="ctr"/>
          <a:lstStyle>
            <a:lvl1pPr algn="ctr" defTabSz="457200">
              <a:defRPr sz="3600">
                <a:solidFill>
                  <a:srgbClr val="000000"/>
                </a:solidFill>
                <a:latin typeface="Helvetica Light" charset="0"/>
                <a:ea typeface="Helvetica Light" charset="0"/>
                <a:cs typeface="Helvetica Light" charset="0"/>
                <a:sym typeface="Helvetica Light" charset="0"/>
              </a:defRPr>
            </a:lvl1pPr>
            <a:lvl2pPr marL="742950" indent="-285750" algn="ctr" defTabSz="457200">
              <a:defRPr sz="3600">
                <a:solidFill>
                  <a:srgbClr val="000000"/>
                </a:solidFill>
                <a:latin typeface="Helvetica Light" charset="0"/>
                <a:ea typeface="Helvetica Light" charset="0"/>
                <a:cs typeface="Helvetica Light" charset="0"/>
                <a:sym typeface="Helvetica Light" charset="0"/>
              </a:defRPr>
            </a:lvl2pPr>
            <a:lvl3pPr marL="1143000" indent="-228600" algn="ctr" defTabSz="457200">
              <a:defRPr sz="3600">
                <a:solidFill>
                  <a:srgbClr val="000000"/>
                </a:solidFill>
                <a:latin typeface="Helvetica Light" charset="0"/>
                <a:ea typeface="Helvetica Light" charset="0"/>
                <a:cs typeface="Helvetica Light" charset="0"/>
                <a:sym typeface="Helvetica Light" charset="0"/>
              </a:defRPr>
            </a:lvl3pPr>
            <a:lvl4pPr marL="1600200" indent="-228600" algn="ctr" defTabSz="457200">
              <a:defRPr sz="3600">
                <a:solidFill>
                  <a:srgbClr val="000000"/>
                </a:solidFill>
                <a:latin typeface="Helvetica Light" charset="0"/>
                <a:ea typeface="Helvetica Light" charset="0"/>
                <a:cs typeface="Helvetica Light" charset="0"/>
                <a:sym typeface="Helvetica Light" charset="0"/>
              </a:defRPr>
            </a:lvl4pPr>
            <a:lvl5pPr marL="2057400" indent="-228600" algn="ctr" defTabSz="457200">
              <a:defRPr sz="3600">
                <a:solidFill>
                  <a:srgbClr val="000000"/>
                </a:solidFill>
                <a:latin typeface="Helvetica Light" charset="0"/>
                <a:ea typeface="Helvetica Light" charset="0"/>
                <a:cs typeface="Helvetica Light" charset="0"/>
                <a:sym typeface="Helvetica Light" charset="0"/>
              </a:defRPr>
            </a:lvl5pPr>
            <a:lvl6pPr marL="25146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195">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21" name="Rectangle 16"/>
          <p:cNvSpPr>
            <a:spLocks/>
          </p:cNvSpPr>
          <p:nvPr/>
        </p:nvSpPr>
        <p:spPr bwMode="auto">
          <a:xfrm>
            <a:off x="7148588" y="1817079"/>
            <a:ext cx="1429866" cy="711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square" lIns="32145" tIns="32145" rIns="32145" bIns="32145">
            <a:spAutoFit/>
          </a:bodyP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400" b="1" dirty="0">
                <a:solidFill>
                  <a:srgbClr val="FFFFFF"/>
                </a:solidFill>
                <a:latin typeface="Arial" panose="020B0604020202020204" pitchFamily="34" charset="0"/>
                <a:cs typeface="Arial" panose="020B0604020202020204" pitchFamily="34" charset="0"/>
                <a:sym typeface="Arial" panose="020B0604020202020204" pitchFamily="34" charset="0"/>
              </a:rPr>
              <a:t>Estado de Derecho y Democrático</a:t>
            </a:r>
          </a:p>
        </p:txBody>
      </p:sp>
      <p:sp>
        <p:nvSpPr>
          <p:cNvPr id="21522" name="Rectangle 17"/>
          <p:cNvSpPr>
            <a:spLocks/>
          </p:cNvSpPr>
          <p:nvPr/>
        </p:nvSpPr>
        <p:spPr bwMode="auto">
          <a:xfrm>
            <a:off x="7076034" y="2585145"/>
            <a:ext cx="1574974" cy="27373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spAutoFit/>
          </a:bodyPr>
          <a:lstStyle>
            <a:lvl1pPr marL="63500" indent="-635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eaLnBrk="1">
              <a:spcBef>
                <a:spcPct val="0"/>
              </a:spcBef>
              <a:buClr>
                <a:srgbClr val="0092D2"/>
              </a:buClr>
              <a:buSzPct val="100000"/>
            </a:pPr>
            <a:r>
              <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rPr>
              <a:t>Desarrollo Democrático</a:t>
            </a:r>
          </a:p>
          <a:p>
            <a:pPr eaLnBrk="1">
              <a:spcBef>
                <a:spcPct val="0"/>
              </a:spcBef>
              <a:buSzTx/>
              <a:buFontTx/>
              <a:buNone/>
            </a:pPr>
            <a:r>
              <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rPr>
              <a:t>Juan Manuel Hernández</a:t>
            </a:r>
          </a:p>
          <a:p>
            <a:pPr eaLnBrk="1">
              <a:spcBef>
                <a:spcPct val="0"/>
              </a:spcBef>
              <a:buSzTx/>
              <a:buFontTx/>
              <a:buNone/>
            </a:pPr>
            <a:endPar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rPr>
              <a:t>Anticorrupción</a:t>
            </a:r>
          </a:p>
          <a:p>
            <a:pPr eaLnBrk="1">
              <a:spcBef>
                <a:spcPct val="0"/>
              </a:spcBef>
              <a:buSzTx/>
              <a:buFontTx/>
              <a:buNone/>
            </a:pPr>
            <a:r>
              <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rPr>
              <a:t>Alejandro Ríos Rippa </a:t>
            </a:r>
          </a:p>
          <a:p>
            <a:pPr eaLnBrk="1">
              <a:spcBef>
                <a:spcPct val="0"/>
              </a:spcBef>
              <a:buSzTx/>
              <a:buFontTx/>
              <a:buNone/>
            </a:pPr>
            <a:endPar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rPr>
              <a:t>Seguridad y Justicia </a:t>
            </a:r>
          </a:p>
          <a:p>
            <a:pPr eaLnBrk="1">
              <a:spcBef>
                <a:spcPct val="0"/>
              </a:spcBef>
              <a:buSzTx/>
              <a:buFontTx/>
              <a:buNone/>
            </a:pPr>
            <a:r>
              <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rPr>
              <a:t>Ignacio Manjarrez Ayub</a:t>
            </a:r>
          </a:p>
        </p:txBody>
      </p:sp>
      <p:sp>
        <p:nvSpPr>
          <p:cNvPr id="21523" name="Rectangle 18"/>
          <p:cNvSpPr>
            <a:spLocks/>
          </p:cNvSpPr>
          <p:nvPr/>
        </p:nvSpPr>
        <p:spPr bwMode="auto">
          <a:xfrm>
            <a:off x="8903271" y="2358554"/>
            <a:ext cx="1578322" cy="3804047"/>
          </a:xfrm>
          <a:prstGeom prst="rect">
            <a:avLst/>
          </a:prstGeom>
          <a:noFill/>
          <a:ln w="9525">
            <a:solidFill>
              <a:srgbClr val="558ED5"/>
            </a:solidFill>
            <a:round/>
            <a:headEnd/>
            <a:tailEnd/>
          </a:ln>
          <a:extLst>
            <a:ext uri="{909E8E84-426E-40DD-AFC4-6F175D3DCCD1}">
              <a14:hiddenFill xmlns:a14="http://schemas.microsoft.com/office/drawing/2010/main" xmlns="">
                <a:solidFill>
                  <a:srgbClr val="FFFFFF"/>
                </a:solidFill>
              </a14:hiddenFill>
            </a:ext>
          </a:extLst>
        </p:spPr>
        <p:txBody>
          <a:bodyPr lIns="35719" tIns="35719" rIns="35719" bIns="35719" anchor="ct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endParaRPr lang="es-MX" altLang="es-MX" sz="1195">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24" name="Rectangle 19"/>
          <p:cNvSpPr>
            <a:spLocks/>
          </p:cNvSpPr>
          <p:nvPr/>
        </p:nvSpPr>
        <p:spPr bwMode="auto">
          <a:xfrm>
            <a:off x="8899922" y="1843980"/>
            <a:ext cx="1585020" cy="617265"/>
          </a:xfrm>
          <a:prstGeom prst="rect">
            <a:avLst/>
          </a:prstGeom>
          <a:solidFill>
            <a:srgbClr val="00B0F0"/>
          </a:solidFill>
          <a:ln>
            <a:noFill/>
          </a:ln>
          <a:effectLst>
            <a:outerShdw dist="23000" dir="5400000" algn="ctr" rotWithShape="0">
              <a:srgbClr val="000000">
                <a:alpha val="34998"/>
              </a:srgbClr>
            </a:outerShdw>
          </a:effectLst>
        </p:spPr>
        <p:txBody>
          <a:bodyPr lIns="35719" tIns="35719" rIns="35719" bIns="35719" anchor="ctr"/>
          <a:lstStyle>
            <a:lvl1pPr algn="ctr" defTabSz="457200">
              <a:defRPr sz="3600">
                <a:solidFill>
                  <a:srgbClr val="000000"/>
                </a:solidFill>
                <a:latin typeface="Helvetica Light" charset="0"/>
                <a:ea typeface="Helvetica Light" charset="0"/>
                <a:cs typeface="Helvetica Light" charset="0"/>
                <a:sym typeface="Helvetica Light" charset="0"/>
              </a:defRPr>
            </a:lvl1pPr>
            <a:lvl2pPr marL="742950" indent="-285750" algn="ctr" defTabSz="457200">
              <a:defRPr sz="3600">
                <a:solidFill>
                  <a:srgbClr val="000000"/>
                </a:solidFill>
                <a:latin typeface="Helvetica Light" charset="0"/>
                <a:ea typeface="Helvetica Light" charset="0"/>
                <a:cs typeface="Helvetica Light" charset="0"/>
                <a:sym typeface="Helvetica Light" charset="0"/>
              </a:defRPr>
            </a:lvl2pPr>
            <a:lvl3pPr marL="1143000" indent="-228600" algn="ctr" defTabSz="457200">
              <a:defRPr sz="3600">
                <a:solidFill>
                  <a:srgbClr val="000000"/>
                </a:solidFill>
                <a:latin typeface="Helvetica Light" charset="0"/>
                <a:ea typeface="Helvetica Light" charset="0"/>
                <a:cs typeface="Helvetica Light" charset="0"/>
                <a:sym typeface="Helvetica Light" charset="0"/>
              </a:defRPr>
            </a:lvl3pPr>
            <a:lvl4pPr marL="1600200" indent="-228600" algn="ctr" defTabSz="457200">
              <a:defRPr sz="3600">
                <a:solidFill>
                  <a:srgbClr val="000000"/>
                </a:solidFill>
                <a:latin typeface="Helvetica Light" charset="0"/>
                <a:ea typeface="Helvetica Light" charset="0"/>
                <a:cs typeface="Helvetica Light" charset="0"/>
                <a:sym typeface="Helvetica Light" charset="0"/>
              </a:defRPr>
            </a:lvl4pPr>
            <a:lvl5pPr marL="2057400" indent="-228600" algn="ctr" defTabSz="457200">
              <a:defRPr sz="3600">
                <a:solidFill>
                  <a:srgbClr val="000000"/>
                </a:solidFill>
                <a:latin typeface="Helvetica Light" charset="0"/>
                <a:ea typeface="Helvetica Light" charset="0"/>
                <a:cs typeface="Helvetica Light" charset="0"/>
                <a:sym typeface="Helvetica Light" charset="0"/>
              </a:defRPr>
            </a:lvl5pPr>
            <a:lvl6pPr marL="25146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195" dirty="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25" name="Rectangle 20"/>
          <p:cNvSpPr>
            <a:spLocks/>
          </p:cNvSpPr>
          <p:nvPr/>
        </p:nvSpPr>
        <p:spPr bwMode="auto">
          <a:xfrm>
            <a:off x="8903270" y="1840632"/>
            <a:ext cx="1585021" cy="711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square" lIns="32145" tIns="32145" rIns="32145" bIns="32145">
            <a:spAutoFit/>
          </a:bodyP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400" b="1" dirty="0">
                <a:solidFill>
                  <a:srgbClr val="FFFFFF"/>
                </a:solidFill>
                <a:latin typeface="Arial" panose="020B0604020202020204" pitchFamily="34" charset="0"/>
                <a:cs typeface="Arial" panose="020B0604020202020204" pitchFamily="34" charset="0"/>
                <a:sym typeface="Arial" panose="020B0604020202020204" pitchFamily="34" charset="0"/>
              </a:rPr>
              <a:t>Asuntos Internacionales y de Trabajo</a:t>
            </a:r>
          </a:p>
        </p:txBody>
      </p:sp>
      <p:sp>
        <p:nvSpPr>
          <p:cNvPr id="21526" name="Rectangle 21"/>
          <p:cNvSpPr>
            <a:spLocks/>
          </p:cNvSpPr>
          <p:nvPr/>
        </p:nvSpPr>
        <p:spPr bwMode="auto">
          <a:xfrm>
            <a:off x="8903271" y="2663279"/>
            <a:ext cx="1578322" cy="15039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spAutoFit/>
          </a:bodyPr>
          <a:lstStyle>
            <a:lvl1pPr marL="66675" indent="-66675"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Capital Humano</a:t>
            </a:r>
          </a:p>
          <a:p>
            <a:pPr eaLnBrk="1">
              <a:spcBef>
                <a:spcPct val="0"/>
              </a:spcBef>
              <a:buSzTx/>
              <a:buFontTx/>
              <a:buNone/>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Martha Barroso González</a:t>
            </a:r>
          </a:p>
          <a:p>
            <a:pPr eaLnBrk="1">
              <a:spcBef>
                <a:spcPct val="0"/>
              </a:spcBef>
              <a:buSzTx/>
              <a:buFontTx/>
              <a:buNone/>
            </a:pP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Laboral</a:t>
            </a:r>
          </a:p>
          <a:p>
            <a:pPr eaLnBrk="1">
              <a:spcBef>
                <a:spcPct val="0"/>
              </a:spcBef>
              <a:buSzTx/>
              <a:buFontTx/>
              <a:buNone/>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Lorenzo Roel Hernández</a:t>
            </a:r>
          </a:p>
        </p:txBody>
      </p:sp>
      <p:pic>
        <p:nvPicPr>
          <p:cNvPr id="21527" name="Picture 22" descr="logo_transparente.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9900047" y="6189390"/>
            <a:ext cx="546943" cy="460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spTree>
    <p:extLst>
      <p:ext uri="{BB962C8B-B14F-4D97-AF65-F5344CB8AC3E}">
        <p14:creationId xmlns:p14="http://schemas.microsoft.com/office/powerpoint/2010/main" xmlns="" val="202712855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595315" y="1739900"/>
            <a:ext cx="10515599" cy="4351338"/>
          </a:xfrm>
        </p:spPr>
        <p:txBody>
          <a:bodyPr/>
          <a:lstStyle/>
          <a:p>
            <a:pPr marL="133350" indent="0">
              <a:buNone/>
            </a:pPr>
            <a:r>
              <a:rPr lang="es-MX" sz="2400" dirty="0" smtClean="0">
                <a:solidFill>
                  <a:schemeClr val="accent1">
                    <a:lumMod val="75000"/>
                  </a:schemeClr>
                </a:solidFill>
                <a:latin typeface="Arial" panose="020B0604020202020204" pitchFamily="34" charset="0"/>
                <a:cs typeface="Arial" panose="020B0604020202020204" pitchFamily="34" charset="0"/>
              </a:rPr>
              <a:t>Las Federaciones son organismos sindicales con personalidad jurídica y patrimonio propios, integradas por los Sindicatos Patronales asociados a la Confederación.</a:t>
            </a:r>
            <a:endParaRPr lang="es-MX" sz="2400" dirty="0">
              <a:solidFill>
                <a:schemeClr val="accent1">
                  <a:lumMod val="75000"/>
                </a:schemeClr>
              </a:solidFill>
              <a:latin typeface="Arial" panose="020B0604020202020204" pitchFamily="34" charset="0"/>
              <a:cs typeface="Arial" panose="020B0604020202020204" pitchFamily="34" charset="0"/>
            </a:endParaRPr>
          </a:p>
          <a:p>
            <a:pPr marL="133350" indent="0">
              <a:buNone/>
            </a:pPr>
            <a:r>
              <a:rPr lang="es-MX" sz="2400" dirty="0" smtClean="0">
                <a:solidFill>
                  <a:schemeClr val="accent1">
                    <a:lumMod val="75000"/>
                  </a:schemeClr>
                </a:solidFill>
                <a:latin typeface="Arial" panose="020B0604020202020204" pitchFamily="34" charset="0"/>
                <a:cs typeface="Arial" panose="020B0604020202020204" pitchFamily="34" charset="0"/>
              </a:rPr>
              <a:t>Las Federaciones deberán registrarse únicamente a instancia de la Confederación y ante la Secretaria del Trabajo y Previsión Social en los términos de lo dispuesto en los artículos 381, 382, 383 384y 385 de la Ley Federal del Trabajo dando cumplimiento a los Documentos Rectores de la Confederación y </a:t>
            </a:r>
            <a:r>
              <a:rPr lang="es-MX" sz="2400" dirty="0" err="1" smtClean="0">
                <a:solidFill>
                  <a:schemeClr val="accent1">
                    <a:lumMod val="75000"/>
                  </a:schemeClr>
                </a:solidFill>
                <a:latin typeface="Arial" panose="020B0604020202020204" pitchFamily="34" charset="0"/>
                <a:cs typeface="Arial" panose="020B0604020202020204" pitchFamily="34" charset="0"/>
              </a:rPr>
              <a:t>sujetandose</a:t>
            </a:r>
            <a:r>
              <a:rPr lang="es-MX" sz="2400" dirty="0" smtClean="0">
                <a:solidFill>
                  <a:schemeClr val="accent1">
                    <a:lumMod val="75000"/>
                  </a:schemeClr>
                </a:solidFill>
                <a:latin typeface="Arial" panose="020B0604020202020204" pitchFamily="34" charset="0"/>
                <a:cs typeface="Arial" panose="020B0604020202020204" pitchFamily="34" charset="0"/>
              </a:rPr>
              <a:t> en todo momento a lo dispuesto en el reglamento específico.</a:t>
            </a:r>
            <a:endParaRPr lang="es-MX" sz="2400" dirty="0">
              <a:solidFill>
                <a:schemeClr val="accent1">
                  <a:lumMod val="75000"/>
                </a:schemeClr>
              </a:solidFill>
              <a:latin typeface="Arial" panose="020B0604020202020204" pitchFamily="34" charset="0"/>
              <a:cs typeface="Arial" panose="020B0604020202020204" pitchFamily="34" charset="0"/>
            </a:endParaRPr>
          </a:p>
          <a:p>
            <a:pPr marL="133350" indent="0">
              <a:buNone/>
            </a:pPr>
            <a:r>
              <a:rPr lang="es-MX" sz="2400" dirty="0" smtClean="0">
                <a:solidFill>
                  <a:schemeClr val="accent1">
                    <a:lumMod val="75000"/>
                  </a:schemeClr>
                </a:solidFill>
                <a:latin typeface="Arial" panose="020B0604020202020204" pitchFamily="34" charset="0"/>
                <a:cs typeface="Arial" panose="020B0604020202020204" pitchFamily="34" charset="0"/>
              </a:rPr>
              <a:t>La Comisión Ejecutiva agrupará a los Sindicatos Patronales en tantas Federaciones como juzgue necesario, de acuerdo a la división geográfica en regiones del país.</a:t>
            </a:r>
            <a:endParaRPr lang="es-MX" sz="2400" dirty="0">
              <a:solidFill>
                <a:schemeClr val="accent1">
                  <a:lumMod val="75000"/>
                </a:schemeClr>
              </a:solidFill>
              <a:latin typeface="Arial" panose="020B0604020202020204" pitchFamily="34" charset="0"/>
              <a:cs typeface="Arial" panose="020B0604020202020204" pitchFamily="34" charset="0"/>
            </a:endParaRPr>
          </a:p>
          <a:p>
            <a:endParaRPr lang="es-MX" dirty="0"/>
          </a:p>
          <a:p>
            <a:endParaRPr lang="es-MX" dirty="0"/>
          </a:p>
        </p:txBody>
      </p:sp>
      <p:sp>
        <p:nvSpPr>
          <p:cNvPr id="4" name="Título 1"/>
          <p:cNvSpPr>
            <a:spLocks noGrp="1"/>
          </p:cNvSpPr>
          <p:nvPr>
            <p:ph type="title"/>
          </p:nvPr>
        </p:nvSpPr>
        <p:spPr>
          <a:xfrm>
            <a:off x="981078" y="350838"/>
            <a:ext cx="8305797" cy="1235075"/>
          </a:xfrm>
          <a:solidFill>
            <a:schemeClr val="accent1">
              <a:lumMod val="75000"/>
            </a:schemeClr>
          </a:solidFill>
        </p:spPr>
        <p:txBody>
          <a:bodyPr/>
          <a:lstStyle/>
          <a:p>
            <a:pPr algn="ctr"/>
            <a:r>
              <a:rPr lang="es-MX" altLang="es-MX" sz="4000" b="1" dirty="0" smtClean="0">
                <a:solidFill>
                  <a:schemeClr val="bg1"/>
                </a:solidFill>
                <a:latin typeface="Arial" panose="020B0604020202020204" pitchFamily="34" charset="0"/>
                <a:cs typeface="Arial" panose="020B0604020202020204" pitchFamily="34" charset="0"/>
                <a:sym typeface="Arial" panose="020B0604020202020204" pitchFamily="34" charset="0"/>
              </a:rPr>
              <a:t>Federaciones</a:t>
            </a:r>
            <a:endParaRPr lang="es-MX"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744807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609602" y="1954212"/>
            <a:ext cx="10515599" cy="4351338"/>
          </a:xfrm>
        </p:spPr>
        <p:txBody>
          <a:bodyPr/>
          <a:lstStyle/>
          <a:p>
            <a:pPr marL="0" indent="0" algn="just" defTabSz="449263" eaLnBrk="1">
              <a:lnSpc>
                <a:spcPct val="107000"/>
              </a:lnSpc>
              <a:spcBef>
                <a:spcPts val="800"/>
              </a:spcBef>
              <a:buSzTx/>
              <a:buFontTx/>
              <a:buNone/>
            </a:pPr>
            <a:endParaRPr lang="es-MX" altLang="es-MX" sz="2000" b="1" dirty="0" smtClean="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0" indent="0" algn="just" defTabSz="449263" eaLnBrk="1">
              <a:lnSpc>
                <a:spcPct val="107000"/>
              </a:lnSpc>
              <a:spcBef>
                <a:spcPts val="800"/>
              </a:spcBef>
              <a:buSzTx/>
              <a:buFontTx/>
              <a:buNone/>
            </a:pPr>
            <a:r>
              <a:rPr lang="es-MX" altLang="es-MX" sz="2000" b="1" dirty="0" smtClean="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FEDERACIONES</a:t>
            </a:r>
            <a:endParaRPr lang="es-MX" altLang="es-MX" sz="20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0" indent="0" algn="just" defTabSz="449263" eaLnBrk="1">
              <a:lnSpc>
                <a:spcPct val="107000"/>
              </a:lnSpc>
              <a:spcBef>
                <a:spcPts val="800"/>
              </a:spcBef>
              <a:buSzTx/>
              <a:buFontTx/>
              <a:buNone/>
            </a:pPr>
            <a:endParaRPr lang="es-MX" altLang="es-MX" sz="20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0" indent="0" algn="just" defTabSz="449263" eaLnBrk="1">
              <a:spcBef>
                <a:spcPct val="0"/>
              </a:spcBef>
              <a:buSzTx/>
              <a:buFontTx/>
              <a:buNone/>
            </a:pPr>
            <a:r>
              <a:rPr lang="es-MX" altLang="es-MX" sz="20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69.- Objetivos de las Federaciones. </a:t>
            </a:r>
          </a:p>
          <a:p>
            <a:pPr marL="0" indent="0" algn="just" defTabSz="449263" eaLnBrk="1">
              <a:spcBef>
                <a:spcPct val="0"/>
              </a:spcBef>
              <a:buSzTx/>
              <a:buFontTx/>
              <a:buNone/>
            </a:pPr>
            <a:r>
              <a:rPr lang="es-MX" altLang="es-MX" sz="20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Las Federaciones tendrán como objetivo el coadyuvar en la ejecución del Plan Estratégico, contribuir al desarrollo cuantitativo y cualitativo de los Sindicatos Patronales, promover la formación y desarrollo de Sindicatos Patronales, propiciar una agenda común con los Sindicatos Patronales socios y apoyar el cumplimiento de los acuerdos y políticas de COPARMEX entre sus integrantes.</a:t>
            </a:r>
          </a:p>
          <a:p>
            <a:endParaRPr lang="es-MX" dirty="0">
              <a:solidFill>
                <a:schemeClr val="accent1">
                  <a:lumMod val="75000"/>
                </a:schemeClr>
              </a:solidFill>
            </a:endParaRPr>
          </a:p>
        </p:txBody>
      </p:sp>
      <p:sp>
        <p:nvSpPr>
          <p:cNvPr id="4" name="Título 1"/>
          <p:cNvSpPr>
            <a:spLocks noGrp="1"/>
          </p:cNvSpPr>
          <p:nvPr>
            <p:ph type="title"/>
          </p:nvPr>
        </p:nvSpPr>
        <p:spPr>
          <a:xfrm>
            <a:off x="838203" y="350838"/>
            <a:ext cx="8677272" cy="1263650"/>
          </a:xfrm>
          <a:solidFill>
            <a:schemeClr val="accent1">
              <a:lumMod val="75000"/>
            </a:schemeClr>
          </a:solidFill>
        </p:spPr>
        <p:txBody>
          <a:bodyPr/>
          <a:lstStyle/>
          <a:p>
            <a:pPr algn="ctr"/>
            <a:r>
              <a:rPr lang="es-MX" alt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Facultades</a:t>
            </a:r>
            <a:endParaRPr lang="es-MX"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7983535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400050" y="2054225"/>
            <a:ext cx="10910889" cy="3675063"/>
          </a:xfrm>
        </p:spPr>
        <p:txBody>
          <a:bodyPr/>
          <a:lstStyle/>
          <a:p>
            <a:pPr marL="0" indent="0" algn="just" defTabSz="411163" eaLnBrk="1">
              <a:lnSpc>
                <a:spcPct val="100000"/>
              </a:lnSpc>
              <a:spcBef>
                <a:spcPts val="1000"/>
              </a:spcBef>
              <a:buSzTx/>
              <a:buFontTx/>
              <a:buNone/>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Son sindicatos patronales afiliados voluntariamente a la Confederación, distribuidos en las 14 Federaciones. </a:t>
            </a:r>
          </a:p>
          <a:p>
            <a:pPr marL="0" indent="0" algn="just" defTabSz="411163" eaLnBrk="1">
              <a:lnSpc>
                <a:spcPct val="100000"/>
              </a:lnSpc>
              <a:spcBef>
                <a:spcPts val="1000"/>
              </a:spcBef>
              <a:buSzTx/>
              <a:buFontTx/>
              <a:buNone/>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Las </a:t>
            </a:r>
            <a:r>
              <a:rPr lang="es-MX" altLang="es-MX" sz="16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Delegaciones </a:t>
            </a: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son un paso previo, a través del cual, empresarios de la localidad se agrupan y organizan para adquirir la experiencia, fortalecimiento y posicionamiento local y de la Coparmex con el objetivo de formar, en un tiempo determinado, un Centro Empresarial en su ciudad.</a:t>
            </a:r>
          </a:p>
          <a:p>
            <a:pPr marL="0" indent="0" algn="just" defTabSz="411163" eaLnBrk="1">
              <a:lnSpc>
                <a:spcPct val="100000"/>
              </a:lnSpc>
              <a:spcBef>
                <a:spcPts val="1000"/>
              </a:spcBef>
              <a:buSzTx/>
              <a:buFontTx/>
              <a:buNone/>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Una </a:t>
            </a:r>
            <a:r>
              <a:rPr lang="es-MX" altLang="es-MX" sz="16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Representación</a:t>
            </a: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 es un grupo pequeño de empresarios reconocidos, afines a los principios y valores de la Coparmex que residen en ciudades y municipios importantes, en las cuales, el proceso de formación de una delegación y/o Centro Empresarial aún tomará un tiempo determinado. A este pequeño grupo de empresarios reconocidos –al menos 10- y afines a los principios, valores y filosofía de la Coparmex se les brindará toda la capacitación y el conocimiento sobre la Coparmex, su filosofía, historia, plan de trabajo y acciones; además se les capacitará para poder transmitir este conocimiento a otros empresarios de la región, así como representar a la Coparmex ante la Sociedad local y regional. </a:t>
            </a:r>
          </a:p>
          <a:p>
            <a:pPr marL="0" indent="0" algn="just" defTabSz="411163" eaLnBrk="1">
              <a:lnSpc>
                <a:spcPct val="100000"/>
              </a:lnSpc>
              <a:spcBef>
                <a:spcPts val="1000"/>
              </a:spcBef>
              <a:buSzTx/>
              <a:buFontTx/>
              <a:buNone/>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Las Delegaciones y Representaciones COPARMEX dependen del Centro Empresarial (Sindicato Patronal) que esté ubicado en su Estado y que se determine como el más idóneo. </a:t>
            </a:r>
          </a:p>
          <a:p>
            <a:endParaRPr lang="es-MX" dirty="0"/>
          </a:p>
        </p:txBody>
      </p:sp>
      <p:sp>
        <p:nvSpPr>
          <p:cNvPr id="4" name="Título 1"/>
          <p:cNvSpPr>
            <a:spLocks noGrp="1"/>
          </p:cNvSpPr>
          <p:nvPr>
            <p:ph type="title"/>
          </p:nvPr>
        </p:nvSpPr>
        <p:spPr>
          <a:xfrm>
            <a:off x="981079" y="350837"/>
            <a:ext cx="8634410" cy="1320800"/>
          </a:xfrm>
          <a:solidFill>
            <a:schemeClr val="accent1">
              <a:lumMod val="75000"/>
            </a:schemeClr>
          </a:solidFill>
        </p:spPr>
        <p:txBody>
          <a:bodyPr/>
          <a:lstStyle/>
          <a:p>
            <a:pPr algn="ctr"/>
            <a:r>
              <a:rPr lang="es-MX" sz="4000" b="1" dirty="0" smtClean="0">
                <a:solidFill>
                  <a:schemeClr val="bg1"/>
                </a:solidFill>
                <a:latin typeface="Arial" panose="020B0604020202020204" pitchFamily="34" charset="0"/>
                <a:cs typeface="Arial" panose="020B0604020202020204" pitchFamily="34" charset="0"/>
                <a:sym typeface="Arial" panose="020B0604020202020204" pitchFamily="34" charset="0"/>
              </a:rPr>
              <a:t>Sindicatos Patronales </a:t>
            </a:r>
            <a:endParaRPr lang="es-MX"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4447704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descr="logo_transparente.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9900047" y="6189390"/>
            <a:ext cx="546943" cy="460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graphicFrame>
        <p:nvGraphicFramePr>
          <p:cNvPr id="2" name="Group 2"/>
          <p:cNvGraphicFramePr>
            <a:graphicFrameLocks noGrp="1"/>
          </p:cNvGraphicFramePr>
          <p:nvPr>
            <p:extLst>
              <p:ext uri="{D42A27DB-BD31-4B8C-83A1-F6EECF244321}">
                <p14:modId xmlns:p14="http://schemas.microsoft.com/office/powerpoint/2010/main" xmlns="" val="757362446"/>
              </p:ext>
            </p:extLst>
          </p:nvPr>
        </p:nvGraphicFramePr>
        <p:xfrm>
          <a:off x="1614489" y="165200"/>
          <a:ext cx="8275512" cy="6507124"/>
        </p:xfrm>
        <a:graphic>
          <a:graphicData uri="http://schemas.openxmlformats.org/drawingml/2006/table">
            <a:tbl>
              <a:tblPr/>
              <a:tblGrid>
                <a:gridCol w="189516">
                  <a:extLst>
                    <a:ext uri="{9D8B030D-6E8A-4147-A177-3AD203B41FA5}">
                      <a16:colId xmlns="" xmlns:a16="http://schemas.microsoft.com/office/drawing/2014/main" val="20000"/>
                    </a:ext>
                  </a:extLst>
                </a:gridCol>
                <a:gridCol w="900486">
                  <a:extLst>
                    <a:ext uri="{9D8B030D-6E8A-4147-A177-3AD203B41FA5}">
                      <a16:colId xmlns="" xmlns:a16="http://schemas.microsoft.com/office/drawing/2014/main" val="20001"/>
                    </a:ext>
                  </a:extLst>
                </a:gridCol>
                <a:gridCol w="812045">
                  <a:extLst>
                    <a:ext uri="{9D8B030D-6E8A-4147-A177-3AD203B41FA5}">
                      <a16:colId xmlns="" xmlns:a16="http://schemas.microsoft.com/office/drawing/2014/main" val="20002"/>
                    </a:ext>
                  </a:extLst>
                </a:gridCol>
                <a:gridCol w="990075">
                  <a:extLst>
                    <a:ext uri="{9D8B030D-6E8A-4147-A177-3AD203B41FA5}">
                      <a16:colId xmlns="" xmlns:a16="http://schemas.microsoft.com/office/drawing/2014/main" val="20003"/>
                    </a:ext>
                  </a:extLst>
                </a:gridCol>
                <a:gridCol w="183773">
                  <a:extLst>
                    <a:ext uri="{9D8B030D-6E8A-4147-A177-3AD203B41FA5}">
                      <a16:colId xmlns="" xmlns:a16="http://schemas.microsoft.com/office/drawing/2014/main" val="20004"/>
                    </a:ext>
                  </a:extLst>
                </a:gridCol>
                <a:gridCol w="2294861">
                  <a:extLst>
                    <a:ext uri="{9D8B030D-6E8A-4147-A177-3AD203B41FA5}">
                      <a16:colId xmlns="" xmlns:a16="http://schemas.microsoft.com/office/drawing/2014/main" val="20005"/>
                    </a:ext>
                  </a:extLst>
                </a:gridCol>
                <a:gridCol w="1503490">
                  <a:extLst>
                    <a:ext uri="{9D8B030D-6E8A-4147-A177-3AD203B41FA5}">
                      <a16:colId xmlns="" xmlns:a16="http://schemas.microsoft.com/office/drawing/2014/main" val="20006"/>
                    </a:ext>
                  </a:extLst>
                </a:gridCol>
                <a:gridCol w="1401266">
                  <a:extLst>
                    <a:ext uri="{9D8B030D-6E8A-4147-A177-3AD203B41FA5}">
                      <a16:colId xmlns="" xmlns:a16="http://schemas.microsoft.com/office/drawing/2014/main" val="20007"/>
                    </a:ext>
                  </a:extLst>
                </a:gridCol>
              </a:tblGrid>
              <a:tr h="565766">
                <a:tc grid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dirty="0">
                          <a:ln>
                            <a:noFill/>
                          </a:ln>
                          <a:solidFill>
                            <a:srgbClr val="000000"/>
                          </a:solidFill>
                          <a:effectLst/>
                          <a:latin typeface="Arial" pitchFamily="34" charset="0"/>
                          <a:cs typeface="Arial" pitchFamily="34" charset="0"/>
                          <a:sym typeface="Arial" pitchFamily="34" charset="0"/>
                        </a:rPr>
                        <a:t>Federación</a:t>
                      </a:r>
                      <a:endParaRPr kumimoji="0" lang="es-MX" sz="13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h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Presidente de la Federación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Estado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grid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Centro Empresarial</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h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Delegación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dirty="0">
                          <a:ln>
                            <a:noFill/>
                          </a:ln>
                          <a:solidFill>
                            <a:srgbClr val="000000"/>
                          </a:solidFill>
                          <a:effectLst/>
                          <a:latin typeface="Arial" pitchFamily="34" charset="0"/>
                          <a:cs typeface="Arial" pitchFamily="34" charset="0"/>
                          <a:sym typeface="Arial" pitchFamily="34" charset="0"/>
                        </a:rPr>
                        <a:t>Representación</a:t>
                      </a:r>
                      <a:endParaRPr kumimoji="0" lang="es-MX" sz="13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extLst>
                  <a:ext uri="{0D108BD9-81ED-4DB2-BD59-A6C34878D82A}">
                    <a16:rowId xmlns="" xmlns:a16="http://schemas.microsoft.com/office/drawing/2014/main" val="10000"/>
                  </a:ext>
                </a:extLst>
              </a:tr>
              <a:tr h="158812">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 Baja California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Lic. Armando León Ptacnik</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Baja California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Ensenada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1"/>
                  </a:ext>
                </a:extLst>
              </a:tr>
              <a:tr h="158812">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Mexicali</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2"/>
                  </a:ext>
                </a:extLst>
              </a:tr>
              <a:tr h="24814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Tijuana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3"/>
                  </a:ext>
                </a:extLst>
              </a:tr>
              <a:tr h="295565">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Bajío - Norte</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Arq.César Gonzalo Castanedo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Aguascalientes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Aguascalientes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1. Encarnación de Díaz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651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4"/>
                  </a:ext>
                </a:extLst>
              </a:tr>
              <a:tr h="301143">
                <a:tc vMerge="1">
                  <a:txBody>
                    <a:bodyPr/>
                    <a:lstStyle/>
                    <a:p>
                      <a:endParaRPr lang="es-MX"/>
                    </a:p>
                  </a:txBody>
                  <a:tcPr/>
                </a:tc>
                <a:tc vMerge="1">
                  <a:txBody>
                    <a:bodyPr/>
                    <a:lstStyle/>
                    <a:p>
                      <a:endParaRPr lang="es-MX"/>
                    </a:p>
                  </a:txBody>
                  <a:tcPr/>
                </a:tc>
                <a:tc vMerge="1">
                  <a:txBody>
                    <a:bodyPr/>
                    <a:lstStyle/>
                    <a:p>
                      <a:endParaRPr lang="es-MX"/>
                    </a:p>
                  </a:txBody>
                  <a:tcPr/>
                </a:tc>
                <a:tc row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San Luis Potosí</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5</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Matehuala y Norte Potosino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5"/>
                  </a:ext>
                </a:extLst>
              </a:tr>
              <a:tr h="30114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6</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San Luis Potosí</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2. Río Verde   3. Ciudad Valles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651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6"/>
                  </a:ext>
                </a:extLst>
              </a:tr>
              <a:tr h="159915">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Zacatecas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7</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Zacatecas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7"/>
                  </a:ext>
                </a:extLst>
              </a:tr>
              <a:tr h="158812">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Bajío Centro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C.P.  Luisa Estela León Marín.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Guanajuato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8</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Celaya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8"/>
                  </a:ext>
                </a:extLst>
              </a:tr>
              <a:tr h="158812">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9</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Irapuato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9"/>
                  </a:ext>
                </a:extLst>
              </a:tr>
              <a:tr h="288948">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10</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Patronal de León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4. Juventino Rosas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651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0"/>
                  </a:ext>
                </a:extLst>
              </a:tr>
              <a:tr h="159915">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Michoacán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Michoacán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1"/>
                  </a:ext>
                </a:extLst>
              </a:tr>
              <a:tr h="286743">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Querétaro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Querétaro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2"/>
                  </a:ext>
                </a:extLst>
              </a:tr>
              <a:tr h="301143">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Lic. Gerardo Trejo Veytia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D. F.</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la Ciudad de México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3"/>
                  </a:ext>
                </a:extLst>
              </a:tr>
              <a:tr h="294463">
                <a:tc vMerge="1">
                  <a:txBody>
                    <a:bodyPr/>
                    <a:lstStyle/>
                    <a:p>
                      <a:endParaRPr lang="es-MX"/>
                    </a:p>
                  </a:txBody>
                  <a:tcPr/>
                </a:tc>
                <a:tc vMerge="1">
                  <a:txBody>
                    <a:bodyPr/>
                    <a:lstStyle/>
                    <a:p>
                      <a:endParaRPr lang="es-MX"/>
                    </a:p>
                  </a:txBody>
                  <a:tcPr/>
                </a:tc>
                <a:tc vMerge="1">
                  <a:txBody>
                    <a:bodyPr/>
                    <a:lstStyle/>
                    <a:p>
                      <a:endParaRPr lang="es-MX"/>
                    </a:p>
                  </a:txBody>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Estado de México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Patronal del Estado de México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4"/>
                  </a:ext>
                </a:extLst>
              </a:tr>
              <a:tr h="29446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15</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Coparmex Estado de México Oriente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5"/>
                  </a:ext>
                </a:extLst>
              </a:tr>
              <a:tr h="30114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16</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Metropolitano del Estado de México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6"/>
                  </a:ext>
                </a:extLst>
              </a:tr>
              <a:tr h="286743">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Hidalgo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17</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Coparmex Hidalgo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7"/>
                  </a:ext>
                </a:extLst>
              </a:tr>
              <a:tr h="286743">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5</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Chihuahua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Lic. Guadalupe de la Vega Arizpe</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Chihuahua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18</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Chihuahua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8"/>
                  </a:ext>
                </a:extLst>
              </a:tr>
              <a:tr h="29446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19</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Ciudad Delicias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9"/>
                  </a:ext>
                </a:extLst>
              </a:tr>
              <a:tr h="28674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20</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Coparmex Ciudad Juárez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20"/>
                  </a:ext>
                </a:extLst>
              </a:tr>
              <a:tr h="29446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Cuauhtémoc</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21"/>
                  </a:ext>
                </a:extLst>
              </a:tr>
              <a:tr h="30114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Hidalgo del Parral</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22"/>
                  </a:ext>
                </a:extLst>
              </a:tr>
              <a:tr h="30114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Nuevo Casas Grandes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dirty="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23"/>
                  </a:ext>
                </a:extLst>
              </a:tr>
            </a:tbl>
          </a:graphicData>
        </a:graphic>
      </p:graphicFrame>
    </p:spTree>
    <p:extLst>
      <p:ext uri="{BB962C8B-B14F-4D97-AF65-F5344CB8AC3E}">
        <p14:creationId xmlns:p14="http://schemas.microsoft.com/office/powerpoint/2010/main" xmlns="" val="218890308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descr="logo_transparente.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9900047" y="6189390"/>
            <a:ext cx="546943" cy="460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graphicFrame>
        <p:nvGraphicFramePr>
          <p:cNvPr id="2" name="Group 2"/>
          <p:cNvGraphicFramePr>
            <a:graphicFrameLocks noGrp="1"/>
          </p:cNvGraphicFramePr>
          <p:nvPr/>
        </p:nvGraphicFramePr>
        <p:xfrm>
          <a:off x="1949277" y="486668"/>
          <a:ext cx="7999883" cy="5886899"/>
        </p:xfrm>
        <a:graphic>
          <a:graphicData uri="http://schemas.openxmlformats.org/drawingml/2006/table">
            <a:tbl>
              <a:tblPr/>
              <a:tblGrid>
                <a:gridCol w="177477">
                  <a:extLst>
                    <a:ext uri="{9D8B030D-6E8A-4147-A177-3AD203B41FA5}">
                      <a16:colId xmlns="" xmlns:a16="http://schemas.microsoft.com/office/drawing/2014/main" val="20000"/>
                    </a:ext>
                  </a:extLst>
                </a:gridCol>
                <a:gridCol w="846088">
                  <a:extLst>
                    <a:ext uri="{9D8B030D-6E8A-4147-A177-3AD203B41FA5}">
                      <a16:colId xmlns="" xmlns:a16="http://schemas.microsoft.com/office/drawing/2014/main" val="20001"/>
                    </a:ext>
                  </a:extLst>
                </a:gridCol>
                <a:gridCol w="763488">
                  <a:extLst>
                    <a:ext uri="{9D8B030D-6E8A-4147-A177-3AD203B41FA5}">
                      <a16:colId xmlns="" xmlns:a16="http://schemas.microsoft.com/office/drawing/2014/main" val="20002"/>
                    </a:ext>
                  </a:extLst>
                </a:gridCol>
                <a:gridCol w="929804">
                  <a:extLst>
                    <a:ext uri="{9D8B030D-6E8A-4147-A177-3AD203B41FA5}">
                      <a16:colId xmlns="" xmlns:a16="http://schemas.microsoft.com/office/drawing/2014/main" val="20003"/>
                    </a:ext>
                  </a:extLst>
                </a:gridCol>
                <a:gridCol w="212080">
                  <a:extLst>
                    <a:ext uri="{9D8B030D-6E8A-4147-A177-3AD203B41FA5}">
                      <a16:colId xmlns="" xmlns:a16="http://schemas.microsoft.com/office/drawing/2014/main" val="20004"/>
                    </a:ext>
                  </a:extLst>
                </a:gridCol>
                <a:gridCol w="2429991">
                  <a:extLst>
                    <a:ext uri="{9D8B030D-6E8A-4147-A177-3AD203B41FA5}">
                      <a16:colId xmlns="" xmlns:a16="http://schemas.microsoft.com/office/drawing/2014/main" val="20005"/>
                    </a:ext>
                  </a:extLst>
                </a:gridCol>
                <a:gridCol w="1573857">
                  <a:extLst>
                    <a:ext uri="{9D8B030D-6E8A-4147-A177-3AD203B41FA5}">
                      <a16:colId xmlns="" xmlns:a16="http://schemas.microsoft.com/office/drawing/2014/main" val="20006"/>
                    </a:ext>
                  </a:extLst>
                </a:gridCol>
                <a:gridCol w="1067098">
                  <a:extLst>
                    <a:ext uri="{9D8B030D-6E8A-4147-A177-3AD203B41FA5}">
                      <a16:colId xmlns="" xmlns:a16="http://schemas.microsoft.com/office/drawing/2014/main" val="20007"/>
                    </a:ext>
                  </a:extLst>
                </a:gridCol>
              </a:tblGrid>
              <a:tr h="541363">
                <a:tc grid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Federación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h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Presidente de la Federación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Estado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grid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Centro Empresarial</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h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Delegación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Representación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extLst>
                  <a:ext uri="{0D108BD9-81ED-4DB2-BD59-A6C34878D82A}">
                    <a16:rowId xmlns="" xmlns:a16="http://schemas.microsoft.com/office/drawing/2014/main" val="10000"/>
                  </a:ext>
                </a:extLst>
              </a:tr>
              <a:tr h="525736">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6</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Norte</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Lic. Juan Carlos López Villarreal</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Coahuila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Coahuila Sureste</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5. Región Centro y Carbonífera de Coahuila -Monclova.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651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1"/>
                  </a:ext>
                </a:extLst>
              </a:tr>
              <a:tr h="167432">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25</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Coparmex Laguna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2"/>
                  </a:ext>
                </a:extLst>
              </a:tr>
              <a:tr h="167432">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Nuevo León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26</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Coparmex Nuevo León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6. Linares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651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3"/>
                  </a:ext>
                </a:extLst>
              </a:tr>
              <a:tr h="167432">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7</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Occidente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José de Jesús Hernández Preciado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Colima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27</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Colima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4"/>
                  </a:ext>
                </a:extLst>
              </a:tr>
              <a:tr h="281285">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28</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Manzanillo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5"/>
                  </a:ext>
                </a:extLst>
              </a:tr>
              <a:tr h="630660">
                <a:tc vMerge="1">
                  <a:txBody>
                    <a:bodyPr/>
                    <a:lstStyle/>
                    <a:p>
                      <a:endParaRPr lang="es-MX"/>
                    </a:p>
                  </a:txBody>
                  <a:tcPr/>
                </a:tc>
                <a:tc vMerge="1">
                  <a:txBody>
                    <a:bodyPr/>
                    <a:lstStyle/>
                    <a:p>
                      <a:endParaRPr lang="es-MX"/>
                    </a:p>
                  </a:txBody>
                  <a:tcPr/>
                </a:tc>
                <a:tc vMerge="1">
                  <a:txBody>
                    <a:bodyPr/>
                    <a:lstStyle/>
                    <a:p>
                      <a:endParaRPr lang="es-MX"/>
                    </a:p>
                  </a:txBody>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Jalisco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29</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Jalisco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7. Arandas 8. Capilla de Guadalupe 9. Región Ciénega 10. Jalostotitlán 11. San Juan de los Lagos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651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6"/>
                  </a:ext>
                </a:extLst>
              </a:tr>
              <a:tr h="282402">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30</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Puerto Vallarta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7"/>
                  </a:ext>
                </a:extLst>
              </a:tr>
              <a:tr h="281285">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Tepatitlán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8"/>
                  </a:ext>
                </a:extLst>
              </a:tr>
              <a:tr h="167432">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Nayarit</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Nayarit</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9"/>
                  </a:ext>
                </a:extLst>
              </a:tr>
              <a:tr h="412998">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8</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Pacífico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Ing. Jorge López Valencia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Baja California Sur</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Baja California Sur</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12. Los Cabos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651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0"/>
                  </a:ext>
                </a:extLst>
              </a:tr>
              <a:tr h="167432">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Durango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Durango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1"/>
                  </a:ext>
                </a:extLst>
              </a:tr>
              <a:tr h="165199">
                <a:tc vMerge="1">
                  <a:txBody>
                    <a:bodyPr/>
                    <a:lstStyle/>
                    <a:p>
                      <a:endParaRPr lang="es-MX"/>
                    </a:p>
                  </a:txBody>
                  <a:tcPr/>
                </a:tc>
                <a:tc vMerge="1">
                  <a:txBody>
                    <a:bodyPr/>
                    <a:lstStyle/>
                    <a:p>
                      <a:endParaRPr lang="es-MX"/>
                    </a:p>
                  </a:txBody>
                  <a:tcPr/>
                </a:tc>
                <a:tc vMerge="1">
                  <a:txBody>
                    <a:bodyPr/>
                    <a:lstStyle/>
                    <a:p>
                      <a:endParaRPr lang="es-MX"/>
                    </a:p>
                  </a:txBody>
                  <a:tcPr/>
                </a:tc>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Sinaloa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35</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Guasave</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2"/>
                  </a:ext>
                </a:extLst>
              </a:tr>
              <a:tr h="308074">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36</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Mazatlán y del Sur de Sinaloa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3"/>
                  </a:ext>
                </a:extLst>
              </a:tr>
              <a:tr h="165199">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37</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Sinaloa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4"/>
                  </a:ext>
                </a:extLst>
              </a:tr>
              <a:tr h="281285">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38</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Valle del Fuerte</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5"/>
                  </a:ext>
                </a:extLst>
              </a:tr>
              <a:tr h="281285">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9</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Peninsular</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Federico Cuesy Ramírez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Quintana Roo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39</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Chetumal</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6"/>
                  </a:ext>
                </a:extLst>
              </a:tr>
              <a:tr h="165199">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40</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Cozumel</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7"/>
                  </a:ext>
                </a:extLst>
              </a:tr>
              <a:tr h="281285">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41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Quintana Roo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8"/>
                  </a:ext>
                </a:extLst>
              </a:tr>
              <a:tr h="165199">
                <a:tc vMerge="1">
                  <a:txBody>
                    <a:bodyPr/>
                    <a:lstStyle/>
                    <a:p>
                      <a:endParaRPr lang="es-MX"/>
                    </a:p>
                  </a:txBody>
                  <a:tcPr/>
                </a:tc>
                <a:tc vMerge="1">
                  <a:txBody>
                    <a:bodyPr/>
                    <a:lstStyle/>
                    <a:p>
                      <a:endParaRPr lang="es-MX"/>
                    </a:p>
                  </a:txBody>
                  <a:tcPr/>
                </a:tc>
                <a:tc vMerge="1">
                  <a:txBody>
                    <a:bodyPr/>
                    <a:lstStyle/>
                    <a:p>
                      <a:endParaRPr lang="es-MX"/>
                    </a:p>
                  </a:txBody>
                  <a:tcPr/>
                </a:tc>
                <a:tc row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Yucatán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42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Mérida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9"/>
                  </a:ext>
                </a:extLst>
              </a:tr>
              <a:tr h="281285">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43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Valladolid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20"/>
                  </a:ext>
                </a:extLst>
              </a:tr>
            </a:tbl>
          </a:graphicData>
        </a:graphic>
      </p:graphicFrame>
    </p:spTree>
    <p:extLst>
      <p:ext uri="{BB962C8B-B14F-4D97-AF65-F5344CB8AC3E}">
        <p14:creationId xmlns:p14="http://schemas.microsoft.com/office/powerpoint/2010/main" xmlns="" val="398969401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3" name="Group 1"/>
          <p:cNvGraphicFramePr>
            <a:graphicFrameLocks noGrp="1"/>
          </p:cNvGraphicFramePr>
          <p:nvPr/>
        </p:nvGraphicFramePr>
        <p:xfrm>
          <a:off x="1818680" y="545828"/>
          <a:ext cx="8191872" cy="5770815"/>
        </p:xfrm>
        <a:graphic>
          <a:graphicData uri="http://schemas.openxmlformats.org/drawingml/2006/table">
            <a:tbl>
              <a:tblPr/>
              <a:tblGrid>
                <a:gridCol w="180826">
                  <a:extLst>
                    <a:ext uri="{9D8B030D-6E8A-4147-A177-3AD203B41FA5}">
                      <a16:colId xmlns="" xmlns:a16="http://schemas.microsoft.com/office/drawing/2014/main" val="20000"/>
                    </a:ext>
                  </a:extLst>
                </a:gridCol>
                <a:gridCol w="860599">
                  <a:extLst>
                    <a:ext uri="{9D8B030D-6E8A-4147-A177-3AD203B41FA5}">
                      <a16:colId xmlns="" xmlns:a16="http://schemas.microsoft.com/office/drawing/2014/main" val="20001"/>
                    </a:ext>
                  </a:extLst>
                </a:gridCol>
                <a:gridCol w="775766">
                  <a:extLst>
                    <a:ext uri="{9D8B030D-6E8A-4147-A177-3AD203B41FA5}">
                      <a16:colId xmlns="" xmlns:a16="http://schemas.microsoft.com/office/drawing/2014/main" val="20002"/>
                    </a:ext>
                  </a:extLst>
                </a:gridCol>
                <a:gridCol w="946547">
                  <a:extLst>
                    <a:ext uri="{9D8B030D-6E8A-4147-A177-3AD203B41FA5}">
                      <a16:colId xmlns="" xmlns:a16="http://schemas.microsoft.com/office/drawing/2014/main" val="20003"/>
                    </a:ext>
                  </a:extLst>
                </a:gridCol>
                <a:gridCol w="180826">
                  <a:extLst>
                    <a:ext uri="{9D8B030D-6E8A-4147-A177-3AD203B41FA5}">
                      <a16:colId xmlns="" xmlns:a16="http://schemas.microsoft.com/office/drawing/2014/main" val="20004"/>
                    </a:ext>
                  </a:extLst>
                </a:gridCol>
                <a:gridCol w="2193355">
                  <a:extLst>
                    <a:ext uri="{9D8B030D-6E8A-4147-A177-3AD203B41FA5}">
                      <a16:colId xmlns="" xmlns:a16="http://schemas.microsoft.com/office/drawing/2014/main" val="20005"/>
                    </a:ext>
                  </a:extLst>
                </a:gridCol>
                <a:gridCol w="1640830">
                  <a:extLst>
                    <a:ext uri="{9D8B030D-6E8A-4147-A177-3AD203B41FA5}">
                      <a16:colId xmlns="" xmlns:a16="http://schemas.microsoft.com/office/drawing/2014/main" val="20006"/>
                    </a:ext>
                  </a:extLst>
                </a:gridCol>
                <a:gridCol w="1413123">
                  <a:extLst>
                    <a:ext uri="{9D8B030D-6E8A-4147-A177-3AD203B41FA5}">
                      <a16:colId xmlns="" xmlns:a16="http://schemas.microsoft.com/office/drawing/2014/main" val="20007"/>
                    </a:ext>
                  </a:extLst>
                </a:gridCol>
              </a:tblGrid>
              <a:tr h="619497">
                <a:tc grid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1" i="0" u="none" strike="noStrike" cap="none" normalizeH="0" baseline="0">
                          <a:ln>
                            <a:noFill/>
                          </a:ln>
                          <a:solidFill>
                            <a:srgbClr val="000000"/>
                          </a:solidFill>
                          <a:effectLst/>
                          <a:latin typeface="Arial" pitchFamily="34" charset="0"/>
                          <a:cs typeface="Arial" pitchFamily="34" charset="0"/>
                          <a:sym typeface="Arial" pitchFamily="34" charset="0"/>
                        </a:rPr>
                        <a:t>Federación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h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1" i="0" u="none" strike="noStrike" cap="none" normalizeH="0" baseline="0">
                          <a:ln>
                            <a:noFill/>
                          </a:ln>
                          <a:solidFill>
                            <a:srgbClr val="000000"/>
                          </a:solidFill>
                          <a:effectLst/>
                          <a:latin typeface="Arial" pitchFamily="34" charset="0"/>
                          <a:cs typeface="Arial" pitchFamily="34" charset="0"/>
                          <a:sym typeface="Arial" pitchFamily="34" charset="0"/>
                        </a:rPr>
                        <a:t>Presidente de la Federación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1" i="0" u="none" strike="noStrike" cap="none" normalizeH="0" baseline="0">
                          <a:ln>
                            <a:noFill/>
                          </a:ln>
                          <a:solidFill>
                            <a:srgbClr val="000000"/>
                          </a:solidFill>
                          <a:effectLst/>
                          <a:latin typeface="Arial" pitchFamily="34" charset="0"/>
                          <a:cs typeface="Arial" pitchFamily="34" charset="0"/>
                          <a:sym typeface="Arial" pitchFamily="34" charset="0"/>
                        </a:rPr>
                        <a:t>Estado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grid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1" i="0" u="none" strike="noStrike" cap="none" normalizeH="0" baseline="0">
                          <a:ln>
                            <a:noFill/>
                          </a:ln>
                          <a:solidFill>
                            <a:srgbClr val="000000"/>
                          </a:solidFill>
                          <a:effectLst/>
                          <a:latin typeface="Arial" pitchFamily="34" charset="0"/>
                          <a:cs typeface="Arial" pitchFamily="34" charset="0"/>
                          <a:sym typeface="Arial" pitchFamily="34" charset="0"/>
                        </a:rPr>
                        <a:t>Centro Empresarial</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h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1" i="0" u="none" strike="noStrike" cap="none" normalizeH="0" baseline="0">
                          <a:ln>
                            <a:noFill/>
                          </a:ln>
                          <a:solidFill>
                            <a:srgbClr val="000000"/>
                          </a:solidFill>
                          <a:effectLst/>
                          <a:latin typeface="Arial" pitchFamily="34" charset="0"/>
                          <a:cs typeface="Arial" pitchFamily="34" charset="0"/>
                          <a:sym typeface="Arial" pitchFamily="34" charset="0"/>
                        </a:rPr>
                        <a:t>Delegación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1" i="0" u="none" strike="noStrike" cap="none" normalizeH="0" baseline="0">
                          <a:ln>
                            <a:noFill/>
                          </a:ln>
                          <a:solidFill>
                            <a:srgbClr val="000000"/>
                          </a:solidFill>
                          <a:effectLst/>
                          <a:latin typeface="Arial" pitchFamily="34" charset="0"/>
                          <a:cs typeface="Arial" pitchFamily="34" charset="0"/>
                          <a:sym typeface="Arial" pitchFamily="34" charset="0"/>
                        </a:rPr>
                        <a:t>Representación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extLst>
                  <a:ext uri="{0D108BD9-81ED-4DB2-BD59-A6C34878D82A}">
                    <a16:rowId xmlns="" xmlns:a16="http://schemas.microsoft.com/office/drawing/2014/main" val="10000"/>
                  </a:ext>
                </a:extLst>
              </a:tr>
              <a:tr h="322585">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10</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Sureste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Federico Cuesy Ramírez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Campeche</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Campeche</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13. Ciudad del Carmen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651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1"/>
                  </a:ext>
                </a:extLst>
              </a:tr>
              <a:tr h="174129">
                <a:tc vMerge="1">
                  <a:txBody>
                    <a:bodyPr/>
                    <a:lstStyle/>
                    <a:p>
                      <a:endParaRPr lang="es-MX"/>
                    </a:p>
                  </a:txBody>
                  <a:tcPr/>
                </a:tc>
                <a:tc vMerge="1">
                  <a:txBody>
                    <a:bodyPr/>
                    <a:lstStyle/>
                    <a:p>
                      <a:endParaRPr lang="es-MX"/>
                    </a:p>
                  </a:txBody>
                  <a:tcPr/>
                </a:tc>
                <a:tc vMerge="1">
                  <a:txBody>
                    <a:bodyPr/>
                    <a:lstStyle/>
                    <a:p>
                      <a:endParaRPr lang="es-MX"/>
                    </a:p>
                  </a:txBody>
                  <a:tcPr/>
                </a:tc>
                <a:tc row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Chiapas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Patronal de Chiapas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2"/>
                  </a:ext>
                </a:extLst>
              </a:tr>
              <a:tr h="321469">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55</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Costa de Chiapas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3"/>
                  </a:ext>
                </a:extLst>
              </a:tr>
              <a:tr h="173013">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Tabasco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56</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Tabasco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4"/>
                  </a:ext>
                </a:extLst>
              </a:tr>
              <a:tr h="321469">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11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Sonora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Alfredo Santini Fernández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Sonora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44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Ciudad Obregón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5"/>
                  </a:ext>
                </a:extLst>
              </a:tr>
              <a:tr h="17301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45</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Navojoa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6"/>
                  </a:ext>
                </a:extLst>
              </a:tr>
              <a:tr h="321469">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46</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del Norte de Sonora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7"/>
                  </a:ext>
                </a:extLst>
              </a:tr>
              <a:tr h="173013">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12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Sur</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Lic. Jorge Coffau Kayser</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Puebla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47</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Puebla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8"/>
                  </a:ext>
                </a:extLst>
              </a:tr>
              <a:tr h="321469">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48</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San Martín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9"/>
                  </a:ext>
                </a:extLst>
              </a:tr>
              <a:tr h="321469">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49</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Tehuacán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0"/>
                  </a:ext>
                </a:extLst>
              </a:tr>
              <a:tr h="173013">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Tlaxcala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50</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Tlaxcala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1"/>
                  </a:ext>
                </a:extLst>
              </a:tr>
              <a:tr h="174129">
                <a:tc vMerge="1">
                  <a:txBody>
                    <a:bodyPr/>
                    <a:lstStyle/>
                    <a:p>
                      <a:endParaRPr lang="es-MX"/>
                    </a:p>
                  </a:txBody>
                  <a:tcPr/>
                </a:tc>
                <a:tc vMerge="1">
                  <a:txBody>
                    <a:bodyPr/>
                    <a:lstStyle/>
                    <a:p>
                      <a:endParaRPr lang="es-MX"/>
                    </a:p>
                  </a:txBody>
                  <a:tcPr/>
                </a:tc>
                <a:tc vMerge="1">
                  <a:txBody>
                    <a:bodyPr/>
                    <a:lstStyle/>
                    <a:p>
                      <a:endParaRPr lang="es-MX"/>
                    </a:p>
                  </a:txBody>
                  <a:tcPr/>
                </a:tc>
                <a:tc row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Veracruz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Veracruz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14. Zona Norte de Veracruz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651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2"/>
                  </a:ext>
                </a:extLst>
              </a:tr>
              <a:tr h="174129">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Xalapa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3"/>
                  </a:ext>
                </a:extLst>
              </a:tr>
              <a:tr h="174129">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13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Suroeste</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Lic. Fernando Vargas Lozano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Oaxaca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57</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Oaxaca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1. Istmo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extLst>
                  <a:ext uri="{0D108BD9-81ED-4DB2-BD59-A6C34878D82A}">
                    <a16:rowId xmlns="" xmlns:a16="http://schemas.microsoft.com/office/drawing/2014/main" val="10014"/>
                  </a:ext>
                </a:extLst>
              </a:tr>
              <a:tr h="174129">
                <a:tc vMerge="1">
                  <a:txBody>
                    <a:bodyPr/>
                    <a:lstStyle/>
                    <a:p>
                      <a:endParaRPr lang="es-MX"/>
                    </a:p>
                  </a:txBody>
                  <a:tcPr/>
                </a:tc>
                <a:tc vMerge="1">
                  <a:txBody>
                    <a:bodyPr/>
                    <a:lstStyle/>
                    <a:p>
                      <a:endParaRPr lang="es-MX"/>
                    </a:p>
                  </a:txBody>
                  <a:tcPr/>
                </a:tc>
                <a:tc vMerge="1">
                  <a:txBody>
                    <a:bodyPr/>
                    <a:lstStyle/>
                    <a:p>
                      <a:endParaRPr lang="es-MX"/>
                    </a:p>
                  </a:txBody>
                  <a:tcPr/>
                </a:tc>
                <a:tc row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Guerrero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58</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Acapulco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5"/>
                  </a:ext>
                </a:extLst>
              </a:tr>
              <a:tr h="321469">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59</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Chilpancingo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6"/>
                  </a:ext>
                </a:extLst>
              </a:tr>
              <a:tr h="174129">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Morelos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60</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Morelos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2. Zona Sur de Morelos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extLst>
                  <a:ext uri="{0D108BD9-81ED-4DB2-BD59-A6C34878D82A}">
                    <a16:rowId xmlns="" xmlns:a16="http://schemas.microsoft.com/office/drawing/2014/main" val="10017"/>
                  </a:ext>
                </a:extLst>
              </a:tr>
              <a:tr h="322585">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14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Tamaulipas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Lic. Fidel Gallardo Aguilar</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Tamaulipas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61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Ciudad Victoria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8"/>
                  </a:ext>
                </a:extLst>
              </a:tr>
              <a:tr h="321469">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62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Matamoros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9"/>
                  </a:ext>
                </a:extLst>
              </a:tr>
              <a:tr h="17301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63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Coparmex Nuevo Laredo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20"/>
                  </a:ext>
                </a:extLst>
              </a:tr>
              <a:tr h="17301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64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Reynosa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21"/>
                  </a:ext>
                </a:extLst>
              </a:tr>
              <a:tr h="17301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65</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Tampico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22"/>
                  </a:ext>
                </a:extLst>
              </a:tr>
            </a:tbl>
          </a:graphicData>
        </a:graphic>
      </p:graphicFrame>
      <p:pic>
        <p:nvPicPr>
          <p:cNvPr id="33962" name="Picture 393" descr="logo_transparente.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9900047" y="6189390"/>
            <a:ext cx="546943" cy="460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spTree>
    <p:extLst>
      <p:ext uri="{BB962C8B-B14F-4D97-AF65-F5344CB8AC3E}">
        <p14:creationId xmlns:p14="http://schemas.microsoft.com/office/powerpoint/2010/main" xmlns="" val="122019019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p:txBody>
          <a:bodyPr/>
          <a:lstStyle/>
          <a:p>
            <a:pPr marL="0" indent="0" algn="just" defTabSz="449263" eaLnBrk="1">
              <a:lnSpc>
                <a:spcPct val="107000"/>
              </a:lnSpc>
              <a:spcBef>
                <a:spcPts val="800"/>
              </a:spcBef>
              <a:buSzTx/>
              <a:buFontTx/>
              <a:buNone/>
            </a:pPr>
            <a:r>
              <a:rPr lang="es-MX" altLang="es-MX" sz="20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CONSEJEROS DELEGADOS</a:t>
            </a:r>
          </a:p>
          <a:p>
            <a:pPr marL="0" indent="0" algn="just" defTabSz="449263" eaLnBrk="1">
              <a:spcBef>
                <a:spcPct val="0"/>
              </a:spcBef>
              <a:buSzTx/>
              <a:buFontTx/>
              <a:buNone/>
            </a:pPr>
            <a:r>
              <a:rPr lang="es-MX" altLang="es-MX" sz="20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44.- De los Consejeros Delegados. </a:t>
            </a:r>
          </a:p>
          <a:p>
            <a:pPr marL="0" indent="0" algn="just" defTabSz="449263" eaLnBrk="1">
              <a:spcBef>
                <a:spcPct val="0"/>
              </a:spcBef>
              <a:buSzTx/>
              <a:buFontTx/>
              <a:buNone/>
            </a:pPr>
            <a:r>
              <a:rPr lang="es-MX" altLang="es-MX" sz="20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Los Consejeros Delegados que a propuesta del Presidente designe el Consejo Directivo, con arreglo al artículo 371, fracción IX, de la Ley Federal del Trabajo, tendrán a su cargo el cumplimiento de los objetivos, el desarrollo de los proyectos o la implementación de las acciones que el Consejo Directivo o el Presidente les encomienden. </a:t>
            </a:r>
          </a:p>
          <a:p>
            <a:pPr marL="0" indent="0" algn="just" defTabSz="449263" eaLnBrk="1">
              <a:spcBef>
                <a:spcPct val="0"/>
              </a:spcBef>
              <a:buSzTx/>
              <a:buFontTx/>
              <a:buNone/>
            </a:pPr>
            <a:r>
              <a:rPr lang="es-MX" altLang="es-MX" sz="20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Para el eficaz cumplimiento de su encomienda, los Consejeros Delegados podrán relacionarse e interactuar con los órganos de Gobierno, comisiones, comités, grupos de trabajo, Sindicatos Patronales, así como las Delegaciones y Representaciones de éstos y de la Confederación, y en general con los Socios de la misma. </a:t>
            </a:r>
          </a:p>
          <a:p>
            <a:pPr marL="0" indent="0" algn="just" defTabSz="449263" eaLnBrk="1">
              <a:spcBef>
                <a:spcPct val="0"/>
              </a:spcBef>
              <a:buSzTx/>
              <a:buFontTx/>
              <a:buNone/>
            </a:pPr>
            <a:r>
              <a:rPr lang="es-MX" altLang="es-MX" sz="20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Los Consejeros Delegados durarán en su encargo un año calendario y podrá designarse el número que resulte necesario, sin que se pueda exceder la proporción establecida en el artículo 26, primer párrafo. El Presidente podrá, determinar la cesación del encargo en forma anticipada, al concluir el motivo de la encomienda, renovarse el Consejo Directivo o en cualquier momento que lo estime conveniente. </a:t>
            </a:r>
          </a:p>
          <a:p>
            <a:endParaRPr lang="es-MX" sz="2000" dirty="0">
              <a:solidFill>
                <a:schemeClr val="accent1">
                  <a:lumMod val="75000"/>
                </a:schemeClr>
              </a:solidFill>
            </a:endParaRPr>
          </a:p>
        </p:txBody>
      </p:sp>
      <p:sp>
        <p:nvSpPr>
          <p:cNvPr id="4" name="Título 1"/>
          <p:cNvSpPr>
            <a:spLocks noGrp="1"/>
          </p:cNvSpPr>
          <p:nvPr>
            <p:ph type="title"/>
          </p:nvPr>
        </p:nvSpPr>
        <p:spPr>
          <a:xfrm>
            <a:off x="1123953" y="322262"/>
            <a:ext cx="8377235" cy="1363663"/>
          </a:xfrm>
          <a:solidFill>
            <a:schemeClr val="accent1">
              <a:lumMod val="75000"/>
            </a:schemeClr>
          </a:solidFill>
        </p:spPr>
        <p:txBody>
          <a:bodyPr/>
          <a:lstStyle/>
          <a:p>
            <a:pPr algn="ctr"/>
            <a:r>
              <a:rPr lang="es-MX" sz="4000" b="1" dirty="0" smtClean="0">
                <a:solidFill>
                  <a:schemeClr val="bg1"/>
                </a:solidFill>
                <a:latin typeface="Arial" panose="020B0604020202020204" pitchFamily="34" charset="0"/>
                <a:cs typeface="Arial" panose="020B0604020202020204" pitchFamily="34" charset="0"/>
                <a:sym typeface="Arial" panose="020B0604020202020204" pitchFamily="34" charset="0"/>
              </a:rPr>
              <a:t>Consejeros Delegados</a:t>
            </a:r>
            <a:endParaRPr lang="es-MX"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7687103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94646" y="342899"/>
            <a:ext cx="8003380" cy="1163638"/>
          </a:xfrm>
          <a:solidFill>
            <a:schemeClr val="accent1">
              <a:lumMod val="75000"/>
            </a:schemeClr>
          </a:solidFill>
        </p:spPr>
        <p:txBody>
          <a:bodyPr/>
          <a:lstStyle/>
          <a:p>
            <a:pPr algn="ctr"/>
            <a:r>
              <a:rPr lang="es-MX" sz="5400" b="1" dirty="0" smtClean="0">
                <a:solidFill>
                  <a:schemeClr val="bg1"/>
                </a:solidFill>
                <a:latin typeface="Arial" panose="020B0604020202020204" pitchFamily="34" charset="0"/>
                <a:cs typeface="Arial" panose="020B0604020202020204" pitchFamily="34" charset="0"/>
              </a:rPr>
              <a:t>Director General</a:t>
            </a:r>
            <a:endParaRPr lang="es-MX" sz="5400" b="1" dirty="0">
              <a:solidFill>
                <a:schemeClr val="bg1"/>
              </a:solidFill>
              <a:latin typeface="Arial" panose="020B0604020202020204" pitchFamily="34" charset="0"/>
              <a:cs typeface="Arial" panose="020B0604020202020204" pitchFamily="34" charset="0"/>
            </a:endParaRPr>
          </a:p>
        </p:txBody>
      </p:sp>
      <p:sp>
        <p:nvSpPr>
          <p:cNvPr id="3" name="Marcador de texto 2"/>
          <p:cNvSpPr>
            <a:spLocks noGrp="1"/>
          </p:cNvSpPr>
          <p:nvPr>
            <p:ph type="body" idx="1"/>
          </p:nvPr>
        </p:nvSpPr>
        <p:spPr>
          <a:xfrm>
            <a:off x="6337300" y="2791990"/>
            <a:ext cx="3822699" cy="2643610"/>
          </a:xfrm>
          <a:solidFill>
            <a:schemeClr val="accent1"/>
          </a:solidFill>
        </p:spPr>
        <p:txBody>
          <a:bodyPr/>
          <a:lstStyle/>
          <a:p>
            <a:pPr marL="185738" marR="405130" indent="0" algn="just">
              <a:lnSpc>
                <a:spcPct val="100000"/>
              </a:lnSpc>
              <a:spcBef>
                <a:spcPts val="15"/>
              </a:spcBef>
              <a:buClr>
                <a:schemeClr val="bg1"/>
              </a:buClr>
              <a:buNone/>
            </a:pPr>
            <a:endParaRPr lang="es-MX" sz="1800" dirty="0">
              <a:solidFill>
                <a:schemeClr val="bg1"/>
              </a:solidFill>
              <a:latin typeface="Arial" panose="020B0604020202020204" pitchFamily="34" charset="0"/>
              <a:ea typeface="Arial" panose="020B0604020202020204" pitchFamily="34" charset="0"/>
              <a:cs typeface="Arial" panose="020B0604020202020204" pitchFamily="34" charset="0"/>
            </a:endParaRPr>
          </a:p>
          <a:p>
            <a:pPr marL="185738" marR="405130" indent="0" algn="just">
              <a:lnSpc>
                <a:spcPct val="100000"/>
              </a:lnSpc>
              <a:spcBef>
                <a:spcPts val="15"/>
              </a:spcBef>
              <a:buClr>
                <a:schemeClr val="bg1"/>
              </a:buClr>
              <a:buNone/>
            </a:pPr>
            <a:endParaRPr lang="es-MX" sz="1800" dirty="0">
              <a:solidFill>
                <a:schemeClr val="bg1"/>
              </a:solidFill>
              <a:latin typeface="Arial" panose="020B0604020202020204" pitchFamily="34" charset="0"/>
              <a:ea typeface="Arial" panose="020B0604020202020204" pitchFamily="34" charset="0"/>
              <a:cs typeface="Arial" panose="020B0604020202020204" pitchFamily="34" charset="0"/>
            </a:endParaRPr>
          </a:p>
          <a:p>
            <a:pPr marL="271463" marR="405130" indent="-85725" algn="just">
              <a:lnSpc>
                <a:spcPct val="100000"/>
              </a:lnSpc>
              <a:spcBef>
                <a:spcPts val="15"/>
              </a:spcBef>
              <a:buClr>
                <a:schemeClr val="bg1"/>
              </a:buClr>
            </a:pPr>
            <a:r>
              <a:rPr lang="es-MX" sz="1800" b="1" dirty="0" smtClean="0">
                <a:solidFill>
                  <a:schemeClr val="bg1"/>
                </a:solidFill>
                <a:latin typeface="Arial" panose="020B0604020202020204" pitchFamily="34" charset="0"/>
                <a:ea typeface="Arial" panose="020B0604020202020204" pitchFamily="34" charset="0"/>
                <a:cs typeface="Arial" panose="020B0604020202020204" pitchFamily="34" charset="0"/>
              </a:rPr>
              <a:t>Modelo Mexicano de Formación Dual.</a:t>
            </a:r>
          </a:p>
          <a:p>
            <a:pPr marL="185738" marR="405130" indent="85725" algn="just">
              <a:lnSpc>
                <a:spcPct val="100000"/>
              </a:lnSpc>
              <a:spcBef>
                <a:spcPts val="15"/>
              </a:spcBef>
              <a:buClr>
                <a:schemeClr val="bg1"/>
              </a:buClr>
            </a:pPr>
            <a:r>
              <a:rPr lang="es-MX" sz="1800" b="1" dirty="0" smtClean="0">
                <a:solidFill>
                  <a:schemeClr val="bg1"/>
                </a:solidFill>
                <a:latin typeface="Arial" panose="020B0604020202020204" pitchFamily="34" charset="0"/>
                <a:ea typeface="Arial" panose="020B0604020202020204" pitchFamily="34" charset="0"/>
                <a:cs typeface="Arial" panose="020B0604020202020204" pitchFamily="34" charset="0"/>
              </a:rPr>
              <a:t>Desarrollo Institucional.</a:t>
            </a:r>
          </a:p>
          <a:p>
            <a:pPr marL="271463" marR="405130" indent="-85725" algn="just">
              <a:lnSpc>
                <a:spcPct val="100000"/>
              </a:lnSpc>
              <a:spcBef>
                <a:spcPts val="15"/>
              </a:spcBef>
              <a:buClr>
                <a:schemeClr val="bg1"/>
              </a:buClr>
            </a:pPr>
            <a:r>
              <a:rPr lang="es-MX" sz="1800" b="1" dirty="0" smtClean="0">
                <a:solidFill>
                  <a:schemeClr val="bg1"/>
                </a:solidFill>
                <a:latin typeface="Arial" panose="020B0604020202020204" pitchFamily="34" charset="0"/>
                <a:ea typeface="Arial" panose="020B0604020202020204" pitchFamily="34" charset="0"/>
                <a:cs typeface="Arial" panose="020B0604020202020204" pitchFamily="34" charset="0"/>
              </a:rPr>
              <a:t>Desarrollo Organizacional.</a:t>
            </a:r>
          </a:p>
          <a:p>
            <a:pPr marL="271463" marR="405130" indent="-85725" algn="just">
              <a:lnSpc>
                <a:spcPct val="100000"/>
              </a:lnSpc>
              <a:spcBef>
                <a:spcPts val="15"/>
              </a:spcBef>
              <a:buClr>
                <a:schemeClr val="bg1"/>
              </a:buClr>
            </a:pPr>
            <a:r>
              <a:rPr lang="es-MX" sz="1800" b="1" dirty="0" smtClean="0">
                <a:solidFill>
                  <a:schemeClr val="bg1"/>
                </a:solidFill>
                <a:latin typeface="Arial" panose="020B0604020202020204" pitchFamily="34" charset="0"/>
                <a:ea typeface="Arial" panose="020B0604020202020204" pitchFamily="34" charset="0"/>
                <a:cs typeface="Arial" panose="020B0604020202020204" pitchFamily="34" charset="0"/>
              </a:rPr>
              <a:t>Asuntos Públicos.</a:t>
            </a:r>
          </a:p>
          <a:p>
            <a:pPr marL="781685" marR="405130" indent="-171450" algn="just">
              <a:spcBef>
                <a:spcPts val="15"/>
              </a:spcBef>
              <a:buClr>
                <a:schemeClr val="bg1"/>
              </a:buClr>
            </a:pPr>
            <a:endParaRPr lang="es-MX" sz="1200" dirty="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endParaRPr>
          </a:p>
        </p:txBody>
      </p:sp>
      <p:sp>
        <p:nvSpPr>
          <p:cNvPr id="4" name="Marcador de texto 2"/>
          <p:cNvSpPr txBox="1">
            <a:spLocks/>
          </p:cNvSpPr>
          <p:nvPr/>
        </p:nvSpPr>
        <p:spPr>
          <a:xfrm>
            <a:off x="419100" y="2704271"/>
            <a:ext cx="5638800" cy="3442529"/>
          </a:xfrm>
          <a:prstGeom prst="rect">
            <a:avLst/>
          </a:prstGeom>
          <a:solidFill>
            <a:schemeClr val="accent1"/>
          </a:solidFill>
          <a:ln>
            <a:noFill/>
          </a:ln>
        </p:spPr>
        <p:txBody>
          <a:bodyPr lIns="91425" tIns="91425" rIns="91425" bIns="91425" anchor="t" anchorCtr="0"/>
          <a:lstStyle>
            <a:defPPr marR="0" lvl="0" algn="l" rtl="0">
              <a:lnSpc>
                <a:spcPct val="100000"/>
              </a:lnSpc>
              <a:spcBef>
                <a:spcPts val="0"/>
              </a:spcBef>
              <a:spcAft>
                <a:spcPts val="0"/>
              </a:spcAft>
            </a:defPPr>
            <a:lvl1pPr marL="171450" marR="0" lvl="0" indent="-38100" algn="l" rtl="0">
              <a:lnSpc>
                <a:spcPct val="90000"/>
              </a:lnSpc>
              <a:spcBef>
                <a:spcPts val="750"/>
              </a:spcBef>
              <a:spcAft>
                <a:spcPts val="0"/>
              </a:spcAft>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pPr marL="781685" marR="405130" indent="-171450" algn="just">
              <a:lnSpc>
                <a:spcPct val="100000"/>
              </a:lnSpc>
              <a:spcBef>
                <a:spcPts val="15"/>
              </a:spcBef>
              <a:buClr>
                <a:schemeClr val="bg1"/>
              </a:buClr>
            </a:pPr>
            <a:r>
              <a:rPr lang="es-MX" sz="18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Jurídica.</a:t>
            </a:r>
          </a:p>
          <a:p>
            <a:pPr marL="781685" marR="405130" indent="-171450" algn="just">
              <a:lnSpc>
                <a:spcPct val="100000"/>
              </a:lnSpc>
              <a:spcBef>
                <a:spcPts val="15"/>
              </a:spcBef>
              <a:buClr>
                <a:schemeClr val="bg1"/>
              </a:buClr>
            </a:pPr>
            <a:r>
              <a:rPr lang="es-MX" sz="18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de Comunicación y Posicionamiento Estratégico. </a:t>
            </a:r>
          </a:p>
          <a:p>
            <a:pPr marL="781685" marR="405130" indent="-171450" algn="just">
              <a:lnSpc>
                <a:spcPct val="100000"/>
              </a:lnSpc>
              <a:spcBef>
                <a:spcPts val="15"/>
              </a:spcBef>
              <a:buClr>
                <a:schemeClr val="bg1"/>
              </a:buClr>
            </a:pPr>
            <a:r>
              <a:rPr lang="es-MX" sz="18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de Comisiones de Trabajo. </a:t>
            </a:r>
          </a:p>
          <a:p>
            <a:pPr marL="781685" marR="405130" indent="-171450" algn="just">
              <a:lnSpc>
                <a:spcPct val="100000"/>
              </a:lnSpc>
              <a:spcBef>
                <a:spcPts val="15"/>
              </a:spcBef>
              <a:buClr>
                <a:schemeClr val="bg1"/>
              </a:buClr>
            </a:pPr>
            <a:r>
              <a:rPr lang="es-MX" sz="18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de Asuntos Internacionales. </a:t>
            </a:r>
          </a:p>
          <a:p>
            <a:pPr marL="781685" marR="405130" indent="-171450" algn="just">
              <a:lnSpc>
                <a:spcPct val="100000"/>
              </a:lnSpc>
              <a:spcBef>
                <a:spcPts val="15"/>
              </a:spcBef>
              <a:buClr>
                <a:schemeClr val="bg1"/>
              </a:buClr>
            </a:pPr>
            <a:r>
              <a:rPr lang="es-MX" sz="18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de Centros Empresariales. </a:t>
            </a:r>
          </a:p>
          <a:p>
            <a:pPr marL="781685" marR="405130" indent="-171450" algn="just">
              <a:lnSpc>
                <a:spcPct val="100000"/>
              </a:lnSpc>
              <a:spcBef>
                <a:spcPts val="15"/>
              </a:spcBef>
              <a:buClr>
                <a:schemeClr val="bg1"/>
              </a:buClr>
            </a:pPr>
            <a:r>
              <a:rPr lang="es-MX" sz="18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de Relaciones Públicas y Eventos Institucionales. </a:t>
            </a:r>
          </a:p>
          <a:p>
            <a:pPr marL="781685" marR="405130" indent="-171450" algn="just">
              <a:lnSpc>
                <a:spcPct val="100000"/>
              </a:lnSpc>
              <a:spcBef>
                <a:spcPts val="15"/>
              </a:spcBef>
              <a:buClr>
                <a:schemeClr val="bg1"/>
              </a:buClr>
            </a:pPr>
            <a:r>
              <a:rPr lang="es-MX" sz="18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de Administración y Operaciones.</a:t>
            </a:r>
          </a:p>
          <a:p>
            <a:pPr marL="781685" marR="405130" indent="-171450" algn="just">
              <a:lnSpc>
                <a:spcPct val="100000"/>
              </a:lnSpc>
              <a:spcBef>
                <a:spcPts val="15"/>
              </a:spcBef>
              <a:buClr>
                <a:schemeClr val="bg1"/>
              </a:buClr>
            </a:pPr>
            <a:r>
              <a:rPr lang="es-MX" sz="18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de Grandes Empresas, Asociaciones y Afiliaciones.</a:t>
            </a:r>
          </a:p>
          <a:p>
            <a:pPr marL="781685" marR="405130" indent="-171450" algn="just">
              <a:spcBef>
                <a:spcPts val="15"/>
              </a:spcBef>
            </a:pPr>
            <a:endParaRPr lang="es-MX" sz="1200" b="1" dirty="0" smtClean="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endParaRPr>
          </a:p>
          <a:p>
            <a:pPr marL="781685" marR="405130" indent="-171450" algn="just">
              <a:spcBef>
                <a:spcPts val="15"/>
              </a:spcBef>
            </a:pPr>
            <a:endParaRPr lang="es-MX" sz="1200" b="1" dirty="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endParaRPr>
          </a:p>
        </p:txBody>
      </p:sp>
      <p:sp>
        <p:nvSpPr>
          <p:cNvPr id="5" name="Abrir llave 4"/>
          <p:cNvSpPr/>
          <p:nvPr/>
        </p:nvSpPr>
        <p:spPr>
          <a:xfrm rot="5400000">
            <a:off x="4978207" y="-408588"/>
            <a:ext cx="865577" cy="4586288"/>
          </a:xfrm>
          <a:prstGeom prst="leftBrace">
            <a:avLst>
              <a:gd name="adj1" fmla="val 0"/>
              <a:gd name="adj2" fmla="val 45522"/>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6" name="Rectángulo redondeado 5"/>
          <p:cNvSpPr/>
          <p:nvPr/>
        </p:nvSpPr>
        <p:spPr>
          <a:xfrm>
            <a:off x="6979812" y="2297386"/>
            <a:ext cx="1618088" cy="268014"/>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200" b="1" dirty="0" smtClean="0">
                <a:ea typeface="Calibri" panose="020F0502020204030204" pitchFamily="34" charset="0"/>
                <a:cs typeface="Times New Roman" panose="02020603050405020304" pitchFamily="18" charset="0"/>
              </a:rPr>
              <a:t>Áreas Operativas </a:t>
            </a:r>
            <a:endParaRPr lang="es-MX" sz="1200" b="1" dirty="0">
              <a:effectLst/>
              <a:ea typeface="Calibri" panose="020F0502020204030204" pitchFamily="34" charset="0"/>
              <a:cs typeface="Times New Roman" panose="02020603050405020304" pitchFamily="18" charset="0"/>
            </a:endParaRPr>
          </a:p>
        </p:txBody>
      </p:sp>
      <p:sp>
        <p:nvSpPr>
          <p:cNvPr id="7" name="Rectángulo redondeado 6"/>
          <p:cNvSpPr/>
          <p:nvPr/>
        </p:nvSpPr>
        <p:spPr>
          <a:xfrm>
            <a:off x="2460578" y="2094186"/>
            <a:ext cx="1455785" cy="418404"/>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200" b="1" dirty="0" smtClean="0">
                <a:ea typeface="Calibri" panose="020F0502020204030204" pitchFamily="34" charset="0"/>
                <a:cs typeface="Times New Roman" panose="02020603050405020304" pitchFamily="18" charset="0"/>
              </a:rPr>
              <a:t>Direcciones Administrativas </a:t>
            </a:r>
            <a:endParaRPr lang="es-MX" sz="1200" b="1" dirty="0">
              <a:effectLst/>
              <a:ea typeface="Calibri" panose="020F0502020204030204" pitchFamily="34" charset="0"/>
              <a:cs typeface="Times New Roman" panose="02020603050405020304" pitchFamily="18" charset="0"/>
            </a:endParaRPr>
          </a:p>
        </p:txBody>
      </p:sp>
      <p:cxnSp>
        <p:nvCxnSpPr>
          <p:cNvPr id="8" name="Conector recto 7"/>
          <p:cNvCxnSpPr/>
          <p:nvPr/>
        </p:nvCxnSpPr>
        <p:spPr>
          <a:xfrm>
            <a:off x="3155949" y="2558362"/>
            <a:ext cx="0" cy="1897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a:off x="7729538" y="2601490"/>
            <a:ext cx="4762" cy="16711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9570875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descr="logo_transparente.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9900047" y="6189390"/>
            <a:ext cx="546943" cy="460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grpSp>
        <p:nvGrpSpPr>
          <p:cNvPr id="23555" name="Group 2"/>
          <p:cNvGrpSpPr>
            <a:grpSpLocks/>
          </p:cNvGrpSpPr>
          <p:nvPr/>
        </p:nvGrpSpPr>
        <p:grpSpPr bwMode="auto">
          <a:xfrm>
            <a:off x="3271838" y="1064465"/>
            <a:ext cx="4814888" cy="5515600"/>
            <a:chOff x="0" y="0"/>
            <a:chExt cx="6183101" cy="7844409"/>
          </a:xfrm>
        </p:grpSpPr>
        <p:sp>
          <p:nvSpPr>
            <p:cNvPr id="23572" name="AutoShape 3"/>
            <p:cNvSpPr>
              <a:spLocks/>
            </p:cNvSpPr>
            <p:nvPr/>
          </p:nvSpPr>
          <p:spPr bwMode="auto">
            <a:xfrm>
              <a:off x="0" y="0"/>
              <a:ext cx="5178425" cy="7761288"/>
            </a:xfrm>
            <a:prstGeom prst="roundRect">
              <a:avLst>
                <a:gd name="adj" fmla="val 303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defTabSz="642915">
                <a:lnSpc>
                  <a:spcPct val="120000"/>
                </a:lnSpc>
                <a:spcBef>
                  <a:spcPct val="0"/>
                </a:spcBef>
                <a:buSzTx/>
                <a:buNone/>
              </a:pPr>
              <a:endParaRPr lang="es-MX" altLang="es-MX" sz="1477">
                <a:latin typeface="Calibri" panose="020F0502020204030204" pitchFamily="34" charset="0"/>
                <a:cs typeface="Calibri" panose="020F0502020204030204" pitchFamily="34" charset="0"/>
                <a:sym typeface="Calibri" panose="020F0502020204030204" pitchFamily="34" charset="0"/>
              </a:endParaRPr>
            </a:p>
          </p:txBody>
        </p:sp>
        <p:sp>
          <p:nvSpPr>
            <p:cNvPr id="23573" name="Rectangle 4"/>
            <p:cNvSpPr>
              <a:spLocks/>
            </p:cNvSpPr>
            <p:nvPr/>
          </p:nvSpPr>
          <p:spPr bwMode="auto">
            <a:xfrm>
              <a:off x="513341" y="92314"/>
              <a:ext cx="5669760" cy="77520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square" lIns="35719" tIns="35719" rIns="35719" bIns="35719" anchor="ctr">
              <a:spAutoFit/>
            </a:bodyPr>
            <a:lstStyle>
              <a:lvl1pPr marL="14288" indent="-14288">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defTabSz="642915">
                <a:lnSpc>
                  <a:spcPct val="120000"/>
                </a:lnSpc>
                <a:spcBef>
                  <a:spcPct val="0"/>
                </a:spcBef>
                <a:buSzPct val="100000"/>
                <a:buFontTx/>
                <a:buAutoNum type="arabicPeriod"/>
              </a:pPr>
              <a:r>
                <a:rPr lang="es-MX" altLang="es-MX" sz="1400" b="1" dirty="0">
                  <a:solidFill>
                    <a:schemeClr val="bg1"/>
                  </a:solidFill>
                  <a:latin typeface="Arial" panose="020B0604020202020204" pitchFamily="34" charset="0"/>
                  <a:cs typeface="Arial" panose="020B0604020202020204" pitchFamily="34" charset="0"/>
                  <a:sym typeface="Calibri" panose="020F0502020204030204" pitchFamily="34" charset="0"/>
                </a:rPr>
                <a:t>Transparencia</a:t>
              </a:r>
            </a:p>
            <a:p>
              <a:pPr defTabSz="642915">
                <a:lnSpc>
                  <a:spcPct val="120000"/>
                </a:lnSpc>
                <a:spcBef>
                  <a:spcPct val="0"/>
                </a:spcBef>
                <a:buSzTx/>
                <a:buNone/>
              </a:pPr>
              <a:r>
                <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rPr>
                <a:t>Nicolás </a:t>
              </a:r>
              <a:r>
                <a:rPr lang="es-MX" altLang="es-MX" sz="1400" dirty="0" err="1">
                  <a:solidFill>
                    <a:schemeClr val="bg1"/>
                  </a:solidFill>
                  <a:latin typeface="Arial" panose="020B0604020202020204" pitchFamily="34" charset="0"/>
                  <a:cs typeface="Arial" panose="020B0604020202020204" pitchFamily="34" charset="0"/>
                  <a:sym typeface="Calibri" panose="020F0502020204030204" pitchFamily="34" charset="0"/>
                </a:rPr>
                <a:t>Madahur</a:t>
              </a:r>
              <a:r>
                <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rPr>
                <a:t> </a:t>
              </a:r>
              <a:r>
                <a:rPr lang="es-MX" altLang="es-MX" sz="1400" dirty="0" err="1">
                  <a:solidFill>
                    <a:schemeClr val="bg1"/>
                  </a:solidFill>
                  <a:latin typeface="Arial" panose="020B0604020202020204" pitchFamily="34" charset="0"/>
                  <a:cs typeface="Arial" panose="020B0604020202020204" pitchFamily="34" charset="0"/>
                  <a:sym typeface="Calibri" panose="020F0502020204030204" pitchFamily="34" charset="0"/>
                </a:rPr>
                <a:t>Boehm</a:t>
              </a:r>
              <a:endPar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endParaRPr>
            </a:p>
            <a:p>
              <a:pPr defTabSz="642915">
                <a:lnSpc>
                  <a:spcPct val="120000"/>
                </a:lnSpc>
                <a:spcBef>
                  <a:spcPct val="0"/>
                </a:spcBef>
                <a:buSzTx/>
                <a:buNone/>
              </a:pPr>
              <a:r>
                <a:rPr lang="es-MX" altLang="es-MX" sz="1400" b="1" dirty="0">
                  <a:solidFill>
                    <a:schemeClr val="bg1"/>
                  </a:solidFill>
                  <a:latin typeface="Arial" panose="020B0604020202020204" pitchFamily="34" charset="0"/>
                  <a:cs typeface="Arial" panose="020B0604020202020204" pitchFamily="34" charset="0"/>
                  <a:sym typeface="Calibri" panose="020F0502020204030204" pitchFamily="34" charset="0"/>
                </a:rPr>
                <a:t>2. Asuntos OIT</a:t>
              </a:r>
            </a:p>
            <a:p>
              <a:pPr defTabSz="642915">
                <a:lnSpc>
                  <a:spcPct val="120000"/>
                </a:lnSpc>
                <a:spcBef>
                  <a:spcPct val="0"/>
                </a:spcBef>
                <a:buSzTx/>
                <a:buNone/>
              </a:pPr>
              <a:r>
                <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rPr>
                <a:t>Pablo Rodríguez Posada</a:t>
              </a:r>
            </a:p>
            <a:p>
              <a:pPr defTabSz="642915">
                <a:lnSpc>
                  <a:spcPct val="120000"/>
                </a:lnSpc>
                <a:spcBef>
                  <a:spcPct val="0"/>
                </a:spcBef>
                <a:buSzTx/>
                <a:buNone/>
              </a:pPr>
              <a:r>
                <a:rPr lang="es-MX" altLang="es-MX" sz="1400" b="1" dirty="0">
                  <a:solidFill>
                    <a:schemeClr val="bg1"/>
                  </a:solidFill>
                  <a:latin typeface="Arial" panose="020B0604020202020204" pitchFamily="34" charset="0"/>
                  <a:cs typeface="Arial" panose="020B0604020202020204" pitchFamily="34" charset="0"/>
                  <a:sym typeface="Calibri" panose="020F0502020204030204" pitchFamily="34" charset="0"/>
                </a:rPr>
                <a:t>3. Desarrollo de Liderazgos</a:t>
              </a:r>
            </a:p>
            <a:p>
              <a:pPr defTabSz="642915">
                <a:lnSpc>
                  <a:spcPct val="120000"/>
                </a:lnSpc>
                <a:spcBef>
                  <a:spcPct val="0"/>
                </a:spcBef>
                <a:buSzTx/>
                <a:buNone/>
              </a:pPr>
              <a:r>
                <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rPr>
                <a:t>Marco Antonio Santacruz Moctezuma</a:t>
              </a:r>
            </a:p>
            <a:p>
              <a:pPr defTabSz="642915">
                <a:lnSpc>
                  <a:spcPct val="120000"/>
                </a:lnSpc>
                <a:spcBef>
                  <a:spcPct val="0"/>
                </a:spcBef>
                <a:buSzTx/>
                <a:buNone/>
              </a:pPr>
              <a:r>
                <a:rPr lang="es-MX" altLang="es-MX" sz="1400" b="1" dirty="0">
                  <a:solidFill>
                    <a:schemeClr val="bg1"/>
                  </a:solidFill>
                  <a:latin typeface="Arial" panose="020B0604020202020204" pitchFamily="34" charset="0"/>
                  <a:cs typeface="Arial" panose="020B0604020202020204" pitchFamily="34" charset="0"/>
                  <a:sym typeface="Calibri" panose="020F0502020204030204" pitchFamily="34" charset="0"/>
                </a:rPr>
                <a:t>4. Formación</a:t>
              </a:r>
            </a:p>
            <a:p>
              <a:pPr defTabSz="642915">
                <a:lnSpc>
                  <a:spcPct val="120000"/>
                </a:lnSpc>
                <a:spcBef>
                  <a:spcPct val="0"/>
                </a:spcBef>
                <a:buSzTx/>
                <a:buNone/>
              </a:pPr>
              <a:r>
                <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rPr>
                <a:t>Arturo </a:t>
              </a:r>
              <a:r>
                <a:rPr lang="es-MX" altLang="es-MX" sz="1400" dirty="0" err="1">
                  <a:solidFill>
                    <a:schemeClr val="bg1"/>
                  </a:solidFill>
                  <a:latin typeface="Arial" panose="020B0604020202020204" pitchFamily="34" charset="0"/>
                  <a:cs typeface="Arial" panose="020B0604020202020204" pitchFamily="34" charset="0"/>
                  <a:sym typeface="Calibri" panose="020F0502020204030204" pitchFamily="34" charset="0"/>
                </a:rPr>
                <a:t>Gérman</a:t>
              </a:r>
              <a:r>
                <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rPr>
                <a:t> Belmont</a:t>
              </a:r>
            </a:p>
            <a:p>
              <a:pPr defTabSz="642915">
                <a:lnSpc>
                  <a:spcPct val="120000"/>
                </a:lnSpc>
                <a:spcBef>
                  <a:spcPct val="0"/>
                </a:spcBef>
                <a:buSzTx/>
                <a:buNone/>
              </a:pPr>
              <a:r>
                <a:rPr lang="es-MX" altLang="es-MX" sz="1400" b="1" dirty="0">
                  <a:solidFill>
                    <a:schemeClr val="bg1"/>
                  </a:solidFill>
                  <a:latin typeface="Arial" panose="020B0604020202020204" pitchFamily="34" charset="0"/>
                  <a:cs typeface="Arial" panose="020B0604020202020204" pitchFamily="34" charset="0"/>
                  <a:sym typeface="Calibri" panose="020F0502020204030204" pitchFamily="34" charset="0"/>
                </a:rPr>
                <a:t>5. Grandes Empresas</a:t>
              </a:r>
            </a:p>
            <a:p>
              <a:pPr defTabSz="642915">
                <a:lnSpc>
                  <a:spcPct val="120000"/>
                </a:lnSpc>
                <a:spcBef>
                  <a:spcPct val="0"/>
                </a:spcBef>
                <a:buSzTx/>
                <a:buNone/>
              </a:pPr>
              <a:r>
                <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rPr>
                <a:t>Patrick Devlyn Porras</a:t>
              </a:r>
            </a:p>
            <a:p>
              <a:pPr defTabSz="642915">
                <a:lnSpc>
                  <a:spcPct val="120000"/>
                </a:lnSpc>
                <a:spcBef>
                  <a:spcPct val="0"/>
                </a:spcBef>
                <a:buSzTx/>
                <a:buNone/>
              </a:pPr>
              <a:r>
                <a:rPr lang="es-MX" altLang="es-MX" sz="1400" b="1" dirty="0">
                  <a:solidFill>
                    <a:schemeClr val="bg1"/>
                  </a:solidFill>
                  <a:latin typeface="Arial" panose="020B0604020202020204" pitchFamily="34" charset="0"/>
                  <a:cs typeface="Arial" panose="020B0604020202020204" pitchFamily="34" charset="0"/>
                  <a:sym typeface="Calibri" panose="020F0502020204030204" pitchFamily="34" charset="0"/>
                </a:rPr>
                <a:t>6. Asociaciones</a:t>
              </a:r>
            </a:p>
            <a:p>
              <a:pPr defTabSz="642915">
                <a:lnSpc>
                  <a:spcPct val="120000"/>
                </a:lnSpc>
                <a:spcBef>
                  <a:spcPct val="0"/>
                </a:spcBef>
                <a:buSzTx/>
                <a:buNone/>
              </a:pPr>
              <a:r>
                <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rPr>
                <a:t>Guillermo Prieto Treviño</a:t>
              </a:r>
            </a:p>
            <a:p>
              <a:pPr defTabSz="642915">
                <a:lnSpc>
                  <a:spcPct val="120000"/>
                </a:lnSpc>
                <a:spcBef>
                  <a:spcPct val="0"/>
                </a:spcBef>
                <a:buSzTx/>
                <a:buNone/>
              </a:pPr>
              <a:r>
                <a:rPr lang="es-MX" altLang="es-MX" sz="1400" b="1" dirty="0">
                  <a:solidFill>
                    <a:schemeClr val="bg1"/>
                  </a:solidFill>
                  <a:latin typeface="Arial" panose="020B0604020202020204" pitchFamily="34" charset="0"/>
                  <a:cs typeface="Arial" panose="020B0604020202020204" pitchFamily="34" charset="0"/>
                  <a:sym typeface="Calibri" panose="020F0502020204030204" pitchFamily="34" charset="0"/>
                </a:rPr>
                <a:t>7. Patrimonio </a:t>
              </a:r>
            </a:p>
            <a:p>
              <a:pPr defTabSz="642915">
                <a:lnSpc>
                  <a:spcPct val="120000"/>
                </a:lnSpc>
                <a:spcBef>
                  <a:spcPct val="0"/>
                </a:spcBef>
                <a:buSzTx/>
                <a:buNone/>
              </a:pPr>
              <a:r>
                <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rPr>
                <a:t>Carlos Cendejas Contreras</a:t>
              </a:r>
            </a:p>
            <a:p>
              <a:pPr defTabSz="642915">
                <a:lnSpc>
                  <a:spcPct val="120000"/>
                </a:lnSpc>
                <a:spcBef>
                  <a:spcPct val="0"/>
                </a:spcBef>
                <a:buSzTx/>
                <a:buNone/>
              </a:pPr>
              <a:r>
                <a:rPr lang="es-MX" altLang="es-MX" sz="1400" b="1" dirty="0">
                  <a:solidFill>
                    <a:schemeClr val="bg1"/>
                  </a:solidFill>
                  <a:latin typeface="Arial" panose="020B0604020202020204" pitchFamily="34" charset="0"/>
                  <a:cs typeface="Arial" panose="020B0604020202020204" pitchFamily="34" charset="0"/>
                  <a:sym typeface="Calibri" panose="020F0502020204030204" pitchFamily="34" charset="0"/>
                </a:rPr>
                <a:t>8. Internacional</a:t>
              </a:r>
              <a:r>
                <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rPr>
                <a:t> </a:t>
              </a:r>
              <a:endParaRPr lang="es-MX" altLang="es-MX" sz="1400" b="1" dirty="0">
                <a:solidFill>
                  <a:schemeClr val="bg1"/>
                </a:solidFill>
                <a:latin typeface="Arial" panose="020B0604020202020204" pitchFamily="34" charset="0"/>
                <a:cs typeface="Arial" panose="020B0604020202020204" pitchFamily="34" charset="0"/>
                <a:sym typeface="Calibri" panose="020F0502020204030204" pitchFamily="34" charset="0"/>
              </a:endParaRPr>
            </a:p>
            <a:p>
              <a:pPr defTabSz="642915">
                <a:lnSpc>
                  <a:spcPct val="120000"/>
                </a:lnSpc>
                <a:spcBef>
                  <a:spcPct val="0"/>
                </a:spcBef>
                <a:buSzTx/>
                <a:buNone/>
              </a:pPr>
              <a:r>
                <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rPr>
                <a:t>Juan Rodrigo Moreno</a:t>
              </a:r>
            </a:p>
            <a:p>
              <a:pPr defTabSz="642915">
                <a:lnSpc>
                  <a:spcPct val="120000"/>
                </a:lnSpc>
                <a:spcBef>
                  <a:spcPct val="0"/>
                </a:spcBef>
                <a:buSzTx/>
                <a:buNone/>
              </a:pPr>
              <a:r>
                <a:rPr lang="es-MX" altLang="es-MX" sz="1400" b="1" dirty="0">
                  <a:solidFill>
                    <a:schemeClr val="bg1"/>
                  </a:solidFill>
                  <a:latin typeface="Arial" panose="020B0604020202020204" pitchFamily="34" charset="0"/>
                  <a:cs typeface="Arial" panose="020B0604020202020204" pitchFamily="34" charset="0"/>
                  <a:sym typeface="Calibri" panose="020F0502020204030204" pitchFamily="34" charset="0"/>
                </a:rPr>
                <a:t>9. Tesorero</a:t>
              </a:r>
            </a:p>
            <a:p>
              <a:pPr defTabSz="642915">
                <a:lnSpc>
                  <a:spcPct val="120000"/>
                </a:lnSpc>
                <a:spcBef>
                  <a:spcPct val="0"/>
                </a:spcBef>
                <a:buSzTx/>
                <a:buNone/>
              </a:pPr>
              <a:r>
                <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rPr>
                <a:t>Ignacio Treviño Camelo</a:t>
              </a:r>
            </a:p>
            <a:p>
              <a:pPr defTabSz="642915">
                <a:lnSpc>
                  <a:spcPct val="120000"/>
                </a:lnSpc>
                <a:spcBef>
                  <a:spcPct val="0"/>
                </a:spcBef>
                <a:buSzTx/>
                <a:buNone/>
              </a:pPr>
              <a:r>
                <a:rPr lang="es-MX" altLang="es-MX" sz="1400" b="1" dirty="0">
                  <a:solidFill>
                    <a:schemeClr val="bg1"/>
                  </a:solidFill>
                  <a:latin typeface="Arial" panose="020B0604020202020204" pitchFamily="34" charset="0"/>
                  <a:cs typeface="Arial" panose="020B0604020202020204" pitchFamily="34" charset="0"/>
                  <a:sym typeface="Calibri" panose="020F0502020204030204" pitchFamily="34" charset="0"/>
                </a:rPr>
                <a:t>10. Formación Dual</a:t>
              </a:r>
            </a:p>
            <a:p>
              <a:pPr defTabSz="642915">
                <a:lnSpc>
                  <a:spcPct val="120000"/>
                </a:lnSpc>
                <a:spcBef>
                  <a:spcPct val="0"/>
                </a:spcBef>
                <a:buSzTx/>
                <a:buNone/>
              </a:pPr>
              <a:r>
                <a:rPr lang="es-MX" altLang="es-MX" sz="1477" dirty="0">
                  <a:solidFill>
                    <a:schemeClr val="bg1"/>
                  </a:solidFill>
                  <a:latin typeface="Calibri" panose="020F0502020204030204" pitchFamily="34" charset="0"/>
                  <a:cs typeface="Calibri" panose="020F0502020204030204" pitchFamily="34" charset="0"/>
                  <a:sym typeface="Calibri" panose="020F0502020204030204" pitchFamily="34" charset="0"/>
                </a:rPr>
                <a:t>Juan Carlos Lopez Villarreal </a:t>
              </a:r>
            </a:p>
          </p:txBody>
        </p:sp>
      </p:grpSp>
      <p:sp>
        <p:nvSpPr>
          <p:cNvPr id="23561" name="Rectangle 18"/>
          <p:cNvSpPr>
            <a:spLocks/>
          </p:cNvSpPr>
          <p:nvPr/>
        </p:nvSpPr>
        <p:spPr bwMode="auto">
          <a:xfrm>
            <a:off x="4153591" y="272830"/>
            <a:ext cx="2555188" cy="331758"/>
          </a:xfrm>
          <a:prstGeom prst="rect">
            <a:avLst/>
          </a:prstGeom>
          <a:solidFill>
            <a:srgbClr val="51A8F9"/>
          </a:solidFill>
          <a:ln>
            <a:noFill/>
          </a:ln>
          <a:effectLst>
            <a:outerShdw dist="25400" dir="5400000" algn="ctr" rotWithShape="0">
              <a:srgbClr val="000000">
                <a:alpha val="50000"/>
              </a:srgbClr>
            </a:outerShdw>
          </a:effectLst>
          <a:extLst>
            <a:ext uri="{91240B29-F687-4F45-9708-019B960494DF}">
              <a14:hiddenLine xmlns:a14="http://schemas.microsoft.com/office/drawing/2010/main" xmlns="" w="12700">
                <a:solidFill>
                  <a:srgbClr val="000000"/>
                </a:solidFill>
                <a:miter lim="400000"/>
                <a:headEnd/>
                <a:tailEnd/>
              </a14:hiddenLine>
            </a:ext>
          </a:extLst>
        </p:spPr>
        <p:txBody>
          <a:bodyPr wrap="none" lIns="35719" tIns="35719" rIns="35719" bIns="35719" anchor="ctr">
            <a:spAutoFit/>
          </a:bodyP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r>
              <a:rPr lang="es-MX" altLang="es-MX" sz="1687" dirty="0">
                <a:solidFill>
                  <a:srgbClr val="FFFFFF"/>
                </a:solidFill>
              </a:rPr>
              <a:t>10 Consejeros Delegados</a:t>
            </a:r>
          </a:p>
        </p:txBody>
      </p:sp>
      <p:sp>
        <p:nvSpPr>
          <p:cNvPr id="23563" name="Line 20"/>
          <p:cNvSpPr>
            <a:spLocks noChangeShapeType="1"/>
          </p:cNvSpPr>
          <p:nvPr/>
        </p:nvSpPr>
        <p:spPr bwMode="auto">
          <a:xfrm>
            <a:off x="5431185" y="674908"/>
            <a:ext cx="0" cy="389557"/>
          </a:xfrm>
          <a:prstGeom prst="line">
            <a:avLst/>
          </a:prstGeom>
          <a:noFill/>
          <a:ln w="25400">
            <a:solidFill>
              <a:srgbClr val="005493"/>
            </a:solidFill>
            <a:round/>
            <a:headEnd/>
            <a:tailEnd type="triangle" w="med" len="med"/>
          </a:ln>
          <a:extLst>
            <a:ext uri="{909E8E84-426E-40DD-AFC4-6F175D3DCCD1}">
              <a14:hiddenFill xmlns:a14="http://schemas.microsoft.com/office/drawing/2010/main" xmlns="">
                <a:noFill/>
              </a14:hiddenFill>
            </a:ext>
          </a:extLst>
        </p:spPr>
        <p:txBody>
          <a:bodyPr lIns="32147" rIns="32147"/>
          <a:lstStyle/>
          <a:p>
            <a:endParaRPr lang="es-MX" sz="984"/>
          </a:p>
        </p:txBody>
      </p:sp>
    </p:spTree>
    <p:extLst>
      <p:ext uri="{BB962C8B-B14F-4D97-AF65-F5344CB8AC3E}">
        <p14:creationId xmlns:p14="http://schemas.microsoft.com/office/powerpoint/2010/main" xmlns="" val="23431559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57362" y="350838"/>
            <a:ext cx="7172326" cy="935038"/>
          </a:xfrm>
          <a:solidFill>
            <a:srgbClr val="0070C0"/>
          </a:solidFill>
        </p:spPr>
        <p:txBody>
          <a:bodyPr/>
          <a:lstStyle/>
          <a:p>
            <a:pPr algn="ctr"/>
            <a:r>
              <a:rPr lang="es-MX" b="1" dirty="0" smtClean="0">
                <a:solidFill>
                  <a:schemeClr val="bg1"/>
                </a:solidFill>
                <a:latin typeface="Arial" panose="020B0604020202020204" pitchFamily="34" charset="0"/>
                <a:cs typeface="Arial" panose="020B0604020202020204" pitchFamily="34" charset="0"/>
              </a:rPr>
              <a:t>Comités </a:t>
            </a:r>
            <a:endParaRPr lang="es-MX" b="1" dirty="0">
              <a:solidFill>
                <a:schemeClr val="bg1"/>
              </a:solidFill>
              <a:latin typeface="Arial" panose="020B0604020202020204" pitchFamily="34" charset="0"/>
              <a:cs typeface="Arial" panose="020B0604020202020204" pitchFamily="34" charset="0"/>
            </a:endParaRPr>
          </a:p>
        </p:txBody>
      </p:sp>
      <p:sp>
        <p:nvSpPr>
          <p:cNvPr id="3" name="Marcador de texto 2"/>
          <p:cNvSpPr>
            <a:spLocks noGrp="1"/>
          </p:cNvSpPr>
          <p:nvPr>
            <p:ph type="body" idx="1"/>
          </p:nvPr>
        </p:nvSpPr>
        <p:spPr>
          <a:xfrm>
            <a:off x="652466" y="1682750"/>
            <a:ext cx="10515599" cy="4351338"/>
          </a:xfrm>
        </p:spPr>
        <p:txBody>
          <a:bodyPr/>
          <a:lstStyle/>
          <a:p>
            <a:pPr marL="133350" indent="0">
              <a:buNone/>
            </a:pPr>
            <a:endParaRPr lang="en-US" sz="2800" dirty="0" smtClean="0">
              <a:solidFill>
                <a:srgbClr val="0070C0"/>
              </a:solidFill>
              <a:latin typeface="Arial" panose="020B0604020202020204" pitchFamily="34" charset="0"/>
              <a:cs typeface="Arial" panose="020B0604020202020204" pitchFamily="34" charset="0"/>
            </a:endParaRPr>
          </a:p>
          <a:p>
            <a:pPr marL="133350" indent="0">
              <a:buNone/>
            </a:pPr>
            <a:endParaRPr lang="en-US" sz="2800" dirty="0">
              <a:solidFill>
                <a:srgbClr val="0070C0"/>
              </a:solidFill>
              <a:latin typeface="Arial" panose="020B0604020202020204" pitchFamily="34" charset="0"/>
              <a:cs typeface="Arial" panose="020B0604020202020204" pitchFamily="34" charset="0"/>
            </a:endParaRPr>
          </a:p>
          <a:p>
            <a:pPr marL="133350" indent="0">
              <a:buNone/>
            </a:pPr>
            <a:endParaRPr lang="en-US" sz="2800" dirty="0" smtClean="0">
              <a:solidFill>
                <a:srgbClr val="0070C0"/>
              </a:solidFill>
              <a:latin typeface="Arial" panose="020B0604020202020204" pitchFamily="34" charset="0"/>
              <a:cs typeface="Arial" panose="020B0604020202020204" pitchFamily="34" charset="0"/>
            </a:endParaRPr>
          </a:p>
          <a:p>
            <a:pPr marL="133350" indent="0">
              <a:buNone/>
            </a:pPr>
            <a:r>
              <a:rPr lang="es-MX" sz="2800" dirty="0" smtClean="0">
                <a:solidFill>
                  <a:srgbClr val="0070C0"/>
                </a:solidFill>
                <a:latin typeface="Arial" panose="020B0604020202020204" pitchFamily="34" charset="0"/>
                <a:cs typeface="Arial" panose="020B0604020202020204" pitchFamily="34" charset="0"/>
              </a:rPr>
              <a:t>Artículo 40 Fracción IX</a:t>
            </a:r>
          </a:p>
          <a:p>
            <a:pPr marL="133350" indent="0">
              <a:buNone/>
            </a:pPr>
            <a:r>
              <a:rPr lang="es-MX" sz="2800" dirty="0" smtClean="0">
                <a:solidFill>
                  <a:srgbClr val="0070C0"/>
                </a:solidFill>
                <a:latin typeface="Arial" panose="020B0604020202020204" pitchFamily="34" charset="0"/>
                <a:cs typeface="Arial" panose="020B0604020202020204" pitchFamily="34" charset="0"/>
              </a:rPr>
              <a:t>Crear o modificar las Comisiones o Comités que considere necesarios para el cumplimiento de la Misión de COPARMEX;</a:t>
            </a:r>
            <a:endParaRPr lang="es-MX" sz="2800" dirty="0">
              <a:solidFill>
                <a:srgbClr val="0070C0"/>
              </a:solidFill>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xmlns="" val="8710760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p:cNvSpPr>
          <p:nvPr/>
        </p:nvSpPr>
        <p:spPr bwMode="auto">
          <a:xfrm>
            <a:off x="5313105" y="790915"/>
            <a:ext cx="1561326" cy="559064"/>
          </a:xfrm>
          <a:prstGeom prst="rect">
            <a:avLst/>
          </a:prstGeom>
          <a:solidFill>
            <a:schemeClr val="accent1"/>
          </a:solidFill>
          <a:ln>
            <a:noFill/>
          </a:ln>
          <a:effectLst>
            <a:outerShdw dist="25400" dir="5400000" algn="ctr" rotWithShape="0">
              <a:srgbClr val="000000">
                <a:alpha val="50000"/>
              </a:srgbClr>
            </a:outerShdw>
          </a:effectLst>
          <a:extLst>
            <a:ext uri="{91240B29-F687-4F45-9708-019B960494DF}">
              <a14:hiddenLine xmlns:a14="http://schemas.microsoft.com/office/drawing/2010/main" xmlns="" w="12700">
                <a:solidFill>
                  <a:srgbClr val="000000"/>
                </a:solidFill>
                <a:miter lim="400000"/>
                <a:headEnd/>
                <a:tailEnd/>
              </a14:hiddenLine>
            </a:ext>
          </a:extLst>
        </p:spPr>
        <p:txBody>
          <a:bodyPr wrap="none" lIns="35719" tIns="35719" rIns="35719" bIns="35719" anchor="ctr">
            <a:spAutoFit/>
          </a:bodyP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r>
              <a:rPr lang="es-MX" altLang="es-MX" sz="3164" dirty="0">
                <a:solidFill>
                  <a:srgbClr val="FFFFFF"/>
                </a:solidFill>
                <a:latin typeface="+mj-lt"/>
              </a:rPr>
              <a:t>Comités</a:t>
            </a:r>
          </a:p>
        </p:txBody>
      </p:sp>
      <p:grpSp>
        <p:nvGrpSpPr>
          <p:cNvPr id="35843" name="Group 2"/>
          <p:cNvGrpSpPr>
            <a:grpSpLocks/>
          </p:cNvGrpSpPr>
          <p:nvPr/>
        </p:nvGrpSpPr>
        <p:grpSpPr bwMode="auto">
          <a:xfrm>
            <a:off x="1793007" y="2316738"/>
            <a:ext cx="2552774" cy="803582"/>
            <a:chOff x="0" y="-80110"/>
            <a:chExt cx="3630613" cy="1142872"/>
          </a:xfrm>
        </p:grpSpPr>
        <p:sp>
          <p:nvSpPr>
            <p:cNvPr id="35887" name="AutoShape 3"/>
            <p:cNvSpPr>
              <a:spLocks/>
            </p:cNvSpPr>
            <p:nvPr/>
          </p:nvSpPr>
          <p:spPr bwMode="auto">
            <a:xfrm>
              <a:off x="0" y="0"/>
              <a:ext cx="3630613" cy="982663"/>
            </a:xfrm>
            <a:prstGeom prst="roundRect">
              <a:avLst>
                <a:gd name="adj" fmla="val 1697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88" name="Rectangle 4"/>
            <p:cNvSpPr>
              <a:spLocks/>
            </p:cNvSpPr>
            <p:nvPr/>
          </p:nvSpPr>
          <p:spPr bwMode="auto">
            <a:xfrm>
              <a:off x="48799" y="-80110"/>
              <a:ext cx="3533012" cy="1142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Sustentabilidad Patrimonial</a:t>
              </a:r>
            </a:p>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Carlos Villaseñor Franco</a:t>
              </a:r>
            </a:p>
          </p:txBody>
        </p:sp>
      </p:grpSp>
      <p:grpSp>
        <p:nvGrpSpPr>
          <p:cNvPr id="35844" name="Group 5"/>
          <p:cNvGrpSpPr>
            <a:grpSpLocks/>
          </p:cNvGrpSpPr>
          <p:nvPr/>
        </p:nvGrpSpPr>
        <p:grpSpPr bwMode="auto">
          <a:xfrm>
            <a:off x="1827319" y="3254374"/>
            <a:ext cx="2717994" cy="690935"/>
            <a:chOff x="48799" y="-16583"/>
            <a:chExt cx="3865593" cy="982663"/>
          </a:xfrm>
        </p:grpSpPr>
        <p:sp>
          <p:nvSpPr>
            <p:cNvPr id="35885" name="AutoShape 6"/>
            <p:cNvSpPr>
              <a:spLocks/>
            </p:cNvSpPr>
            <p:nvPr/>
          </p:nvSpPr>
          <p:spPr bwMode="auto">
            <a:xfrm>
              <a:off x="283779" y="-16583"/>
              <a:ext cx="3630613" cy="982663"/>
            </a:xfrm>
            <a:prstGeom prst="roundRect">
              <a:avLst>
                <a:gd name="adj" fmla="val 1697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86" name="Rectangle 7"/>
            <p:cNvSpPr>
              <a:spLocks/>
            </p:cNvSpPr>
            <p:nvPr/>
          </p:nvSpPr>
          <p:spPr bwMode="auto">
            <a:xfrm>
              <a:off x="48799" y="94982"/>
              <a:ext cx="3533012" cy="7926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Planeación Estratégica</a:t>
              </a:r>
            </a:p>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Alejandro Pellico Villar</a:t>
              </a:r>
            </a:p>
          </p:txBody>
        </p:sp>
      </p:grpSp>
      <p:grpSp>
        <p:nvGrpSpPr>
          <p:cNvPr id="35845" name="Group 8"/>
          <p:cNvGrpSpPr>
            <a:grpSpLocks/>
          </p:cNvGrpSpPr>
          <p:nvPr/>
        </p:nvGrpSpPr>
        <p:grpSpPr bwMode="auto">
          <a:xfrm>
            <a:off x="1793007" y="4103235"/>
            <a:ext cx="2552774" cy="803582"/>
            <a:chOff x="0" y="-80902"/>
            <a:chExt cx="3630613" cy="1142873"/>
          </a:xfrm>
        </p:grpSpPr>
        <p:sp>
          <p:nvSpPr>
            <p:cNvPr id="35883" name="AutoShape 9"/>
            <p:cNvSpPr>
              <a:spLocks/>
            </p:cNvSpPr>
            <p:nvPr/>
          </p:nvSpPr>
          <p:spPr bwMode="auto">
            <a:xfrm>
              <a:off x="0" y="0"/>
              <a:ext cx="3630613" cy="981075"/>
            </a:xfrm>
            <a:prstGeom prst="roundRect">
              <a:avLst>
                <a:gd name="adj" fmla="val 1697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84" name="Rectangle 10"/>
            <p:cNvSpPr>
              <a:spLocks/>
            </p:cNvSpPr>
            <p:nvPr/>
          </p:nvSpPr>
          <p:spPr bwMode="auto">
            <a:xfrm>
              <a:off x="48799" y="-80902"/>
              <a:ext cx="3533012" cy="11428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Innovación y Estandarización</a:t>
              </a:r>
            </a:p>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Jesús Andrade Sánchez</a:t>
              </a:r>
            </a:p>
          </p:txBody>
        </p:sp>
      </p:grpSp>
      <p:grpSp>
        <p:nvGrpSpPr>
          <p:cNvPr id="35846" name="Group 11"/>
          <p:cNvGrpSpPr>
            <a:grpSpLocks/>
          </p:cNvGrpSpPr>
          <p:nvPr/>
        </p:nvGrpSpPr>
        <p:grpSpPr bwMode="auto">
          <a:xfrm>
            <a:off x="4812358" y="2373065"/>
            <a:ext cx="2552775" cy="690935"/>
            <a:chOff x="0" y="0"/>
            <a:chExt cx="3630613" cy="982663"/>
          </a:xfrm>
        </p:grpSpPr>
        <p:sp>
          <p:nvSpPr>
            <p:cNvPr id="35881" name="AutoShape 12"/>
            <p:cNvSpPr>
              <a:spLocks/>
            </p:cNvSpPr>
            <p:nvPr/>
          </p:nvSpPr>
          <p:spPr bwMode="auto">
            <a:xfrm>
              <a:off x="0" y="0"/>
              <a:ext cx="3630613" cy="982663"/>
            </a:xfrm>
            <a:prstGeom prst="roundRect">
              <a:avLst>
                <a:gd name="adj" fmla="val 1697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82" name="Rectangle 13"/>
            <p:cNvSpPr>
              <a:spLocks/>
            </p:cNvSpPr>
            <p:nvPr/>
          </p:nvSpPr>
          <p:spPr bwMode="auto">
            <a:xfrm>
              <a:off x="48801" y="94982"/>
              <a:ext cx="3533012" cy="7926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Federaciones</a:t>
              </a:r>
            </a:p>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Óscar Cuéllar Rosas</a:t>
              </a:r>
            </a:p>
          </p:txBody>
        </p:sp>
      </p:grpSp>
      <p:grpSp>
        <p:nvGrpSpPr>
          <p:cNvPr id="35847" name="Group 14"/>
          <p:cNvGrpSpPr>
            <a:grpSpLocks/>
          </p:cNvGrpSpPr>
          <p:nvPr/>
        </p:nvGrpSpPr>
        <p:grpSpPr bwMode="auto">
          <a:xfrm>
            <a:off x="4812358" y="3322960"/>
            <a:ext cx="2552775" cy="690934"/>
            <a:chOff x="0" y="0"/>
            <a:chExt cx="3630613" cy="982663"/>
          </a:xfrm>
        </p:grpSpPr>
        <p:sp>
          <p:nvSpPr>
            <p:cNvPr id="35879" name="AutoShape 15"/>
            <p:cNvSpPr>
              <a:spLocks/>
            </p:cNvSpPr>
            <p:nvPr/>
          </p:nvSpPr>
          <p:spPr bwMode="auto">
            <a:xfrm>
              <a:off x="0" y="0"/>
              <a:ext cx="3630613" cy="982663"/>
            </a:xfrm>
            <a:prstGeom prst="roundRect">
              <a:avLst>
                <a:gd name="adj" fmla="val 1697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80" name="Rectangle 16"/>
            <p:cNvSpPr>
              <a:spLocks/>
            </p:cNvSpPr>
            <p:nvPr/>
          </p:nvSpPr>
          <p:spPr bwMode="auto">
            <a:xfrm>
              <a:off x="48802" y="94983"/>
              <a:ext cx="3533009" cy="7926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Fortalecimiento Territorial</a:t>
              </a:r>
            </a:p>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Alfredo Valles Vázquez</a:t>
              </a:r>
            </a:p>
          </p:txBody>
        </p:sp>
      </p:grpSp>
      <p:grpSp>
        <p:nvGrpSpPr>
          <p:cNvPr id="35848" name="Group 17"/>
          <p:cNvGrpSpPr>
            <a:grpSpLocks/>
          </p:cNvGrpSpPr>
          <p:nvPr/>
        </p:nvGrpSpPr>
        <p:grpSpPr bwMode="auto">
          <a:xfrm>
            <a:off x="4839147" y="4273972"/>
            <a:ext cx="2512591" cy="679772"/>
            <a:chOff x="0" y="0"/>
            <a:chExt cx="3573463" cy="966788"/>
          </a:xfrm>
        </p:grpSpPr>
        <p:sp>
          <p:nvSpPr>
            <p:cNvPr id="35877" name="AutoShape 18"/>
            <p:cNvSpPr>
              <a:spLocks/>
            </p:cNvSpPr>
            <p:nvPr/>
          </p:nvSpPr>
          <p:spPr bwMode="auto">
            <a:xfrm>
              <a:off x="0" y="0"/>
              <a:ext cx="3573463" cy="966788"/>
            </a:xfrm>
            <a:prstGeom prst="roundRect">
              <a:avLst>
                <a:gd name="adj" fmla="val 1697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78" name="Rectangle 19"/>
            <p:cNvSpPr>
              <a:spLocks/>
            </p:cNvSpPr>
            <p:nvPr/>
          </p:nvSpPr>
          <p:spPr bwMode="auto">
            <a:xfrm>
              <a:off x="48033" y="70888"/>
              <a:ext cx="3477398" cy="7926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Propuesta Política</a:t>
              </a:r>
            </a:p>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Antonio Sánchez Díaz</a:t>
              </a:r>
            </a:p>
          </p:txBody>
        </p:sp>
      </p:grpSp>
      <p:grpSp>
        <p:nvGrpSpPr>
          <p:cNvPr id="35849" name="Group 20"/>
          <p:cNvGrpSpPr>
            <a:grpSpLocks/>
          </p:cNvGrpSpPr>
          <p:nvPr/>
        </p:nvGrpSpPr>
        <p:grpSpPr bwMode="auto">
          <a:xfrm>
            <a:off x="7851800" y="4238254"/>
            <a:ext cx="2512590" cy="679772"/>
            <a:chOff x="0" y="0"/>
            <a:chExt cx="3573463" cy="966788"/>
          </a:xfrm>
        </p:grpSpPr>
        <p:sp>
          <p:nvSpPr>
            <p:cNvPr id="35875" name="AutoShape 21"/>
            <p:cNvSpPr>
              <a:spLocks/>
            </p:cNvSpPr>
            <p:nvPr/>
          </p:nvSpPr>
          <p:spPr bwMode="auto">
            <a:xfrm>
              <a:off x="0" y="0"/>
              <a:ext cx="3573463" cy="966788"/>
            </a:xfrm>
            <a:prstGeom prst="roundRect">
              <a:avLst>
                <a:gd name="adj" fmla="val 1697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76" name="Rectangle 22"/>
            <p:cNvSpPr>
              <a:spLocks/>
            </p:cNvSpPr>
            <p:nvPr/>
          </p:nvSpPr>
          <p:spPr bwMode="auto">
            <a:xfrm>
              <a:off x="48031" y="71252"/>
              <a:ext cx="3477398" cy="7926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Jurídico</a:t>
              </a:r>
            </a:p>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Leonor Quiroz Carrillo</a:t>
              </a:r>
            </a:p>
          </p:txBody>
        </p:sp>
      </p:grpSp>
      <p:grpSp>
        <p:nvGrpSpPr>
          <p:cNvPr id="35850" name="Group 23"/>
          <p:cNvGrpSpPr>
            <a:grpSpLocks/>
          </p:cNvGrpSpPr>
          <p:nvPr/>
        </p:nvGrpSpPr>
        <p:grpSpPr bwMode="auto">
          <a:xfrm>
            <a:off x="7831708" y="2291912"/>
            <a:ext cx="2552774" cy="806690"/>
            <a:chOff x="0" y="-58267"/>
            <a:chExt cx="3630613" cy="1147292"/>
          </a:xfrm>
        </p:grpSpPr>
        <p:sp>
          <p:nvSpPr>
            <p:cNvPr id="35873" name="AutoShape 24"/>
            <p:cNvSpPr>
              <a:spLocks/>
            </p:cNvSpPr>
            <p:nvPr/>
          </p:nvSpPr>
          <p:spPr bwMode="auto">
            <a:xfrm>
              <a:off x="0" y="0"/>
              <a:ext cx="3630613" cy="1089025"/>
            </a:xfrm>
            <a:prstGeom prst="roundRect">
              <a:avLst>
                <a:gd name="adj" fmla="val 1529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74" name="Rectangle 25"/>
            <p:cNvSpPr>
              <a:spLocks/>
            </p:cNvSpPr>
            <p:nvPr/>
          </p:nvSpPr>
          <p:spPr bwMode="auto">
            <a:xfrm>
              <a:off x="48799" y="-58267"/>
              <a:ext cx="3533012" cy="1142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smtClean="0">
                  <a:solidFill>
                    <a:schemeClr val="bg1"/>
                  </a:solidFill>
                  <a:latin typeface="Arial" panose="020B0604020202020204" pitchFamily="34" charset="0"/>
                  <a:cs typeface="Arial" panose="020B0604020202020204" pitchFamily="34" charset="0"/>
                  <a:sym typeface="Calibri" panose="020F0502020204030204" pitchFamily="34" charset="0"/>
                </a:rPr>
                <a:t>Estrategia </a:t>
              </a: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Pública y Vertebración</a:t>
              </a:r>
            </a:p>
            <a:p>
              <a:pPr algn="ctr" defTabSz="642915">
                <a:spcBef>
                  <a:spcPct val="0"/>
                </a:spcBef>
                <a:buSzTx/>
                <a:buNone/>
              </a:pPr>
              <a:r>
                <a:rPr lang="es-MX" altLang="es-MX" sz="1600" dirty="0" smtClean="0">
                  <a:solidFill>
                    <a:schemeClr val="bg1"/>
                  </a:solidFill>
                  <a:latin typeface="Arial" panose="020B0604020202020204" pitchFamily="34" charset="0"/>
                  <a:cs typeface="Arial" panose="020B0604020202020204" pitchFamily="34" charset="0"/>
                  <a:sym typeface="Calibri" panose="020F0502020204030204" pitchFamily="34" charset="0"/>
                </a:rPr>
                <a:t>Pend.</a:t>
              </a:r>
              <a:endPar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endParaRPr>
            </a:p>
          </p:txBody>
        </p:sp>
      </p:grpSp>
      <p:grpSp>
        <p:nvGrpSpPr>
          <p:cNvPr id="35851" name="Group 26"/>
          <p:cNvGrpSpPr>
            <a:grpSpLocks/>
          </p:cNvGrpSpPr>
          <p:nvPr/>
        </p:nvGrpSpPr>
        <p:grpSpPr bwMode="auto">
          <a:xfrm>
            <a:off x="7851800" y="3328541"/>
            <a:ext cx="2512590" cy="679773"/>
            <a:chOff x="0" y="0"/>
            <a:chExt cx="3573463" cy="966788"/>
          </a:xfrm>
        </p:grpSpPr>
        <p:sp>
          <p:nvSpPr>
            <p:cNvPr id="35871" name="AutoShape 27"/>
            <p:cNvSpPr>
              <a:spLocks/>
            </p:cNvSpPr>
            <p:nvPr/>
          </p:nvSpPr>
          <p:spPr bwMode="auto">
            <a:xfrm>
              <a:off x="0" y="0"/>
              <a:ext cx="3573463" cy="966788"/>
            </a:xfrm>
            <a:prstGeom prst="roundRect">
              <a:avLst>
                <a:gd name="adj" fmla="val 1697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72" name="Rectangle 28"/>
            <p:cNvSpPr>
              <a:spLocks/>
            </p:cNvSpPr>
            <p:nvPr/>
          </p:nvSpPr>
          <p:spPr bwMode="auto">
            <a:xfrm>
              <a:off x="48031" y="144856"/>
              <a:ext cx="3477396" cy="7926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Propuesta Económica</a:t>
              </a:r>
            </a:p>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Pend.</a:t>
              </a:r>
            </a:p>
          </p:txBody>
        </p:sp>
      </p:grpSp>
      <p:grpSp>
        <p:nvGrpSpPr>
          <p:cNvPr id="35852" name="Group 29"/>
          <p:cNvGrpSpPr>
            <a:grpSpLocks/>
          </p:cNvGrpSpPr>
          <p:nvPr/>
        </p:nvGrpSpPr>
        <p:grpSpPr bwMode="auto">
          <a:xfrm>
            <a:off x="1813099" y="5053088"/>
            <a:ext cx="2512590" cy="679772"/>
            <a:chOff x="0" y="0"/>
            <a:chExt cx="3573463" cy="966788"/>
          </a:xfrm>
        </p:grpSpPr>
        <p:sp>
          <p:nvSpPr>
            <p:cNvPr id="35869" name="AutoShape 30"/>
            <p:cNvSpPr>
              <a:spLocks/>
            </p:cNvSpPr>
            <p:nvPr/>
          </p:nvSpPr>
          <p:spPr bwMode="auto">
            <a:xfrm>
              <a:off x="0" y="0"/>
              <a:ext cx="3573463" cy="966788"/>
            </a:xfrm>
            <a:prstGeom prst="roundRect">
              <a:avLst>
                <a:gd name="adj" fmla="val 1697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70" name="Rectangle 31"/>
            <p:cNvSpPr>
              <a:spLocks/>
            </p:cNvSpPr>
            <p:nvPr/>
          </p:nvSpPr>
          <p:spPr bwMode="auto">
            <a:xfrm>
              <a:off x="48031" y="74479"/>
              <a:ext cx="3477398" cy="7926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Membresía</a:t>
              </a:r>
            </a:p>
            <a:p>
              <a:pPr algn="ctr" defTabSz="642915">
                <a:spcBef>
                  <a:spcPct val="0"/>
                </a:spcBef>
                <a:buSzTx/>
                <a:buNone/>
              </a:pPr>
              <a:r>
                <a:rPr lang="es-MX" altLang="es-MX" sz="1600" dirty="0" smtClean="0">
                  <a:solidFill>
                    <a:schemeClr val="bg1"/>
                  </a:solidFill>
                  <a:latin typeface="Arial" panose="020B0604020202020204" pitchFamily="34" charset="0"/>
                  <a:cs typeface="Arial" panose="020B0604020202020204" pitchFamily="34" charset="0"/>
                  <a:sym typeface="Calibri" panose="020F0502020204030204" pitchFamily="34" charset="0"/>
                </a:rPr>
                <a:t>Pend.</a:t>
              </a:r>
              <a:endPar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endParaRPr>
            </a:p>
          </p:txBody>
        </p:sp>
      </p:grpSp>
      <p:sp>
        <p:nvSpPr>
          <p:cNvPr id="35853" name="Line 32"/>
          <p:cNvSpPr>
            <a:spLocks noChangeShapeType="1"/>
          </p:cNvSpPr>
          <p:nvPr/>
        </p:nvSpPr>
        <p:spPr bwMode="auto">
          <a:xfrm flipV="1">
            <a:off x="3068836" y="3066232"/>
            <a:ext cx="0" cy="195337"/>
          </a:xfrm>
          <a:prstGeom prst="line">
            <a:avLst/>
          </a:prstGeom>
          <a:noFill/>
          <a:ln w="25400">
            <a:solidFill>
              <a:srgbClr val="0054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35854" name="Line 33"/>
          <p:cNvSpPr>
            <a:spLocks noChangeShapeType="1"/>
          </p:cNvSpPr>
          <p:nvPr/>
        </p:nvSpPr>
        <p:spPr bwMode="auto">
          <a:xfrm flipV="1">
            <a:off x="6088187" y="3068464"/>
            <a:ext cx="0" cy="248915"/>
          </a:xfrm>
          <a:prstGeom prst="line">
            <a:avLst/>
          </a:prstGeom>
          <a:noFill/>
          <a:ln w="25400">
            <a:solidFill>
              <a:srgbClr val="0054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35855" name="Line 34"/>
          <p:cNvSpPr>
            <a:spLocks noChangeShapeType="1"/>
          </p:cNvSpPr>
          <p:nvPr/>
        </p:nvSpPr>
        <p:spPr bwMode="auto">
          <a:xfrm flipH="1" flipV="1">
            <a:off x="6091535" y="4016127"/>
            <a:ext cx="1117" cy="253380"/>
          </a:xfrm>
          <a:prstGeom prst="line">
            <a:avLst/>
          </a:prstGeom>
          <a:noFill/>
          <a:ln w="25400">
            <a:solidFill>
              <a:srgbClr val="0054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35856" name="Line 35"/>
          <p:cNvSpPr>
            <a:spLocks noChangeShapeType="1"/>
          </p:cNvSpPr>
          <p:nvPr/>
        </p:nvSpPr>
        <p:spPr bwMode="auto">
          <a:xfrm flipV="1">
            <a:off x="3068836" y="4853286"/>
            <a:ext cx="0" cy="195337"/>
          </a:xfrm>
          <a:prstGeom prst="line">
            <a:avLst/>
          </a:prstGeom>
          <a:noFill/>
          <a:ln w="25400">
            <a:solidFill>
              <a:srgbClr val="0054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35857" name="Line 36"/>
          <p:cNvSpPr>
            <a:spLocks noChangeShapeType="1"/>
          </p:cNvSpPr>
          <p:nvPr/>
        </p:nvSpPr>
        <p:spPr bwMode="auto">
          <a:xfrm flipV="1">
            <a:off x="9108654" y="3103066"/>
            <a:ext cx="0" cy="219894"/>
          </a:xfrm>
          <a:prstGeom prst="line">
            <a:avLst/>
          </a:prstGeom>
          <a:noFill/>
          <a:ln w="25400">
            <a:solidFill>
              <a:srgbClr val="0054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35858" name="Line 37"/>
          <p:cNvSpPr>
            <a:spLocks noChangeShapeType="1"/>
          </p:cNvSpPr>
          <p:nvPr/>
        </p:nvSpPr>
        <p:spPr bwMode="auto">
          <a:xfrm flipV="1">
            <a:off x="9108654" y="4012779"/>
            <a:ext cx="0" cy="219893"/>
          </a:xfrm>
          <a:prstGeom prst="line">
            <a:avLst/>
          </a:prstGeom>
          <a:noFill/>
          <a:ln w="25400">
            <a:solidFill>
              <a:srgbClr val="0054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35859" name="Line 38"/>
          <p:cNvSpPr>
            <a:spLocks noChangeShapeType="1"/>
          </p:cNvSpPr>
          <p:nvPr/>
        </p:nvSpPr>
        <p:spPr bwMode="auto">
          <a:xfrm flipV="1">
            <a:off x="6090419" y="1347267"/>
            <a:ext cx="3348" cy="1021333"/>
          </a:xfrm>
          <a:prstGeom prst="line">
            <a:avLst/>
          </a:prstGeom>
          <a:noFill/>
          <a:ln w="25400">
            <a:solidFill>
              <a:srgbClr val="0054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35860" name="Line 39"/>
          <p:cNvSpPr>
            <a:spLocks noChangeShapeType="1"/>
          </p:cNvSpPr>
          <p:nvPr/>
        </p:nvSpPr>
        <p:spPr bwMode="auto">
          <a:xfrm>
            <a:off x="3066604" y="1581671"/>
            <a:ext cx="6044283" cy="0"/>
          </a:xfrm>
          <a:prstGeom prst="line">
            <a:avLst/>
          </a:prstGeom>
          <a:noFill/>
          <a:ln w="25400">
            <a:solidFill>
              <a:srgbClr val="0054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35861" name="Line 40"/>
          <p:cNvSpPr>
            <a:spLocks noChangeShapeType="1"/>
          </p:cNvSpPr>
          <p:nvPr/>
        </p:nvSpPr>
        <p:spPr bwMode="auto">
          <a:xfrm flipV="1">
            <a:off x="3068836" y="1566044"/>
            <a:ext cx="0" cy="799207"/>
          </a:xfrm>
          <a:prstGeom prst="line">
            <a:avLst/>
          </a:prstGeom>
          <a:noFill/>
          <a:ln w="25400">
            <a:solidFill>
              <a:srgbClr val="0054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35862" name="Line 41"/>
          <p:cNvSpPr>
            <a:spLocks noChangeShapeType="1"/>
          </p:cNvSpPr>
          <p:nvPr/>
        </p:nvSpPr>
        <p:spPr bwMode="auto">
          <a:xfrm flipH="1" flipV="1">
            <a:off x="9107538" y="1567160"/>
            <a:ext cx="2232" cy="795859"/>
          </a:xfrm>
          <a:prstGeom prst="line">
            <a:avLst/>
          </a:prstGeom>
          <a:noFill/>
          <a:ln w="25400">
            <a:solidFill>
              <a:srgbClr val="0054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35865" name="Line 46"/>
          <p:cNvSpPr>
            <a:spLocks noChangeShapeType="1"/>
          </p:cNvSpPr>
          <p:nvPr/>
        </p:nvSpPr>
        <p:spPr bwMode="auto">
          <a:xfrm flipV="1">
            <a:off x="3068836" y="3960317"/>
            <a:ext cx="0" cy="195337"/>
          </a:xfrm>
          <a:prstGeom prst="line">
            <a:avLst/>
          </a:prstGeom>
          <a:noFill/>
          <a:ln w="25400">
            <a:solidFill>
              <a:srgbClr val="005493"/>
            </a:solidFill>
            <a:round/>
            <a:headEnd/>
            <a:tailEnd/>
          </a:ln>
          <a:effectLst>
            <a:outerShdw dist="25400" dir="5400000" algn="ctr" rotWithShape="0">
              <a:srgbClr val="000000">
                <a:alpha val="50000"/>
              </a:srgbClr>
            </a:outerShdw>
          </a:effectLst>
          <a:extLst>
            <a:ext uri="{909E8E84-426E-40DD-AFC4-6F175D3DCCD1}">
              <a14:hiddenFill xmlns:a14="http://schemas.microsoft.com/office/drawing/2010/main" xmlns="">
                <a:noFill/>
              </a14:hiddenFill>
            </a:ext>
          </a:extLst>
        </p:spPr>
        <p:txBody>
          <a:bodyPr lIns="32147" rIns="32147"/>
          <a:lstStyle/>
          <a:p>
            <a:endParaRPr lang="es-MX" sz="984"/>
          </a:p>
        </p:txBody>
      </p:sp>
      <p:sp>
        <p:nvSpPr>
          <p:cNvPr id="35866" name="Rectangle 47"/>
          <p:cNvSpPr>
            <a:spLocks/>
          </p:cNvSpPr>
          <p:nvPr/>
        </p:nvSpPr>
        <p:spPr bwMode="auto">
          <a:xfrm>
            <a:off x="2962058" y="6223871"/>
            <a:ext cx="6264536" cy="331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none"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687" dirty="0">
                <a:latin typeface="Arial" panose="020B0604020202020204" pitchFamily="34" charset="0"/>
                <a:cs typeface="Arial" panose="020B0604020202020204" pitchFamily="34" charset="0"/>
                <a:sym typeface="Arial" panose="020B0604020202020204" pitchFamily="34" charset="0"/>
              </a:rPr>
              <a:t>Referencia: Artículo 40. Facultades del Presidente, Fracción IX.  </a:t>
            </a:r>
          </a:p>
        </p:txBody>
      </p:sp>
    </p:spTree>
    <p:extLst>
      <p:ext uri="{BB962C8B-B14F-4D97-AF65-F5344CB8AC3E}">
        <p14:creationId xmlns:p14="http://schemas.microsoft.com/office/powerpoint/2010/main" xmlns="" val="354047422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223965" y="293688"/>
            <a:ext cx="8034335" cy="1220788"/>
          </a:xfrm>
          <a:solidFill>
            <a:schemeClr val="accent1">
              <a:lumMod val="75000"/>
            </a:schemeClr>
          </a:solidFill>
        </p:spPr>
        <p:txBody>
          <a:bodyPr/>
          <a:lstStyle/>
          <a:p>
            <a:pPr algn="ctr"/>
            <a:r>
              <a:rPr lang="es-MX" sz="4000" b="1" dirty="0" smtClean="0">
                <a:solidFill>
                  <a:schemeClr val="bg1"/>
                </a:solidFill>
                <a:latin typeface="Arial" panose="020B0604020202020204" pitchFamily="34" charset="0"/>
                <a:cs typeface="Arial" panose="020B0604020202020204" pitchFamily="34" charset="0"/>
                <a:sym typeface="Arial" panose="020B0604020202020204" pitchFamily="34" charset="0"/>
              </a:rPr>
              <a:t>Comités Garantes </a:t>
            </a:r>
            <a:endParaRPr lang="es-MX" sz="4400" b="1" dirty="0">
              <a:solidFill>
                <a:schemeClr val="bg1"/>
              </a:solidFill>
              <a:latin typeface="Arial" panose="020B0604020202020204" pitchFamily="34" charset="0"/>
              <a:cs typeface="Arial" panose="020B0604020202020204" pitchFamily="34" charset="0"/>
            </a:endParaRPr>
          </a:p>
        </p:txBody>
      </p:sp>
      <p:sp>
        <p:nvSpPr>
          <p:cNvPr id="5" name="Rectángulo 4"/>
          <p:cNvSpPr/>
          <p:nvPr/>
        </p:nvSpPr>
        <p:spPr>
          <a:xfrm>
            <a:off x="700088" y="1812097"/>
            <a:ext cx="10429875" cy="4049122"/>
          </a:xfrm>
          <a:prstGeom prst="rect">
            <a:avLst/>
          </a:prstGeom>
        </p:spPr>
        <p:txBody>
          <a:bodyPr wrap="square">
            <a:spAutoFit/>
          </a:bodyPr>
          <a:lstStyle/>
          <a:p>
            <a:pPr marL="298450" indent="-119063" algn="just" defTabSz="449263">
              <a:lnSpc>
                <a:spcPct val="107000"/>
              </a:lnSpc>
              <a:spcBef>
                <a:spcPts val="800"/>
              </a:spcBef>
            </a:pPr>
            <a:r>
              <a:rPr lang="es-MX" altLang="es-MX" sz="16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COMITÉ DE AUDITORÍA</a:t>
            </a:r>
          </a:p>
          <a:p>
            <a:pPr marL="298450" indent="-119063" algn="just" defTabSz="449263">
              <a:spcBef>
                <a:spcPct val="0"/>
              </a:spcBef>
            </a:pPr>
            <a:r>
              <a:rPr lang="es-MX" altLang="es-MX" sz="16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91.- Atribuciones del Comité de Auditoría. </a:t>
            </a:r>
          </a:p>
          <a:p>
            <a:pPr marL="298450" indent="-119063" algn="just" defTabSz="449263">
              <a:spcBef>
                <a:spcPct val="0"/>
              </a:spcBef>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Comité de Auditoría contará con las siguientes atribuciones: </a:t>
            </a:r>
          </a:p>
          <a:p>
            <a:pPr marL="298450" indent="-119063" algn="just" defTabSz="449263" eaLnBrk="1">
              <a:spcBef>
                <a:spcPct val="0"/>
              </a:spcBef>
              <a:buSzPct val="100000"/>
              <a:buFontTx/>
              <a:buAutoNum type="alphaLcParenR"/>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Revisar y opinar sobre los estados financieros y recomendar lo que proceda; </a:t>
            </a:r>
          </a:p>
          <a:p>
            <a:pPr marL="298450" indent="-119063" algn="just" defTabSz="449263" eaLnBrk="1">
              <a:spcBef>
                <a:spcPct val="0"/>
              </a:spcBef>
              <a:buSzPct val="100000"/>
              <a:buFontTx/>
              <a:buAutoNum type="alphaLcParenR"/>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Formular opiniones y dictámenes sobre operaciones relevantes por su cuantía, su origen o procedencia, su naturaleza pública o que se consideren inusuales o no recurrentes tanto de la Confederación como de los Sindicatos Patronales;</a:t>
            </a:r>
          </a:p>
          <a:p>
            <a:pPr marL="298450" indent="-119063" algn="just" defTabSz="449263" eaLnBrk="1">
              <a:spcBef>
                <a:spcPct val="0"/>
              </a:spcBef>
              <a:buSzPct val="100000"/>
              <a:buFontTx/>
              <a:buAutoNum type="alphaLcParenR"/>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Opinar sobre la designación, contratación y remuneración del Auditor Externo, así como evaluar su desempeño y analizar los reportes que éste suscriba; </a:t>
            </a:r>
          </a:p>
          <a:p>
            <a:pPr marL="298450" indent="-119063" algn="just" defTabSz="449263" eaLnBrk="1">
              <a:spcBef>
                <a:spcPct val="0"/>
              </a:spcBef>
              <a:buSzPct val="100000"/>
              <a:buFontTx/>
              <a:buAutoNum type="alphaLcParenR"/>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Opinar sobre las políticas contables y los lineamientos de control y auditoría interna existente;</a:t>
            </a:r>
          </a:p>
          <a:p>
            <a:pPr marL="298450" indent="-119063" algn="just" defTabSz="449263" eaLnBrk="1">
              <a:spcBef>
                <a:spcPct val="0"/>
              </a:spcBef>
              <a:buSzPct val="100000"/>
              <a:buFontTx/>
              <a:buAutoNum type="alphaLcParenR"/>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Recibir y analizar la información financiera auditada de los diferentes Sindicatos Patronales afiliados a la COPARMEX y emitir opiniones y recomendaciones sobre las políticas, los procedimientos y lineamientos de control legal y auditoría que establezca la Confederación para ellos y para sí misma; </a:t>
            </a:r>
          </a:p>
          <a:p>
            <a:pPr marL="298450" indent="-119063" algn="just" defTabSz="449263" eaLnBrk="1">
              <a:spcBef>
                <a:spcPct val="0"/>
              </a:spcBef>
              <a:buSzPct val="10000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Mantener informado al Comisario Propietario y Comisario Suplente de la Confederación de las acciones que emprenda y de las opiniones y dictámenes que emita y presentar a la Asamblea Anual el Informe de su Gestión. </a:t>
            </a:r>
          </a:p>
        </p:txBody>
      </p:sp>
    </p:spTree>
    <p:extLst>
      <p:ext uri="{BB962C8B-B14F-4D97-AF65-F5344CB8AC3E}">
        <p14:creationId xmlns:p14="http://schemas.microsoft.com/office/powerpoint/2010/main" xmlns="" val="3105726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28649" y="632815"/>
            <a:ext cx="9644063" cy="5651675"/>
          </a:xfrm>
          <a:prstGeom prst="rect">
            <a:avLst/>
          </a:prstGeom>
        </p:spPr>
        <p:txBody>
          <a:bodyPr wrap="square">
            <a:spAutoFit/>
          </a:bodyPr>
          <a:lstStyle/>
          <a:p>
            <a:pPr marL="153988" indent="-19050" algn="just" defTabSz="449263">
              <a:lnSpc>
                <a:spcPct val="107000"/>
              </a:lnSpc>
              <a:spcBef>
                <a:spcPts val="800"/>
              </a:spcBef>
            </a:pPr>
            <a:r>
              <a:rPr lang="es-MX" altLang="es-MX" sz="18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COMITÉ DE DESARROLLO HUMANO</a:t>
            </a:r>
          </a:p>
          <a:p>
            <a:pPr marL="153988" indent="-19050" algn="just" defTabSz="449263">
              <a:spcBef>
                <a:spcPct val="0"/>
              </a:spcBef>
            </a:pPr>
            <a:r>
              <a:rPr lang="es-MX" altLang="es-MX" sz="18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97.- Atribuciones del Comité de Desarrollo Humano.</a:t>
            </a:r>
          </a:p>
          <a:p>
            <a:pPr marL="153988" indent="-19050" algn="just" defTabSz="449263">
              <a:spcBef>
                <a:spcPct val="0"/>
              </a:spcBef>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Comité de Desarrollo Humano contará con las siguientes atribuciones: </a:t>
            </a:r>
          </a:p>
          <a:p>
            <a:pPr marL="153988" indent="-19050" algn="just" defTabSz="449263">
              <a:spcBef>
                <a:spcPct val="0"/>
              </a:spcBef>
            </a:pPr>
            <a:endPar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153988" indent="-1905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Participar en el proceso de búsqueda, reclutamiento y selección de los candidatos a ocupar los puestos de Dirección General;</a:t>
            </a:r>
          </a:p>
          <a:p>
            <a:pPr marL="153988" indent="-1905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Aprobar el nombramiento y/o remoción de los referidos funcionarios y de los funcionarios del nivel jerárquico inmediato inferior; </a:t>
            </a:r>
          </a:p>
          <a:p>
            <a:pPr marL="153988" indent="-1905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Realizar entrevistas de salida a los funcionarios a los que se refiere el punto anterior: </a:t>
            </a:r>
          </a:p>
          <a:p>
            <a:pPr marL="153988" indent="-1905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Coadyuvar en el diseño y la definición de la estructura organizacional y del perfil de los puestos del personal;</a:t>
            </a:r>
          </a:p>
          <a:p>
            <a:pPr marL="153988" indent="-1905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Participar en la definición y el establecimiento de los mecanismos de evaluación del desempeño del Director General, y de los demás integrantes del personal directivo; </a:t>
            </a:r>
          </a:p>
          <a:p>
            <a:pPr marL="153988" indent="-19050" algn="just" defTabSz="449263" eaLnBrk="1">
              <a:spcBef>
                <a:spcPct val="0"/>
              </a:spcBef>
              <a:buSzPct val="100000"/>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Intervenir en la definición de tabuladores y sueldos y someterlos a la consideración del Presidente de COPARMEX; </a:t>
            </a:r>
          </a:p>
          <a:p>
            <a:pPr marL="153988" indent="-19050" algn="just" defTabSz="449263">
              <a:spcBef>
                <a:spcPct val="0"/>
              </a:spcBef>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Las recomendaciones emanadas de los trabajos y acciones del Comité de Desarrollo Humano serán presentadas al Presidente de la Confederación. </a:t>
            </a:r>
          </a:p>
          <a:p>
            <a:pPr marL="153988" indent="-19050" algn="just" defTabSz="449263">
              <a:spcBef>
                <a:spcPct val="0"/>
              </a:spcBef>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En caso de discrepancia entre las propuestas del Comité de Desarrollo Humano y el Presidente de la Confederación, el Comité presentará sus recomendaciones a la Comisión Ejecutiva de la Confederación que será quien decida en definitiva.</a:t>
            </a:r>
          </a:p>
        </p:txBody>
      </p:sp>
    </p:spTree>
    <p:extLst>
      <p:ext uri="{BB962C8B-B14F-4D97-AF65-F5344CB8AC3E}">
        <p14:creationId xmlns:p14="http://schemas.microsoft.com/office/powerpoint/2010/main" xmlns="" val="5212748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57214" y="1278013"/>
            <a:ext cx="10415586" cy="4266681"/>
          </a:xfrm>
          <a:prstGeom prst="rect">
            <a:avLst/>
          </a:prstGeom>
        </p:spPr>
        <p:txBody>
          <a:bodyPr wrap="square">
            <a:spAutoFit/>
          </a:bodyPr>
          <a:lstStyle/>
          <a:p>
            <a:pPr marL="381000" indent="-215900" algn="just" defTabSz="449263">
              <a:lnSpc>
                <a:spcPct val="107000"/>
              </a:lnSpc>
              <a:spcBef>
                <a:spcPts val="800"/>
              </a:spcBef>
            </a:pPr>
            <a:r>
              <a:rPr lang="es-MX" altLang="es-MX" sz="18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COMITÉ DE GOBIERNO CORPORATIVO</a:t>
            </a:r>
          </a:p>
          <a:p>
            <a:pPr marL="381000" indent="-215900" algn="just" defTabSz="449263">
              <a:spcBef>
                <a:spcPct val="0"/>
              </a:spcBef>
            </a:pPr>
            <a:r>
              <a:rPr lang="es-MX" altLang="es-MX" sz="18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102.- Fines del Comité de Gobierno Corporativo. </a:t>
            </a:r>
          </a:p>
          <a:p>
            <a:pPr marL="381000" indent="-215900" algn="just" defTabSz="449263">
              <a:spcBef>
                <a:spcPct val="0"/>
              </a:spcBef>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Comité de Gobierno Corporativo tiene como propósitos: </a:t>
            </a:r>
          </a:p>
          <a:p>
            <a:pPr marL="381000" indent="-21590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Asegurar el escrupuloso manejo de recursos de origen público otorgados a la Confederación y a los Sindicatos Patronales; </a:t>
            </a:r>
          </a:p>
          <a:p>
            <a:pPr marL="381000" indent="-21590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Coadyuvar a la elaboración y revisión de reglamentos, procesos y normas; </a:t>
            </a:r>
          </a:p>
          <a:p>
            <a:pPr marL="381000" indent="-21590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Recomendar las modificaciones que juzgue pertinentes para la aplicación y ejecución de las mejores prácticas corporativas; </a:t>
            </a:r>
          </a:p>
          <a:p>
            <a:pPr marL="381000" indent="-21590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Asegurar la transparencia y rendición de cuentas y evitar los conflicto de intereses; </a:t>
            </a:r>
          </a:p>
          <a:p>
            <a:pPr marL="381000" indent="-21590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Someter el Código de Ética de la Confederación a la consideración del Consejo Directivo y promover su revisión y actualización en los casos en que proceda; </a:t>
            </a:r>
          </a:p>
          <a:p>
            <a:pPr marL="381000" indent="-215900" algn="just" defTabSz="449263" eaLnBrk="1">
              <a:spcBef>
                <a:spcPct val="0"/>
              </a:spcBef>
              <a:buSzPct val="100000"/>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Recibir e investigar denuncias y quejas respecto de violaciones a los Documentos Rectores, </a:t>
            </a:r>
          </a:p>
          <a:p>
            <a:pPr marL="381000" indent="-215900" algn="just" defTabSz="449263" eaLnBrk="1">
              <a:spcBef>
                <a:spcPct val="0"/>
              </a:spcBef>
              <a:buSzPct val="100000"/>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Reportando las irregularidades e incumplimientos a los órganos competentes de la Confederación; </a:t>
            </a:r>
          </a:p>
          <a:p>
            <a:pPr marL="381000" indent="-215900" algn="just" defTabSz="449263" eaLnBrk="1">
              <a:spcBef>
                <a:spcPct val="0"/>
              </a:spcBef>
              <a:buSzPct val="100000"/>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Emitir el Certificado de Congruencia de Documentos Rectores</a:t>
            </a:r>
            <a:r>
              <a:rPr lang="es-MX" altLang="es-MX" sz="18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t>
            </a: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 a los Sindicatos Patronales que cumplan con la obligación respectiva.</a:t>
            </a:r>
          </a:p>
        </p:txBody>
      </p:sp>
    </p:spTree>
    <p:extLst>
      <p:ext uri="{BB962C8B-B14F-4D97-AF65-F5344CB8AC3E}">
        <p14:creationId xmlns:p14="http://schemas.microsoft.com/office/powerpoint/2010/main" xmlns="" val="14545770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85787" y="1355689"/>
            <a:ext cx="10601325" cy="2462597"/>
          </a:xfrm>
          <a:prstGeom prst="rect">
            <a:avLst/>
          </a:prstGeom>
        </p:spPr>
        <p:txBody>
          <a:bodyPr wrap="square">
            <a:spAutoFit/>
          </a:bodyPr>
          <a:lstStyle/>
          <a:p>
            <a:pPr algn="just" defTabSz="449263">
              <a:lnSpc>
                <a:spcPct val="107000"/>
              </a:lnSpc>
              <a:spcBef>
                <a:spcPts val="800"/>
              </a:spcBef>
            </a:pPr>
            <a:r>
              <a:rPr lang="es-MX" altLang="es-MX" sz="24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COMITÉ ELECTORAL</a:t>
            </a:r>
          </a:p>
          <a:p>
            <a:pPr algn="just" defTabSz="449263">
              <a:lnSpc>
                <a:spcPct val="107000"/>
              </a:lnSpc>
              <a:spcBef>
                <a:spcPts val="800"/>
              </a:spcBef>
            </a:pPr>
            <a:endParaRPr lang="es-MX" altLang="es-MX" sz="24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algn="just" defTabSz="449263">
              <a:spcBef>
                <a:spcPct val="0"/>
              </a:spcBef>
            </a:pPr>
            <a:r>
              <a:rPr lang="es-MX" altLang="es-MX" sz="24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47.- Atribuciones Generales de la Comisión Electoral. </a:t>
            </a:r>
          </a:p>
          <a:p>
            <a:pPr algn="just" defTabSz="449263">
              <a:spcBef>
                <a:spcPct val="0"/>
              </a:spcBef>
            </a:pPr>
            <a:r>
              <a:rPr lang="es-MX" altLang="es-MX" sz="24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 Comisión Electoral es el órgano responsable de organizar, conducir, arbitrar y resolver toda controversia o conflicto que pudiera surgir en los procesos electivos de la Confederación.</a:t>
            </a:r>
          </a:p>
        </p:txBody>
      </p:sp>
    </p:spTree>
    <p:extLst>
      <p:ext uri="{BB962C8B-B14F-4D97-AF65-F5344CB8AC3E}">
        <p14:creationId xmlns:p14="http://schemas.microsoft.com/office/powerpoint/2010/main" xmlns="" val="36390392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descr="logo_transparente.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9900047" y="6189390"/>
            <a:ext cx="546943" cy="460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sp>
        <p:nvSpPr>
          <p:cNvPr id="23556" name="Rectangle 5"/>
          <p:cNvSpPr>
            <a:spLocks/>
          </p:cNvSpPr>
          <p:nvPr/>
        </p:nvSpPr>
        <p:spPr bwMode="auto">
          <a:xfrm>
            <a:off x="3801001" y="421151"/>
            <a:ext cx="2553584" cy="441468"/>
          </a:xfrm>
          <a:prstGeom prst="rect">
            <a:avLst/>
          </a:prstGeom>
          <a:solidFill>
            <a:srgbClr val="51A8F9"/>
          </a:solidFill>
          <a:ln>
            <a:noFill/>
          </a:ln>
          <a:effectLst>
            <a:outerShdw dist="25400" dir="5400000" algn="ctr" rotWithShape="0">
              <a:srgbClr val="000000">
                <a:alpha val="50000"/>
              </a:srgbClr>
            </a:outerShdw>
          </a:effectLst>
          <a:extLst>
            <a:ext uri="{91240B29-F687-4F45-9708-019B960494DF}">
              <a14:hiddenLine xmlns:a14="http://schemas.microsoft.com/office/drawing/2010/main" xmlns="" w="12700">
                <a:solidFill>
                  <a:srgbClr val="000000"/>
                </a:solidFill>
                <a:miter lim="400000"/>
                <a:headEnd/>
                <a:tailEnd/>
              </a14:hiddenLine>
            </a:ext>
          </a:extLst>
        </p:spPr>
        <p:txBody>
          <a:bodyPr wrap="none" lIns="35719" tIns="35719" rIns="35719" bIns="35719" anchor="ctr">
            <a:spAutoFit/>
          </a:bodyP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r>
              <a:rPr lang="es-MX" altLang="es-MX" sz="2400" dirty="0">
                <a:solidFill>
                  <a:srgbClr val="FFFFFF"/>
                </a:solidFill>
                <a:latin typeface="Arial" panose="020B0604020202020204" pitchFamily="34" charset="0"/>
                <a:cs typeface="Arial" panose="020B0604020202020204" pitchFamily="34" charset="0"/>
              </a:rPr>
              <a:t>Comités Garantes</a:t>
            </a:r>
          </a:p>
        </p:txBody>
      </p:sp>
      <p:grpSp>
        <p:nvGrpSpPr>
          <p:cNvPr id="23557" name="Group 6"/>
          <p:cNvGrpSpPr>
            <a:grpSpLocks/>
          </p:cNvGrpSpPr>
          <p:nvPr/>
        </p:nvGrpSpPr>
        <p:grpSpPr bwMode="auto">
          <a:xfrm>
            <a:off x="3801001" y="1252176"/>
            <a:ext cx="2566169" cy="757907"/>
            <a:chOff x="0" y="0"/>
            <a:chExt cx="3649663" cy="1077913"/>
          </a:xfrm>
        </p:grpSpPr>
        <p:sp>
          <p:nvSpPr>
            <p:cNvPr id="23570" name="AutoShape 7"/>
            <p:cNvSpPr>
              <a:spLocks/>
            </p:cNvSpPr>
            <p:nvPr/>
          </p:nvSpPr>
          <p:spPr bwMode="auto">
            <a:xfrm>
              <a:off x="0" y="0"/>
              <a:ext cx="3649663" cy="1077913"/>
            </a:xfrm>
            <a:prstGeom prst="roundRect">
              <a:avLst>
                <a:gd name="adj" fmla="val 15537"/>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547">
                <a:latin typeface="Calibri" panose="020F0502020204030204" pitchFamily="34" charset="0"/>
                <a:cs typeface="Calibri" panose="020F0502020204030204" pitchFamily="34" charset="0"/>
                <a:sym typeface="Calibri" panose="020F0502020204030204" pitchFamily="34" charset="0"/>
              </a:endParaRPr>
            </a:p>
          </p:txBody>
        </p:sp>
        <p:sp>
          <p:nvSpPr>
            <p:cNvPr id="23571" name="Rectangle 8"/>
            <p:cNvSpPr>
              <a:spLocks/>
            </p:cNvSpPr>
            <p:nvPr/>
          </p:nvSpPr>
          <p:spPr bwMode="auto">
            <a:xfrm>
              <a:off x="49060" y="142552"/>
              <a:ext cx="3551545" cy="7926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b="1" dirty="0">
                  <a:solidFill>
                    <a:schemeClr val="bg1"/>
                  </a:solidFill>
                  <a:latin typeface="Arial" panose="020B0604020202020204" pitchFamily="34" charset="0"/>
                  <a:cs typeface="Arial" panose="020B0604020202020204" pitchFamily="34" charset="0"/>
                  <a:sym typeface="Calibri" panose="020F0502020204030204" pitchFamily="34" charset="0"/>
                </a:rPr>
                <a:t>Auditoria</a:t>
              </a:r>
            </a:p>
            <a:p>
              <a:pPr algn="ctr" defTabSz="642915">
                <a:spcBef>
                  <a:spcPct val="0"/>
                </a:spcBef>
                <a:buSzTx/>
                <a:buNone/>
              </a:pPr>
              <a:r>
                <a:rPr lang="es-MX" altLang="es-MX" sz="1600" b="1" dirty="0">
                  <a:solidFill>
                    <a:schemeClr val="bg1"/>
                  </a:solidFill>
                  <a:latin typeface="Arial" panose="020B0604020202020204" pitchFamily="34" charset="0"/>
                  <a:cs typeface="Arial" panose="020B0604020202020204" pitchFamily="34" charset="0"/>
                  <a:sym typeface="Calibri" panose="020F0502020204030204" pitchFamily="34" charset="0"/>
                </a:rPr>
                <a:t>Ramón Leyva Albarrán</a:t>
              </a:r>
            </a:p>
          </p:txBody>
        </p:sp>
      </p:grpSp>
      <p:grpSp>
        <p:nvGrpSpPr>
          <p:cNvPr id="23558" name="Group 9"/>
          <p:cNvGrpSpPr>
            <a:grpSpLocks/>
          </p:cNvGrpSpPr>
          <p:nvPr/>
        </p:nvGrpSpPr>
        <p:grpSpPr bwMode="auto">
          <a:xfrm>
            <a:off x="3794708" y="2248479"/>
            <a:ext cx="2566169" cy="756791"/>
            <a:chOff x="0" y="0"/>
            <a:chExt cx="3649663" cy="1076325"/>
          </a:xfrm>
        </p:grpSpPr>
        <p:sp>
          <p:nvSpPr>
            <p:cNvPr id="23568" name="AutoShape 10"/>
            <p:cNvSpPr>
              <a:spLocks/>
            </p:cNvSpPr>
            <p:nvPr/>
          </p:nvSpPr>
          <p:spPr bwMode="auto">
            <a:xfrm>
              <a:off x="0" y="0"/>
              <a:ext cx="3649663" cy="1076325"/>
            </a:xfrm>
            <a:prstGeom prst="roundRect">
              <a:avLst>
                <a:gd name="adj" fmla="val 15537"/>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547">
                <a:latin typeface="Calibri" panose="020F0502020204030204" pitchFamily="34" charset="0"/>
                <a:cs typeface="Calibri" panose="020F0502020204030204" pitchFamily="34" charset="0"/>
                <a:sym typeface="Calibri" panose="020F0502020204030204" pitchFamily="34" charset="0"/>
              </a:endParaRPr>
            </a:p>
          </p:txBody>
        </p:sp>
        <p:sp>
          <p:nvSpPr>
            <p:cNvPr id="23569" name="Rectangle 11"/>
            <p:cNvSpPr>
              <a:spLocks/>
            </p:cNvSpPr>
            <p:nvPr/>
          </p:nvSpPr>
          <p:spPr bwMode="auto">
            <a:xfrm>
              <a:off x="49058" y="138638"/>
              <a:ext cx="3551545" cy="7926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b="1" dirty="0">
                  <a:solidFill>
                    <a:schemeClr val="bg1"/>
                  </a:solidFill>
                  <a:latin typeface="Arial" panose="020B0604020202020204" pitchFamily="34" charset="0"/>
                  <a:cs typeface="Arial" panose="020B0604020202020204" pitchFamily="34" charset="0"/>
                  <a:sym typeface="Calibri" panose="020F0502020204030204" pitchFamily="34" charset="0"/>
                </a:rPr>
                <a:t>Desarrollo Humano</a:t>
              </a:r>
            </a:p>
            <a:p>
              <a:pPr algn="ctr" defTabSz="642915">
                <a:spcBef>
                  <a:spcPct val="0"/>
                </a:spcBef>
                <a:buSzTx/>
                <a:buNone/>
              </a:pPr>
              <a:r>
                <a:rPr lang="es-MX" altLang="es-MX" sz="1600" b="1" dirty="0">
                  <a:solidFill>
                    <a:schemeClr val="bg1"/>
                  </a:solidFill>
                  <a:latin typeface="Arial" panose="020B0604020202020204" pitchFamily="34" charset="0"/>
                  <a:cs typeface="Arial" panose="020B0604020202020204" pitchFamily="34" charset="0"/>
                  <a:sym typeface="Calibri" panose="020F0502020204030204" pitchFamily="34" charset="0"/>
                </a:rPr>
                <a:t>Julio Vargas Quintanilla</a:t>
              </a:r>
            </a:p>
          </p:txBody>
        </p:sp>
      </p:grpSp>
      <p:grpSp>
        <p:nvGrpSpPr>
          <p:cNvPr id="23559" name="Group 12"/>
          <p:cNvGrpSpPr>
            <a:grpSpLocks/>
          </p:cNvGrpSpPr>
          <p:nvPr/>
        </p:nvGrpSpPr>
        <p:grpSpPr bwMode="auto">
          <a:xfrm>
            <a:off x="3829202" y="3264609"/>
            <a:ext cx="2566169" cy="803582"/>
            <a:chOff x="0" y="-32535"/>
            <a:chExt cx="3649663" cy="1142872"/>
          </a:xfrm>
        </p:grpSpPr>
        <p:sp>
          <p:nvSpPr>
            <p:cNvPr id="23566" name="AutoShape 13"/>
            <p:cNvSpPr>
              <a:spLocks/>
            </p:cNvSpPr>
            <p:nvPr/>
          </p:nvSpPr>
          <p:spPr bwMode="auto">
            <a:xfrm>
              <a:off x="0" y="0"/>
              <a:ext cx="3649663" cy="1077913"/>
            </a:xfrm>
            <a:prstGeom prst="roundRect">
              <a:avLst>
                <a:gd name="adj" fmla="val 15537"/>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547">
                <a:latin typeface="Calibri" panose="020F0502020204030204" pitchFamily="34" charset="0"/>
                <a:cs typeface="Calibri" panose="020F0502020204030204" pitchFamily="34" charset="0"/>
                <a:sym typeface="Calibri" panose="020F0502020204030204" pitchFamily="34" charset="0"/>
              </a:endParaRPr>
            </a:p>
          </p:txBody>
        </p:sp>
        <p:sp>
          <p:nvSpPr>
            <p:cNvPr id="23567" name="Rectangle 14"/>
            <p:cNvSpPr>
              <a:spLocks/>
            </p:cNvSpPr>
            <p:nvPr/>
          </p:nvSpPr>
          <p:spPr bwMode="auto">
            <a:xfrm>
              <a:off x="49060" y="-32535"/>
              <a:ext cx="3551545" cy="1142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b="1" dirty="0">
                  <a:solidFill>
                    <a:schemeClr val="bg1"/>
                  </a:solidFill>
                  <a:latin typeface="Arial" panose="020B0604020202020204" pitchFamily="34" charset="0"/>
                  <a:cs typeface="Arial" panose="020B0604020202020204" pitchFamily="34" charset="0"/>
                  <a:sym typeface="Calibri" panose="020F0502020204030204" pitchFamily="34" charset="0"/>
                </a:rPr>
                <a:t>Gobierno Corporativo</a:t>
              </a:r>
            </a:p>
            <a:p>
              <a:pPr algn="ctr" defTabSz="642915">
                <a:spcBef>
                  <a:spcPct val="0"/>
                </a:spcBef>
                <a:buSzTx/>
                <a:buNone/>
              </a:pPr>
              <a:r>
                <a:rPr lang="es-MX" altLang="es-MX" sz="1600" b="1" dirty="0">
                  <a:solidFill>
                    <a:schemeClr val="bg1"/>
                  </a:solidFill>
                  <a:latin typeface="Arial" panose="020B0604020202020204" pitchFamily="34" charset="0"/>
                  <a:cs typeface="Arial" panose="020B0604020202020204" pitchFamily="34" charset="0"/>
                  <a:sym typeface="Calibri" panose="020F0502020204030204" pitchFamily="34" charset="0"/>
                </a:rPr>
                <a:t>Alberto Espinosa </a:t>
              </a:r>
              <a:r>
                <a:rPr lang="es-MX" altLang="es-MX" sz="1600" b="1" dirty="0" err="1">
                  <a:solidFill>
                    <a:schemeClr val="bg1"/>
                  </a:solidFill>
                  <a:latin typeface="Arial" panose="020B0604020202020204" pitchFamily="34" charset="0"/>
                  <a:cs typeface="Arial" panose="020B0604020202020204" pitchFamily="34" charset="0"/>
                  <a:sym typeface="Calibri" panose="020F0502020204030204" pitchFamily="34" charset="0"/>
                </a:rPr>
                <a:t>Desiguad</a:t>
              </a:r>
              <a:endParaRPr lang="es-MX" altLang="es-MX" sz="1600" b="1" dirty="0">
                <a:solidFill>
                  <a:schemeClr val="bg1"/>
                </a:solidFill>
                <a:latin typeface="Arial" panose="020B0604020202020204" pitchFamily="34" charset="0"/>
                <a:cs typeface="Arial" panose="020B0604020202020204" pitchFamily="34" charset="0"/>
                <a:sym typeface="Calibri" panose="020F0502020204030204" pitchFamily="34" charset="0"/>
              </a:endParaRPr>
            </a:p>
          </p:txBody>
        </p:sp>
      </p:grpSp>
      <p:grpSp>
        <p:nvGrpSpPr>
          <p:cNvPr id="23560" name="Group 15"/>
          <p:cNvGrpSpPr>
            <a:grpSpLocks/>
          </p:cNvGrpSpPr>
          <p:nvPr/>
        </p:nvGrpSpPr>
        <p:grpSpPr bwMode="auto">
          <a:xfrm>
            <a:off x="3794708" y="4564888"/>
            <a:ext cx="2566169" cy="757907"/>
            <a:chOff x="0" y="0"/>
            <a:chExt cx="3649663" cy="1077913"/>
          </a:xfrm>
        </p:grpSpPr>
        <p:sp>
          <p:nvSpPr>
            <p:cNvPr id="23564" name="AutoShape 16"/>
            <p:cNvSpPr>
              <a:spLocks/>
            </p:cNvSpPr>
            <p:nvPr/>
          </p:nvSpPr>
          <p:spPr bwMode="auto">
            <a:xfrm>
              <a:off x="0" y="0"/>
              <a:ext cx="3649663" cy="1077913"/>
            </a:xfrm>
            <a:prstGeom prst="roundRect">
              <a:avLst>
                <a:gd name="adj" fmla="val 15537"/>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547">
                <a:latin typeface="Calibri" panose="020F0502020204030204" pitchFamily="34" charset="0"/>
                <a:cs typeface="Calibri" panose="020F0502020204030204" pitchFamily="34" charset="0"/>
                <a:sym typeface="Calibri" panose="020F0502020204030204" pitchFamily="34" charset="0"/>
              </a:endParaRPr>
            </a:p>
          </p:txBody>
        </p:sp>
        <p:sp>
          <p:nvSpPr>
            <p:cNvPr id="23565" name="Rectangle 17"/>
            <p:cNvSpPr>
              <a:spLocks/>
            </p:cNvSpPr>
            <p:nvPr/>
          </p:nvSpPr>
          <p:spPr bwMode="auto">
            <a:xfrm>
              <a:off x="49060" y="132509"/>
              <a:ext cx="3551545" cy="7926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b="1" dirty="0">
                  <a:solidFill>
                    <a:schemeClr val="bg1"/>
                  </a:solidFill>
                  <a:latin typeface="Arial" panose="020B0604020202020204" pitchFamily="34" charset="0"/>
                  <a:cs typeface="Arial" panose="020B0604020202020204" pitchFamily="34" charset="0"/>
                  <a:sym typeface="Calibri" panose="020F0502020204030204" pitchFamily="34" charset="0"/>
                </a:rPr>
                <a:t>Electoral</a:t>
              </a:r>
            </a:p>
            <a:p>
              <a:pPr algn="ctr" defTabSz="642915">
                <a:spcBef>
                  <a:spcPct val="0"/>
                </a:spcBef>
                <a:buSzTx/>
                <a:buNone/>
              </a:pPr>
              <a:r>
                <a:rPr lang="es-MX" altLang="es-MX" sz="1600" b="1" dirty="0">
                  <a:solidFill>
                    <a:schemeClr val="bg1"/>
                  </a:solidFill>
                  <a:latin typeface="Arial" panose="020B0604020202020204" pitchFamily="34" charset="0"/>
                  <a:cs typeface="Arial" panose="020B0604020202020204" pitchFamily="34" charset="0"/>
                  <a:sym typeface="Calibri" panose="020F0502020204030204" pitchFamily="34" charset="0"/>
                </a:rPr>
                <a:t>Victor García Lizama</a:t>
              </a:r>
            </a:p>
          </p:txBody>
        </p:sp>
      </p:grpSp>
      <p:sp>
        <p:nvSpPr>
          <p:cNvPr id="23562" name="Line 19"/>
          <p:cNvSpPr>
            <a:spLocks noChangeShapeType="1"/>
          </p:cNvSpPr>
          <p:nvPr/>
        </p:nvSpPr>
        <p:spPr bwMode="auto">
          <a:xfrm>
            <a:off x="4913189" y="862619"/>
            <a:ext cx="0" cy="389557"/>
          </a:xfrm>
          <a:prstGeom prst="line">
            <a:avLst/>
          </a:prstGeom>
          <a:noFill/>
          <a:ln w="25400">
            <a:solidFill>
              <a:srgbClr val="005493"/>
            </a:solidFill>
            <a:round/>
            <a:headEnd/>
            <a:tailEnd type="triangle" w="med" len="med"/>
          </a:ln>
          <a:extLst>
            <a:ext uri="{909E8E84-426E-40DD-AFC4-6F175D3DCCD1}">
              <a14:hiddenFill xmlns:a14="http://schemas.microsoft.com/office/drawing/2010/main" xmlns="">
                <a:noFill/>
              </a14:hiddenFill>
            </a:ext>
          </a:extLst>
        </p:spPr>
        <p:txBody>
          <a:bodyPr lIns="32147" rIns="32147"/>
          <a:lstStyle/>
          <a:p>
            <a:endParaRPr lang="es-MX" sz="984"/>
          </a:p>
        </p:txBody>
      </p:sp>
    </p:spTree>
    <p:extLst>
      <p:ext uri="{BB962C8B-B14F-4D97-AF65-F5344CB8AC3E}">
        <p14:creationId xmlns:p14="http://schemas.microsoft.com/office/powerpoint/2010/main" xmlns="" val="193508363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Shape 117" descr="lineas.png"/>
          <p:cNvPicPr preferRelativeResize="0"/>
          <p:nvPr/>
        </p:nvPicPr>
        <p:blipFill rotWithShape="1">
          <a:blip r:embed="rId3">
            <a:alphaModFix/>
          </a:blip>
          <a:srcRect/>
          <a:stretch/>
        </p:blipFill>
        <p:spPr>
          <a:xfrm flipH="1">
            <a:off x="823037" y="4231821"/>
            <a:ext cx="9893126" cy="1782814"/>
          </a:xfrm>
          <a:prstGeom prst="rect">
            <a:avLst/>
          </a:prstGeom>
          <a:noFill/>
          <a:ln>
            <a:noFill/>
          </a:ln>
        </p:spPr>
      </p:pic>
      <p:pic>
        <p:nvPicPr>
          <p:cNvPr id="118" name="Shape 118" descr="LOGO CLARO.png"/>
          <p:cNvPicPr preferRelativeResize="0"/>
          <p:nvPr/>
        </p:nvPicPr>
        <p:blipFill rotWithShape="1">
          <a:blip r:embed="rId4">
            <a:alphaModFix amt="31000"/>
          </a:blip>
          <a:srcRect/>
          <a:stretch/>
        </p:blipFill>
        <p:spPr>
          <a:xfrm>
            <a:off x="1490386" y="857254"/>
            <a:ext cx="3786079" cy="5154707"/>
          </a:xfrm>
          <a:prstGeom prst="rect">
            <a:avLst/>
          </a:prstGeom>
          <a:noFill/>
          <a:ln>
            <a:noFill/>
          </a:ln>
        </p:spPr>
      </p:pic>
      <p:pic>
        <p:nvPicPr>
          <p:cNvPr id="119" name="Shape 119" descr="logo_transparente.png"/>
          <p:cNvPicPr preferRelativeResize="0"/>
          <p:nvPr/>
        </p:nvPicPr>
        <p:blipFill rotWithShape="1">
          <a:blip r:embed="rId5">
            <a:alphaModFix/>
          </a:blip>
          <a:srcRect/>
          <a:stretch/>
        </p:blipFill>
        <p:spPr>
          <a:xfrm>
            <a:off x="4995723" y="1915850"/>
            <a:ext cx="2247016" cy="1893957"/>
          </a:xfrm>
          <a:prstGeom prst="rect">
            <a:avLst/>
          </a:prstGeom>
          <a:noFill/>
          <a:ln>
            <a:noFill/>
          </a:ln>
        </p:spPr>
      </p:pic>
      <p:sp>
        <p:nvSpPr>
          <p:cNvPr id="120" name="Shape 120"/>
          <p:cNvSpPr txBox="1"/>
          <p:nvPr/>
        </p:nvSpPr>
        <p:spPr>
          <a:xfrm>
            <a:off x="1562659" y="4114110"/>
            <a:ext cx="9105343" cy="1200328"/>
          </a:xfrm>
          <a:prstGeom prst="rect">
            <a:avLst/>
          </a:prstGeom>
          <a:noFill/>
          <a:ln>
            <a:noFill/>
          </a:ln>
        </p:spPr>
        <p:txBody>
          <a:bodyPr lIns="68569" tIns="34275" rIns="68569" bIns="34275" anchor="t" anchorCtr="0">
            <a:noAutofit/>
          </a:bodyPr>
          <a:lstStyle/>
          <a:p>
            <a:pPr algn="ctr">
              <a:buSzPct val="25000"/>
            </a:pPr>
            <a:r>
              <a:rPr lang="es-MX" sz="1500">
                <a:solidFill>
                  <a:srgbClr val="3F3F3F"/>
                </a:solidFill>
                <a:latin typeface="Helvetica Neue"/>
                <a:ea typeface="Helvetica Neue"/>
                <a:cs typeface="Helvetica Neue"/>
                <a:sym typeface="Helvetica Neue"/>
              </a:rPr>
              <a:t>CONFEDERACIÓN PATRONAL DE LA REPÚBLICA MEXICANA</a:t>
            </a:r>
          </a:p>
          <a:p>
            <a:pPr algn="ctr"/>
            <a:endParaRPr sz="1650">
              <a:solidFill>
                <a:srgbClr val="3F3F3F"/>
              </a:solidFill>
              <a:latin typeface="Helvetica Neue"/>
              <a:ea typeface="Helvetica Neue"/>
              <a:cs typeface="Helvetica Neue"/>
              <a:sym typeface="Helvetica Neue"/>
            </a:endParaRPr>
          </a:p>
          <a:p>
            <a:pPr algn="ctr">
              <a:buSzPct val="25000"/>
            </a:pPr>
            <a:r>
              <a:rPr lang="es-MX" sz="1350">
                <a:solidFill>
                  <a:srgbClr val="3F3F3F"/>
                </a:solidFill>
                <a:latin typeface="Helvetica Neue"/>
                <a:ea typeface="Helvetica Neue"/>
                <a:cs typeface="Helvetica Neue"/>
                <a:sym typeface="Helvetica Neue"/>
              </a:rPr>
              <a:t>Insurgentes Sur 950 1º y 2º pisos</a:t>
            </a:r>
          </a:p>
          <a:p>
            <a:pPr algn="ctr">
              <a:buSzPct val="25000"/>
            </a:pPr>
            <a:r>
              <a:rPr lang="es-MX" sz="1350">
                <a:solidFill>
                  <a:srgbClr val="3F3F3F"/>
                </a:solidFill>
                <a:latin typeface="Helvetica Neue"/>
                <a:ea typeface="Helvetica Neue"/>
                <a:cs typeface="Helvetica Neue"/>
                <a:sym typeface="Helvetica Neue"/>
              </a:rPr>
              <a:t>Tel. +52 (55) 5682 5466</a:t>
            </a:r>
          </a:p>
          <a:p>
            <a:pPr algn="ctr">
              <a:buSzPct val="25000"/>
            </a:pPr>
            <a:r>
              <a:rPr lang="es-MX" sz="1350">
                <a:solidFill>
                  <a:srgbClr val="3F3F3F"/>
                </a:solidFill>
                <a:latin typeface="Helvetica Neue"/>
                <a:ea typeface="Helvetica Neue"/>
                <a:cs typeface="Helvetica Neue"/>
                <a:sym typeface="Helvetica Neue"/>
              </a:rPr>
              <a:t>www.coparmex.org.mx</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758" y="1122362"/>
            <a:ext cx="9482140" cy="1120776"/>
          </a:xfrm>
          <a:solidFill>
            <a:schemeClr val="accent1">
              <a:lumMod val="75000"/>
            </a:schemeClr>
          </a:solidFill>
        </p:spPr>
        <p:txBody>
          <a:bodyPr/>
          <a:lstStyle/>
          <a:p>
            <a:pPr algn="ctr"/>
            <a:r>
              <a:rPr lang="es-MX" sz="5400" b="1" dirty="0">
                <a:solidFill>
                  <a:schemeClr val="bg1"/>
                </a:solidFill>
                <a:latin typeface="Arial" panose="020B0604020202020204" pitchFamily="34" charset="0"/>
                <a:cs typeface="Arial" panose="020B0604020202020204" pitchFamily="34" charset="0"/>
              </a:rPr>
              <a:t>Asamblea </a:t>
            </a:r>
          </a:p>
        </p:txBody>
      </p:sp>
      <p:sp>
        <p:nvSpPr>
          <p:cNvPr id="3" name="Marcador de texto 2"/>
          <p:cNvSpPr>
            <a:spLocks noGrp="1"/>
          </p:cNvSpPr>
          <p:nvPr>
            <p:ph type="body" idx="1"/>
          </p:nvPr>
        </p:nvSpPr>
        <p:spPr>
          <a:xfrm>
            <a:off x="838203" y="2740024"/>
            <a:ext cx="10001250" cy="2903539"/>
          </a:xfrm>
        </p:spPr>
        <p:txBody>
          <a:bodyPr/>
          <a:lstStyle/>
          <a:p>
            <a:pPr marL="610235" marR="405130" indent="0" algn="just">
              <a:spcBef>
                <a:spcPts val="15"/>
              </a:spcBef>
              <a:buNone/>
            </a:pPr>
            <a:r>
              <a:rPr lang="es-MX" sz="3600" dirty="0" smtClean="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rPr>
              <a:t>La Asamblea es el órgano supremo de la Confederación Patronal de la República Mexicana y está integrada por todas las personas físicas y morales agremiadas en términos de estos Estatutos.</a:t>
            </a:r>
            <a:endParaRPr lang="es-MX" sz="3600" dirty="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1706828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14412" y="207963"/>
            <a:ext cx="8067677" cy="749300"/>
          </a:xfrm>
          <a:solidFill>
            <a:schemeClr val="accent1">
              <a:lumMod val="75000"/>
            </a:schemeClr>
          </a:solidFill>
        </p:spPr>
        <p:txBody>
          <a:bodyPr/>
          <a:lstStyle/>
          <a:p>
            <a:pPr algn="ctr"/>
            <a:r>
              <a:rPr lang="es-MX" alt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Facultades</a:t>
            </a:r>
            <a:endParaRPr lang="es-MX" sz="4400" b="1" dirty="0">
              <a:solidFill>
                <a:schemeClr val="bg1"/>
              </a:solidFill>
              <a:latin typeface="Arial" panose="020B0604020202020204" pitchFamily="34" charset="0"/>
              <a:cs typeface="Arial" panose="020B0604020202020204" pitchFamily="34" charset="0"/>
            </a:endParaRPr>
          </a:p>
        </p:txBody>
      </p:sp>
      <p:sp>
        <p:nvSpPr>
          <p:cNvPr id="5" name="Rectángulo 4"/>
          <p:cNvSpPr/>
          <p:nvPr/>
        </p:nvSpPr>
        <p:spPr>
          <a:xfrm>
            <a:off x="600074" y="1209531"/>
            <a:ext cx="10701338" cy="5648469"/>
          </a:xfrm>
          <a:prstGeom prst="rect">
            <a:avLst/>
          </a:prstGeom>
        </p:spPr>
        <p:txBody>
          <a:bodyPr wrap="square">
            <a:spAutoFit/>
          </a:bodyPr>
          <a:lstStyle/>
          <a:p>
            <a:pPr marL="236538" indent="-98425" algn="just" defTabSz="336550">
              <a:lnSpc>
                <a:spcPct val="107000"/>
              </a:lnSpc>
              <a:spcBef>
                <a:spcPts val="600"/>
              </a:spcBef>
            </a:pPr>
            <a:r>
              <a:rPr lang="es-MX" altLang="es-MX" sz="15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ASAMBLEA</a:t>
            </a:r>
          </a:p>
          <a:p>
            <a:pPr marL="236538" indent="-98425" algn="just" defTabSz="336550">
              <a:spcBef>
                <a:spcPct val="0"/>
              </a:spcBef>
            </a:pPr>
            <a:r>
              <a:rPr lang="es-MX" altLang="es-MX" sz="15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15.- Facultades de las Asambleas Ordinarias. </a:t>
            </a:r>
          </a:p>
          <a:p>
            <a:pPr marL="236538" indent="-98425" algn="just" defTabSz="336550">
              <a:spcBef>
                <a:spcPct val="0"/>
              </a:spcBef>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Las Asambleas Ordinarias se celebrarán semestralmente y tendrán las siguientes facultades: </a:t>
            </a:r>
          </a:p>
          <a:p>
            <a:pPr marL="236538" indent="-98425" algn="just" defTabSz="336550">
              <a:spcBef>
                <a:spcPct val="0"/>
              </a:spcBef>
            </a:pPr>
            <a:endPar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Las Asambleas Ordinarias se celebrarán semestralmente y tendrán las siguientes facultades:</a:t>
            </a:r>
          </a:p>
          <a:p>
            <a:pPr marL="236538" indent="-98425" algn="just" defTabSz="336550" eaLnBrk="1">
              <a:spcBef>
                <a:spcPct val="0"/>
              </a:spcBef>
              <a:buSzPct val="100000"/>
              <a:buFontTx/>
              <a:buAutoNum type="romanUcPeriod"/>
            </a:pPr>
            <a:endPar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 Elegir al Presidente de COPARMEX y a los demás miembros del Consejo Directivo, así como a los Comisarios propietario y suplente;</a:t>
            </a: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II. Aprobar el Plan Estratégico;</a:t>
            </a: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III. Aprobar la solicitud de admisión de Sindicatos Patronales, así como la constitución de Delegaciones y Representaciones;</a:t>
            </a: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IV. Aprobar el Plan de Trabajo anual que le presente la Comisión Ejecutiva;</a:t>
            </a: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V. Aprobar el presupuesto anual que le presente la Comisión Ejecutiva por conducto del Vicepresidente de Finanzas;</a:t>
            </a: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VI. Conocer el informe general de actividades del Presidente;</a:t>
            </a: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VII. En la Asamblea que se celebre dentro del primer semestre del año, aprobar los estados financieros del ejercicio anterior, así como conocer el informe del Comisario;</a:t>
            </a: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VIII. En la Asamblea que se celebre dentro del segundo semestre del año, conocer los estados financieros preliminares correspondientes al primer semestre;</a:t>
            </a: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IX. Estudiar y debatir las propuestas sometidas a su consideración por los Socios, por el Consejo Directivo, la Comisión Ejecutiva, la Oficina de la Presidencia y el Presidente; y tomar los acuerdos correspondientes;</a:t>
            </a: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X. Resolver sobre la expulsión de socios de la Confederación; y</a:t>
            </a: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XI. Las demás que establezcan la ley, los presentes Estatutos y sus reglamentos.</a:t>
            </a: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Podrán celebrarse cuantas Asambleas Ordinarias sean necesarias durante el año, para el desahogo de los asuntos a que se refiere este artículo.</a:t>
            </a:r>
          </a:p>
        </p:txBody>
      </p:sp>
    </p:spTree>
    <p:extLst>
      <p:ext uri="{BB962C8B-B14F-4D97-AF65-F5344CB8AC3E}">
        <p14:creationId xmlns:p14="http://schemas.microsoft.com/office/powerpoint/2010/main" xmlns="" val="24921250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14488" y="814388"/>
            <a:ext cx="7529512" cy="1100138"/>
          </a:xfrm>
          <a:solidFill>
            <a:schemeClr val="accent1">
              <a:lumMod val="75000"/>
            </a:schemeClr>
          </a:solidFill>
        </p:spPr>
        <p:txBody>
          <a:bodyPr/>
          <a:lstStyle/>
          <a:p>
            <a:pPr algn="ctr"/>
            <a:r>
              <a:rPr lang="es-MX" sz="4000" b="1" dirty="0">
                <a:solidFill>
                  <a:schemeClr val="bg1"/>
                </a:solidFill>
                <a:latin typeface="Arial" panose="020B0604020202020204" pitchFamily="34" charset="0"/>
                <a:cs typeface="Arial" panose="020B0604020202020204" pitchFamily="34" charset="0"/>
              </a:rPr>
              <a:t>Consejo Directivo</a:t>
            </a:r>
          </a:p>
        </p:txBody>
      </p:sp>
      <p:sp>
        <p:nvSpPr>
          <p:cNvPr id="3" name="Marcador de texto 2"/>
          <p:cNvSpPr>
            <a:spLocks noGrp="1"/>
          </p:cNvSpPr>
          <p:nvPr>
            <p:ph type="body" idx="1"/>
          </p:nvPr>
        </p:nvSpPr>
        <p:spPr>
          <a:xfrm>
            <a:off x="566741" y="1211263"/>
            <a:ext cx="9934572" cy="4189413"/>
          </a:xfrm>
        </p:spPr>
        <p:txBody>
          <a:bodyPr/>
          <a:lstStyle/>
          <a:p>
            <a:pPr algn="just"/>
            <a:endParaRPr lang="es-MX" dirty="0" smtClean="0"/>
          </a:p>
          <a:p>
            <a:pPr algn="just"/>
            <a:endParaRPr lang="es-MX" dirty="0"/>
          </a:p>
          <a:p>
            <a:pPr algn="just"/>
            <a:endParaRPr lang="es-MX" dirty="0" smtClean="0"/>
          </a:p>
          <a:p>
            <a:pPr algn="just"/>
            <a:endParaRPr lang="es-MX" dirty="0"/>
          </a:p>
          <a:p>
            <a:pPr marL="133350" indent="0" algn="just">
              <a:buNone/>
            </a:pPr>
            <a:r>
              <a:rPr lang="es-MX" sz="2400" dirty="0" smtClean="0">
                <a:solidFill>
                  <a:schemeClr val="accent1">
                    <a:lumMod val="75000"/>
                  </a:schemeClr>
                </a:solidFill>
                <a:latin typeface="Arial" panose="020B0604020202020204" pitchFamily="34" charset="0"/>
                <a:cs typeface="Arial" panose="020B0604020202020204" pitchFamily="34" charset="0"/>
              </a:rPr>
              <a:t>Es el órgano encargado de velar por el estricto cumplimiento a los documentos rectores de la confederación Integrado por Consejeros electos por la Asamblea y por Consejeros ex-oficio: Presidentes de las Federaciones, de los Sindicatos Patronales, de las Agrupaciones Asociadas y de las Comisiones y Comités de Trabajo. </a:t>
            </a:r>
          </a:p>
          <a:p>
            <a:pPr marL="133350" indent="0" algn="just">
              <a:buNone/>
            </a:pPr>
            <a:endParaRPr lang="es-MX"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8538303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838204" y="114299"/>
            <a:ext cx="7891460" cy="742950"/>
          </a:xfrm>
          <a:solidFill>
            <a:schemeClr val="accent1">
              <a:lumMod val="75000"/>
            </a:schemeClr>
          </a:solidFill>
        </p:spPr>
        <p:txBody>
          <a:bodyPr/>
          <a:lstStyle/>
          <a:p>
            <a:pPr algn="ctr"/>
            <a:r>
              <a:rPr lang="es-MX" alt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Facultades</a:t>
            </a:r>
            <a:endParaRPr lang="es-MX" sz="4400" b="1" dirty="0">
              <a:solidFill>
                <a:schemeClr val="bg1"/>
              </a:solidFill>
              <a:latin typeface="Arial" panose="020B0604020202020204" pitchFamily="34" charset="0"/>
              <a:cs typeface="Arial" panose="020B0604020202020204" pitchFamily="34" charset="0"/>
            </a:endParaRPr>
          </a:p>
        </p:txBody>
      </p:sp>
      <p:sp>
        <p:nvSpPr>
          <p:cNvPr id="7" name="Rectángulo 6"/>
          <p:cNvSpPr/>
          <p:nvPr/>
        </p:nvSpPr>
        <p:spPr>
          <a:xfrm>
            <a:off x="485775" y="1128712"/>
            <a:ext cx="10572750" cy="5560112"/>
          </a:xfrm>
          <a:prstGeom prst="rect">
            <a:avLst/>
          </a:prstGeom>
        </p:spPr>
        <p:txBody>
          <a:bodyPr wrap="square">
            <a:spAutoFit/>
          </a:bodyPr>
          <a:lstStyle/>
          <a:p>
            <a:pPr marL="349250" indent="-193675" algn="just" defTabSz="309563">
              <a:lnSpc>
                <a:spcPct val="107000"/>
              </a:lnSpc>
              <a:spcBef>
                <a:spcPts val="500"/>
              </a:spcBef>
            </a:pPr>
            <a:r>
              <a:rPr lang="es-MX" altLang="es-MX" sz="12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CONSEJO DIRECTIVO</a:t>
            </a:r>
          </a:p>
          <a:p>
            <a:pPr marL="349250" indent="-193675" algn="just" defTabSz="309563">
              <a:spcBef>
                <a:spcPct val="0"/>
              </a:spcBef>
            </a:pPr>
            <a:r>
              <a:rPr lang="es-MX" altLang="es-MX" sz="12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30.- Facultades del Consejo Directivo. </a:t>
            </a:r>
          </a:p>
          <a:p>
            <a:pPr marL="349250" indent="-193675" algn="just" defTabSz="309563">
              <a:lnSpc>
                <a:spcPct val="107000"/>
              </a:lnSpc>
              <a:spcBef>
                <a:spcPts val="500"/>
              </a:spcBef>
            </a:pPr>
            <a:r>
              <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Consejo Directivo velará por el estricto cumplimiento de los Documentos Rectores de la COPARMEX y gozará de las siguientes facultades</a:t>
            </a:r>
            <a:r>
              <a:rPr lang="es-MX" altLang="es-MX" sz="1050" dirty="0" smtClean="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t>
            </a:r>
            <a:endPar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349250" indent="-193675" algn="just" defTabSz="309563">
              <a:lnSpc>
                <a:spcPct val="107000"/>
              </a:lnSpc>
              <a:spcBef>
                <a:spcPts val="500"/>
              </a:spcBef>
            </a:pPr>
            <a:r>
              <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 Nombrar, a propuesta de la Comisión Electoral, a los miembros de la Comisión Ejecutiva;</a:t>
            </a:r>
          </a:p>
          <a:p>
            <a:pPr marL="349250" indent="-193675" algn="just" defTabSz="309563">
              <a:lnSpc>
                <a:spcPct val="107000"/>
              </a:lnSpc>
              <a:spcBef>
                <a:spcPts val="500"/>
              </a:spcBef>
            </a:pPr>
            <a:r>
              <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II. Designar de entre sus miembros a los consejeros que suplirán las vacantes temporales o definitivas que </a:t>
            </a:r>
            <a:r>
              <a:rPr lang="es-MX" altLang="es-MX" sz="1050" dirty="0" smtClean="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llegaran </a:t>
            </a:r>
            <a:r>
              <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 surgir en la Comisión Ejecutiva;</a:t>
            </a:r>
          </a:p>
          <a:p>
            <a:pPr marL="349250" indent="-193675" algn="just" defTabSz="309563">
              <a:lnSpc>
                <a:spcPct val="107000"/>
              </a:lnSpc>
              <a:spcBef>
                <a:spcPts val="500"/>
              </a:spcBef>
            </a:pPr>
            <a:r>
              <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III. Ratificar el nombramiento de los Vicepresidentes;</a:t>
            </a:r>
          </a:p>
          <a:p>
            <a:pPr marL="349250" indent="-193675" algn="just" defTabSz="309563">
              <a:lnSpc>
                <a:spcPct val="107000"/>
              </a:lnSpc>
              <a:spcBef>
                <a:spcPts val="500"/>
              </a:spcBef>
            </a:pPr>
            <a:r>
              <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IV. Nombrar a propuesta de la Comisión Electoral al Secretario General de la Confederación;</a:t>
            </a:r>
          </a:p>
          <a:p>
            <a:pPr marL="349250" indent="-193675" algn="just" defTabSz="309563">
              <a:lnSpc>
                <a:spcPct val="107000"/>
              </a:lnSpc>
              <a:spcBef>
                <a:spcPts val="500"/>
              </a:spcBef>
            </a:pPr>
            <a:r>
              <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V. Recibir de la Comisión Ejecutiva por conducto del Presidente, un informe mensual sobre los asuntos relevantes de la Confederación y dar su opinión al </a:t>
            </a:r>
            <a:r>
              <a:rPr lang="es-MX" altLang="es-MX" sz="1050" dirty="0" smtClean="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respecto</a:t>
            </a:r>
            <a:endPar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349250" indent="-193675" algn="just" defTabSz="309563">
              <a:lnSpc>
                <a:spcPct val="107000"/>
              </a:lnSpc>
              <a:spcBef>
                <a:spcPts val="500"/>
              </a:spcBef>
            </a:pPr>
            <a:r>
              <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VI. Pedir a la Comisión Ejecutiva, por conducto del Presidente, informes específicos sobre cualquier asunto de la Confederación u otros de interés nacional e internacional;</a:t>
            </a:r>
          </a:p>
          <a:p>
            <a:pPr marL="349250" indent="-193675" algn="just" defTabSz="309563">
              <a:lnSpc>
                <a:spcPct val="107000"/>
              </a:lnSpc>
              <a:spcBef>
                <a:spcPts val="500"/>
              </a:spcBef>
            </a:pPr>
            <a:r>
              <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VII. Nombrar a propuesta del Presidente, a los integrantes de la Comisión Electoral;</a:t>
            </a:r>
          </a:p>
          <a:p>
            <a:pPr marL="349250" indent="-193675" algn="just" defTabSz="309563">
              <a:lnSpc>
                <a:spcPct val="107000"/>
              </a:lnSpc>
              <a:spcBef>
                <a:spcPts val="500"/>
              </a:spcBef>
            </a:pPr>
            <a:r>
              <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VIII. Promover el estudio y difusión de la doctrina social de COPARMEX;</a:t>
            </a:r>
          </a:p>
          <a:p>
            <a:pPr marL="349250" indent="-193675" algn="just" defTabSz="309563">
              <a:lnSpc>
                <a:spcPct val="107000"/>
              </a:lnSpc>
              <a:spcBef>
                <a:spcPts val="500"/>
              </a:spcBef>
            </a:pPr>
            <a:r>
              <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IX. Aprobar periódicamente, por conducto de los Vicepresidentes o de los Presidentes de las Comisiones de Trabajo, los resultados alcanzados por dichas Comisiones;</a:t>
            </a:r>
          </a:p>
          <a:p>
            <a:pPr marL="349250" indent="-193675" algn="just" defTabSz="309563">
              <a:lnSpc>
                <a:spcPct val="107000"/>
              </a:lnSpc>
              <a:spcBef>
                <a:spcPts val="500"/>
              </a:spcBef>
            </a:pPr>
            <a:r>
              <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X. Orientar a la Comisión Ejecutiva sobre riesgos y oportunidades del entorno económico, político y social de interés nacional e internacional;</a:t>
            </a:r>
          </a:p>
          <a:p>
            <a:pPr marL="349250" indent="-193675" algn="just" defTabSz="309563">
              <a:lnSpc>
                <a:spcPct val="107000"/>
              </a:lnSpc>
              <a:spcBef>
                <a:spcPts val="500"/>
              </a:spcBef>
            </a:pPr>
            <a:r>
              <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XI. Opinar y en su caso aprobar las propuestas de reformas a la Declaración de Principios y a los Estatutos, designar a la Comisión Dictaminadora a propuesta del Presidente y, en su caso, solicitar la convocatoria para una Asamblea Extraordinaria;</a:t>
            </a:r>
          </a:p>
          <a:p>
            <a:pPr marL="349250" indent="-193675" algn="just" defTabSz="309563">
              <a:lnSpc>
                <a:spcPct val="107000"/>
              </a:lnSpc>
              <a:spcBef>
                <a:spcPts val="500"/>
              </a:spcBef>
            </a:pPr>
            <a:r>
              <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XII. Aprobar los reglamentos de la Confederación;</a:t>
            </a:r>
          </a:p>
          <a:p>
            <a:pPr marL="349250" indent="-193675" algn="just" defTabSz="309563">
              <a:lnSpc>
                <a:spcPct val="107000"/>
              </a:lnSpc>
              <a:spcBef>
                <a:spcPts val="500"/>
              </a:spcBef>
            </a:pPr>
            <a:r>
              <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XIII. Expedir la declaratoria de baja de socios que establece el artículo 101;</a:t>
            </a:r>
          </a:p>
          <a:p>
            <a:pPr marL="349250" indent="-193675" algn="just" defTabSz="309563">
              <a:lnSpc>
                <a:spcPct val="107000"/>
              </a:lnSpc>
              <a:spcBef>
                <a:spcPts val="500"/>
              </a:spcBef>
            </a:pPr>
            <a:r>
              <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XIV. Aprobar el contenido y sede de las Asambleas;</a:t>
            </a:r>
          </a:p>
          <a:p>
            <a:pPr marL="349250" indent="-193675" algn="just" defTabSz="309563">
              <a:lnSpc>
                <a:spcPct val="107000"/>
              </a:lnSpc>
              <a:spcBef>
                <a:spcPts val="500"/>
              </a:spcBef>
            </a:pPr>
            <a:r>
              <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XV. Designar a la persona que substituya al Presidente en caso de ausencia definitiva o por causas de fuerza mayor;</a:t>
            </a:r>
          </a:p>
          <a:p>
            <a:pPr marL="349250" indent="-193675" algn="just" defTabSz="309563">
              <a:lnSpc>
                <a:spcPct val="107000"/>
              </a:lnSpc>
              <a:spcBef>
                <a:spcPts val="500"/>
              </a:spcBef>
            </a:pPr>
            <a:r>
              <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XVI. Crear o autorizar, según el caso, Delegaciones y Representaciones de la Confederación o de los Sindicatos Patronales, así como acordar su extinción y liquidación;</a:t>
            </a:r>
          </a:p>
          <a:p>
            <a:pPr marL="349250" indent="-193675" algn="just" defTabSz="309563">
              <a:lnSpc>
                <a:spcPct val="107000"/>
              </a:lnSpc>
              <a:spcBef>
                <a:spcPts val="500"/>
              </a:spcBef>
            </a:pPr>
            <a:r>
              <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XVII. Nombrar Consejeros Delegados a propuesta del Presidente, en los términos del artículo 44 de estos Estatutos.</a:t>
            </a:r>
          </a:p>
          <a:p>
            <a:pPr marL="349250" indent="-193675" algn="just" defTabSz="309563">
              <a:lnSpc>
                <a:spcPct val="107000"/>
              </a:lnSpc>
              <a:spcBef>
                <a:spcPts val="500"/>
              </a:spcBef>
            </a:pPr>
            <a:r>
              <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XVIII. Nombrar Delegados Especiales para la ejecución de actos concretos, en un número de hasta veinte, por periodos no mayores a un ejercicio de un año, en términos del artículo 371, fracción IX, de la Ley Federal del Trabajo; y,</a:t>
            </a:r>
          </a:p>
          <a:p>
            <a:pPr marL="349250" indent="-193675" algn="just" defTabSz="309563">
              <a:lnSpc>
                <a:spcPct val="107000"/>
              </a:lnSpc>
              <a:spcBef>
                <a:spcPts val="500"/>
              </a:spcBef>
            </a:pPr>
            <a:r>
              <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XIX. Aquellos otros que expresamente le confieran estos Estatutos y sus reglamentos.</a:t>
            </a:r>
          </a:p>
        </p:txBody>
      </p:sp>
    </p:spTree>
    <p:extLst>
      <p:ext uri="{BB962C8B-B14F-4D97-AF65-F5344CB8AC3E}">
        <p14:creationId xmlns:p14="http://schemas.microsoft.com/office/powerpoint/2010/main" xmlns="" val="13945388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86075" y="32543"/>
            <a:ext cx="4843463" cy="620713"/>
          </a:xfrm>
          <a:solidFill>
            <a:schemeClr val="accent1">
              <a:lumMod val="75000"/>
            </a:schemeClr>
          </a:solidFill>
        </p:spPr>
        <p:txBody>
          <a:bodyPr/>
          <a:lstStyle/>
          <a:p>
            <a:pPr algn="ctr"/>
            <a:r>
              <a:rPr lang="es-MX" altLang="es-MX" sz="3600" b="1" dirty="0">
                <a:solidFill>
                  <a:schemeClr val="bg1"/>
                </a:solidFill>
                <a:latin typeface="Arial" panose="020B0604020202020204" pitchFamily="34" charset="0"/>
                <a:cs typeface="Arial" panose="020B0604020202020204" pitchFamily="34" charset="0"/>
                <a:sym typeface="Arial" panose="020B0604020202020204" pitchFamily="34" charset="0"/>
              </a:rPr>
              <a:t>Miembros</a:t>
            </a:r>
            <a:endParaRPr lang="es-MX" dirty="0">
              <a:solidFill>
                <a:schemeClr val="bg1"/>
              </a:solidFill>
            </a:endParaRPr>
          </a:p>
        </p:txBody>
      </p:sp>
      <p:graphicFrame>
        <p:nvGraphicFramePr>
          <p:cNvPr id="9" name="Tabla 8"/>
          <p:cNvGraphicFramePr>
            <a:graphicFrameLocks noGrp="1"/>
          </p:cNvGraphicFramePr>
          <p:nvPr>
            <p:extLst>
              <p:ext uri="{D42A27DB-BD31-4B8C-83A1-F6EECF244321}">
                <p14:modId xmlns:p14="http://schemas.microsoft.com/office/powerpoint/2010/main" xmlns="" val="3606754603"/>
              </p:ext>
            </p:extLst>
          </p:nvPr>
        </p:nvGraphicFramePr>
        <p:xfrm>
          <a:off x="771522" y="728663"/>
          <a:ext cx="9529767" cy="5925751"/>
        </p:xfrm>
        <a:graphic>
          <a:graphicData uri="http://schemas.openxmlformats.org/drawingml/2006/table">
            <a:tbl>
              <a:tblPr firstRow="1" firstCol="1" bandRow="1">
                <a:tableStyleId>{5C22544A-7EE6-4342-B048-85BDC9FD1C3A}</a:tableStyleId>
              </a:tblPr>
              <a:tblGrid>
                <a:gridCol w="757237"/>
                <a:gridCol w="814391"/>
                <a:gridCol w="1257300"/>
                <a:gridCol w="985837"/>
                <a:gridCol w="871538"/>
                <a:gridCol w="628650"/>
                <a:gridCol w="571500"/>
                <a:gridCol w="1157288"/>
                <a:gridCol w="1443038"/>
                <a:gridCol w="1042988"/>
              </a:tblGrid>
              <a:tr h="232922">
                <a:tc gridSpan="10">
                  <a:txBody>
                    <a:bodyPr/>
                    <a:lstStyle/>
                    <a:p>
                      <a:pPr algn="ctr">
                        <a:lnSpc>
                          <a:spcPct val="115000"/>
                        </a:lnSpc>
                        <a:spcAft>
                          <a:spcPts val="1000"/>
                        </a:spcAft>
                      </a:pPr>
                      <a:r>
                        <a:rPr lang="en-US" sz="1200" dirty="0">
                          <a:solidFill>
                            <a:schemeClr val="tx1"/>
                          </a:solidFill>
                          <a:effectLst/>
                          <a:latin typeface="Arial Black" panose="020B0A04020102020204" pitchFamily="34" charset="0"/>
                        </a:rPr>
                        <a:t>CONSEJO DIRECTIVO NACIONAL 2016</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9100" marR="39100" marT="0"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33480">
                <a:tc>
                  <a:txBody>
                    <a:bodyPr/>
                    <a:lstStyle/>
                    <a:p>
                      <a:pPr algn="ctr">
                        <a:lnSpc>
                          <a:spcPct val="115000"/>
                        </a:lnSpc>
                        <a:spcAft>
                          <a:spcPts val="0"/>
                        </a:spcAft>
                      </a:pPr>
                      <a:r>
                        <a:rPr lang="es-MX" sz="1200" dirty="0">
                          <a:solidFill>
                            <a:schemeClr val="tx1"/>
                          </a:solidFill>
                          <a:effectLst/>
                          <a:latin typeface="Arial Black" panose="020B0A04020102020204" pitchFamily="34" charset="0"/>
                        </a:rPr>
                        <a:t>1</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9100" marR="39100" marT="0" marB="0" anchor="ctr">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200" dirty="0">
                          <a:effectLst/>
                          <a:latin typeface="+mj-lt"/>
                        </a:rPr>
                        <a:t>Ing.</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dirty="0">
                          <a:effectLst/>
                          <a:latin typeface="+mj-lt"/>
                        </a:rPr>
                        <a:t>Ramiro</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dirty="0">
                          <a:effectLst/>
                          <a:latin typeface="+mj-lt"/>
                        </a:rPr>
                        <a:t>Alcorta</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dirty="0">
                          <a:effectLst/>
                          <a:latin typeface="+mj-lt"/>
                        </a:rPr>
                        <a:t>Treviño</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b="1" dirty="0">
                          <a:solidFill>
                            <a:schemeClr val="tx1"/>
                          </a:solidFill>
                          <a:effectLst/>
                          <a:latin typeface="Arial Black" panose="020B0A04020102020204" pitchFamily="34" charset="0"/>
                        </a:rPr>
                        <a:t>21</a:t>
                      </a:r>
                      <a:endParaRPr lang="es-MX"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1000"/>
                        </a:spcAft>
                      </a:pPr>
                      <a:r>
                        <a:rPr lang="en-US" sz="1200" dirty="0">
                          <a:effectLst/>
                          <a:latin typeface="+mj-lt"/>
                        </a:rPr>
                        <a:t>Lic.</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Juan Arturo </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a:effectLst/>
                          <a:latin typeface="+mj-lt"/>
                        </a:rPr>
                        <a:t>Covarrubias </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a:effectLst/>
                          <a:latin typeface="+mj-lt"/>
                        </a:rPr>
                        <a:t>Valenzuela </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495">
                <a:tc>
                  <a:txBody>
                    <a:bodyPr/>
                    <a:lstStyle/>
                    <a:p>
                      <a:pPr algn="ctr">
                        <a:lnSpc>
                          <a:spcPct val="115000"/>
                        </a:lnSpc>
                        <a:spcAft>
                          <a:spcPts val="0"/>
                        </a:spcAft>
                      </a:pPr>
                      <a:r>
                        <a:rPr lang="es-MX" sz="1200" dirty="0">
                          <a:solidFill>
                            <a:schemeClr val="tx1"/>
                          </a:solidFill>
                          <a:effectLst/>
                          <a:latin typeface="Arial Black" panose="020B0A04020102020204" pitchFamily="34" charset="0"/>
                        </a:rPr>
                        <a:t>2</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9100" marR="39100" marT="0" marB="0" anchor="ctr">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200" dirty="0">
                          <a:effectLst/>
                          <a:latin typeface="+mj-lt"/>
                        </a:rPr>
                        <a:t>Lic.</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dirty="0">
                          <a:effectLst/>
                          <a:latin typeface="+mj-lt"/>
                        </a:rPr>
                        <a:t>María Genoveva</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dirty="0">
                          <a:effectLst/>
                          <a:latin typeface="+mj-lt"/>
                        </a:rPr>
                        <a:t>Anaya</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dirty="0">
                          <a:effectLst/>
                          <a:latin typeface="+mj-lt"/>
                        </a:rPr>
                        <a:t>Saavedra</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b="1" dirty="0">
                          <a:solidFill>
                            <a:schemeClr val="tx1"/>
                          </a:solidFill>
                          <a:effectLst/>
                          <a:latin typeface="Arial Black" panose="020B0A04020102020204" pitchFamily="34" charset="0"/>
                        </a:rPr>
                        <a:t>22</a:t>
                      </a:r>
                      <a:endParaRPr lang="es-MX"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1000"/>
                        </a:spcAft>
                      </a:pPr>
                      <a:r>
                        <a:rPr lang="en-US" sz="1200" dirty="0">
                          <a:effectLst/>
                          <a:latin typeface="+mj-lt"/>
                        </a:rPr>
                        <a:t>Lic.</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Gustavo Adolfo</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De </a:t>
                      </a:r>
                      <a:r>
                        <a:rPr lang="en-US" sz="1200" dirty="0" err="1">
                          <a:effectLst/>
                          <a:latin typeface="+mj-lt"/>
                        </a:rPr>
                        <a:t>Hoyos</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a:effectLst/>
                          <a:latin typeface="+mj-lt"/>
                        </a:rPr>
                        <a:t>Walther</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4790">
                <a:tc>
                  <a:txBody>
                    <a:bodyPr/>
                    <a:lstStyle/>
                    <a:p>
                      <a:pPr algn="ctr">
                        <a:lnSpc>
                          <a:spcPct val="115000"/>
                        </a:lnSpc>
                        <a:spcAft>
                          <a:spcPts val="0"/>
                        </a:spcAft>
                      </a:pPr>
                      <a:r>
                        <a:rPr lang="es-MX" sz="1200" dirty="0">
                          <a:solidFill>
                            <a:schemeClr val="tx1"/>
                          </a:solidFill>
                          <a:effectLst/>
                          <a:latin typeface="Arial Black" panose="020B0A04020102020204" pitchFamily="34" charset="0"/>
                        </a:rPr>
                        <a:t>3</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9100" marR="39100" marT="0" marB="0" anchor="ctr">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200" dirty="0">
                          <a:effectLst/>
                          <a:latin typeface="+mj-lt"/>
                        </a:rPr>
                        <a:t>Lic.</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dirty="0">
                          <a:effectLst/>
                          <a:latin typeface="+mj-lt"/>
                        </a:rPr>
                        <a:t>Manuel</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dirty="0">
                          <a:effectLst/>
                          <a:latin typeface="+mj-lt"/>
                        </a:rPr>
                        <a:t>Arreola</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a:effectLst/>
                          <a:latin typeface="+mj-lt"/>
                        </a:rPr>
                        <a:t>Aguilar</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b="1" dirty="0">
                          <a:solidFill>
                            <a:schemeClr val="tx1"/>
                          </a:solidFill>
                          <a:effectLst/>
                          <a:latin typeface="Arial Black" panose="020B0A04020102020204" pitchFamily="34" charset="0"/>
                        </a:rPr>
                        <a:t>23</a:t>
                      </a:r>
                      <a:endParaRPr lang="es-MX"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1000"/>
                        </a:spcAft>
                      </a:pPr>
                      <a:r>
                        <a:rPr lang="en-US" sz="1200" dirty="0">
                          <a:effectLst/>
                          <a:latin typeface="+mj-lt"/>
                        </a:rPr>
                        <a:t>Lic.</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Luis Manuel</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De La Peña</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a:effectLst/>
                          <a:latin typeface="+mj-lt"/>
                        </a:rPr>
                        <a:t>Stettner</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495">
                <a:tc>
                  <a:txBody>
                    <a:bodyPr/>
                    <a:lstStyle/>
                    <a:p>
                      <a:pPr algn="ctr">
                        <a:lnSpc>
                          <a:spcPct val="115000"/>
                        </a:lnSpc>
                        <a:spcAft>
                          <a:spcPts val="0"/>
                        </a:spcAft>
                      </a:pPr>
                      <a:r>
                        <a:rPr lang="es-MX" sz="1200" dirty="0">
                          <a:solidFill>
                            <a:schemeClr val="tx1"/>
                          </a:solidFill>
                          <a:effectLst/>
                          <a:latin typeface="Arial Black" panose="020B0A04020102020204" pitchFamily="34" charset="0"/>
                        </a:rPr>
                        <a:t>4</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9100" marR="39100" marT="0" marB="0" anchor="ctr">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200">
                          <a:effectLst/>
                          <a:latin typeface="+mj-lt"/>
                        </a:rPr>
                        <a:t>Ing.</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dirty="0">
                          <a:effectLst/>
                          <a:latin typeface="+mj-lt"/>
                        </a:rPr>
                        <a:t>Emilio</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dirty="0">
                          <a:effectLst/>
                          <a:latin typeface="+mj-lt"/>
                        </a:rPr>
                        <a:t>Assam</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dirty="0">
                          <a:effectLst/>
                          <a:latin typeface="+mj-lt"/>
                        </a:rPr>
                        <a:t>Helú</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b="1" dirty="0">
                          <a:solidFill>
                            <a:schemeClr val="tx1"/>
                          </a:solidFill>
                          <a:effectLst/>
                          <a:latin typeface="Arial Black" panose="020B0A04020102020204" pitchFamily="34" charset="0"/>
                        </a:rPr>
                        <a:t>24</a:t>
                      </a:r>
                      <a:endParaRPr lang="es-MX"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1000"/>
                        </a:spcAft>
                      </a:pPr>
                      <a:r>
                        <a:rPr lang="en-US" sz="1200" dirty="0">
                          <a:effectLst/>
                          <a:latin typeface="+mj-lt"/>
                        </a:rPr>
                        <a:t>Lic.</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Patrick Edward</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Devlyn</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Porras</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8748">
                <a:tc>
                  <a:txBody>
                    <a:bodyPr/>
                    <a:lstStyle/>
                    <a:p>
                      <a:pPr algn="ctr">
                        <a:lnSpc>
                          <a:spcPct val="115000"/>
                        </a:lnSpc>
                        <a:spcAft>
                          <a:spcPts val="0"/>
                        </a:spcAft>
                      </a:pPr>
                      <a:r>
                        <a:rPr lang="es-MX" sz="1200" dirty="0">
                          <a:solidFill>
                            <a:schemeClr val="tx1"/>
                          </a:solidFill>
                          <a:effectLst/>
                          <a:latin typeface="Arial Black" panose="020B0A04020102020204" pitchFamily="34" charset="0"/>
                        </a:rPr>
                        <a:t>5</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9100" marR="39100" marT="0" marB="0" anchor="ctr">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200">
                          <a:effectLst/>
                          <a:latin typeface="+mj-lt"/>
                        </a:rPr>
                        <a:t>Lic.</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a:effectLst/>
                          <a:latin typeface="+mj-lt"/>
                        </a:rPr>
                        <a:t>Joaquín</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dirty="0">
                          <a:effectLst/>
                          <a:latin typeface="+mj-lt"/>
                        </a:rPr>
                        <a:t>Badillo</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dirty="0">
                          <a:effectLst/>
                          <a:latin typeface="+mj-lt"/>
                        </a:rPr>
                        <a:t>Escamilla</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b="1" dirty="0">
                          <a:solidFill>
                            <a:schemeClr val="tx1"/>
                          </a:solidFill>
                          <a:effectLst/>
                          <a:latin typeface="Arial Black" panose="020B0A04020102020204" pitchFamily="34" charset="0"/>
                        </a:rPr>
                        <a:t>25</a:t>
                      </a:r>
                      <a:endParaRPr lang="es-MX"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1000"/>
                        </a:spcAft>
                      </a:pPr>
                      <a:r>
                        <a:rPr lang="en-US" sz="1200" dirty="0">
                          <a:effectLst/>
                          <a:latin typeface="+mj-lt"/>
                        </a:rPr>
                        <a:t>Lic.</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Jonathan</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Díaz</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Castro</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8748">
                <a:tc>
                  <a:txBody>
                    <a:bodyPr/>
                    <a:lstStyle/>
                    <a:p>
                      <a:pPr algn="ctr">
                        <a:lnSpc>
                          <a:spcPct val="115000"/>
                        </a:lnSpc>
                        <a:spcAft>
                          <a:spcPts val="0"/>
                        </a:spcAft>
                      </a:pPr>
                      <a:r>
                        <a:rPr lang="es-MX" sz="1200" dirty="0">
                          <a:solidFill>
                            <a:schemeClr val="tx1"/>
                          </a:solidFill>
                          <a:effectLst/>
                          <a:latin typeface="Arial Black" panose="020B0A04020102020204" pitchFamily="34" charset="0"/>
                        </a:rPr>
                        <a:t>6</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9100" marR="39100" marT="0" marB="0" anchor="ctr">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200">
                          <a:effectLst/>
                          <a:latin typeface="+mj-lt"/>
                        </a:rPr>
                        <a:t>C.P.</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a:effectLst/>
                          <a:latin typeface="+mj-lt"/>
                        </a:rPr>
                        <a:t>Juan De Dios</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a:effectLst/>
                          <a:latin typeface="+mj-lt"/>
                        </a:rPr>
                        <a:t>Barba</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dirty="0">
                          <a:effectLst/>
                          <a:latin typeface="+mj-lt"/>
                        </a:rPr>
                        <a:t>Nava</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b="1" dirty="0">
                          <a:solidFill>
                            <a:schemeClr val="tx1"/>
                          </a:solidFill>
                          <a:effectLst/>
                          <a:latin typeface="Arial Black" panose="020B0A04020102020204" pitchFamily="34" charset="0"/>
                        </a:rPr>
                        <a:t>26</a:t>
                      </a:r>
                      <a:endParaRPr lang="es-MX"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1000"/>
                        </a:spcAft>
                      </a:pPr>
                      <a:r>
                        <a:rPr lang="en-US" sz="1200" dirty="0">
                          <a:effectLst/>
                          <a:latin typeface="+mj-lt"/>
                        </a:rPr>
                        <a:t>Lic.</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Emilio Jesús</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Díaz</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Romero</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8748">
                <a:tc>
                  <a:txBody>
                    <a:bodyPr/>
                    <a:lstStyle/>
                    <a:p>
                      <a:pPr algn="ctr">
                        <a:lnSpc>
                          <a:spcPct val="115000"/>
                        </a:lnSpc>
                        <a:spcAft>
                          <a:spcPts val="0"/>
                        </a:spcAft>
                      </a:pPr>
                      <a:r>
                        <a:rPr lang="es-MX" sz="1200" dirty="0">
                          <a:solidFill>
                            <a:schemeClr val="tx1"/>
                          </a:solidFill>
                          <a:effectLst/>
                          <a:latin typeface="Arial Black" panose="020B0A04020102020204" pitchFamily="34" charset="0"/>
                        </a:rPr>
                        <a:t>7</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9100" marR="39100" marT="0" marB="0" anchor="ctr">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200">
                          <a:effectLst/>
                          <a:latin typeface="+mj-lt"/>
                        </a:rPr>
                        <a:t>Ing.</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a:effectLst/>
                          <a:latin typeface="+mj-lt"/>
                        </a:rPr>
                        <a:t>Jose Luis</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a:effectLst/>
                          <a:latin typeface="+mj-lt"/>
                        </a:rPr>
                        <a:t>Beato</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dirty="0">
                          <a:effectLst/>
                          <a:latin typeface="+mj-lt"/>
                        </a:rPr>
                        <a:t>González</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b="1" dirty="0">
                          <a:solidFill>
                            <a:schemeClr val="tx1"/>
                          </a:solidFill>
                          <a:effectLst/>
                          <a:latin typeface="Arial Black" panose="020B0A04020102020204" pitchFamily="34" charset="0"/>
                        </a:rPr>
                        <a:t>27</a:t>
                      </a:r>
                      <a:endParaRPr lang="es-MX"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1000"/>
                        </a:spcAft>
                      </a:pPr>
                      <a:r>
                        <a:rPr lang="en-US" sz="1200" dirty="0" err="1">
                          <a:effectLst/>
                          <a:latin typeface="+mj-lt"/>
                        </a:rPr>
                        <a:t>Ing</a:t>
                      </a:r>
                      <a:r>
                        <a:rPr lang="en-US" sz="1200" dirty="0">
                          <a:effectLst/>
                          <a:latin typeface="+mj-lt"/>
                        </a:rPr>
                        <a:t>.</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Ernesto</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err="1">
                          <a:effectLst/>
                          <a:latin typeface="+mj-lt"/>
                        </a:rPr>
                        <a:t>Elorduy</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err="1">
                          <a:effectLst/>
                          <a:latin typeface="+mj-lt"/>
                        </a:rPr>
                        <a:t>Blackaller</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495">
                <a:tc>
                  <a:txBody>
                    <a:bodyPr/>
                    <a:lstStyle/>
                    <a:p>
                      <a:pPr algn="ctr">
                        <a:lnSpc>
                          <a:spcPct val="115000"/>
                        </a:lnSpc>
                        <a:spcAft>
                          <a:spcPts val="0"/>
                        </a:spcAft>
                      </a:pPr>
                      <a:r>
                        <a:rPr lang="es-MX" sz="1200" dirty="0">
                          <a:solidFill>
                            <a:schemeClr val="tx1"/>
                          </a:solidFill>
                          <a:effectLst/>
                          <a:latin typeface="Arial Black" panose="020B0A04020102020204" pitchFamily="34" charset="0"/>
                        </a:rPr>
                        <a:t>8</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9100" marR="39100" marT="0" marB="0" anchor="ctr">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200">
                          <a:effectLst/>
                          <a:latin typeface="+mj-lt"/>
                        </a:rPr>
                        <a:t>Ing.</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dirty="0">
                          <a:effectLst/>
                          <a:latin typeface="+mj-lt"/>
                        </a:rPr>
                        <a:t>Alejandro </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a:effectLst/>
                          <a:latin typeface="+mj-lt"/>
                        </a:rPr>
                        <a:t>Becker</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dirty="0">
                          <a:effectLst/>
                          <a:latin typeface="+mj-lt"/>
                        </a:rPr>
                        <a:t>Del Río</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b="1" dirty="0">
                          <a:solidFill>
                            <a:schemeClr val="tx1"/>
                          </a:solidFill>
                          <a:effectLst/>
                          <a:latin typeface="Arial Black" panose="020B0A04020102020204" pitchFamily="34" charset="0"/>
                        </a:rPr>
                        <a:t>28</a:t>
                      </a:r>
                      <a:endParaRPr lang="es-MX"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1000"/>
                        </a:spcAft>
                      </a:pPr>
                      <a:r>
                        <a:rPr lang="en-US" sz="1200" dirty="0">
                          <a:effectLst/>
                          <a:latin typeface="+mj-lt"/>
                        </a:rPr>
                        <a:t>Lic.</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Edmundo Oscar</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Enciso </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Villarreal</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8748">
                <a:tc>
                  <a:txBody>
                    <a:bodyPr/>
                    <a:lstStyle/>
                    <a:p>
                      <a:pPr algn="ctr">
                        <a:lnSpc>
                          <a:spcPct val="115000"/>
                        </a:lnSpc>
                        <a:spcAft>
                          <a:spcPts val="0"/>
                        </a:spcAft>
                      </a:pPr>
                      <a:r>
                        <a:rPr lang="es-MX" sz="1200" dirty="0">
                          <a:solidFill>
                            <a:schemeClr val="tx1"/>
                          </a:solidFill>
                          <a:effectLst/>
                          <a:latin typeface="Arial Black" panose="020B0A04020102020204" pitchFamily="34" charset="0"/>
                        </a:rPr>
                        <a:t>9</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9100" marR="39100" marT="0" marB="0" anchor="ctr">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200">
                          <a:effectLst/>
                          <a:latin typeface="+mj-lt"/>
                        </a:rPr>
                        <a:t>C.P.</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a:effectLst/>
                          <a:latin typeface="+mj-lt"/>
                        </a:rPr>
                        <a:t>Óscar</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a:effectLst/>
                          <a:latin typeface="+mj-lt"/>
                        </a:rPr>
                        <a:t>Benavides</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dirty="0">
                          <a:effectLst/>
                          <a:latin typeface="+mj-lt"/>
                        </a:rPr>
                        <a:t>Reyes</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b="1" dirty="0">
                          <a:solidFill>
                            <a:schemeClr val="tx1"/>
                          </a:solidFill>
                          <a:effectLst/>
                          <a:latin typeface="Arial Black" panose="020B0A04020102020204" pitchFamily="34" charset="0"/>
                        </a:rPr>
                        <a:t>29</a:t>
                      </a:r>
                      <a:endParaRPr lang="es-MX"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1000"/>
                        </a:spcAft>
                      </a:pPr>
                      <a:r>
                        <a:rPr lang="en-US" sz="1200" dirty="0">
                          <a:effectLst/>
                          <a:latin typeface="+mj-lt"/>
                        </a:rPr>
                        <a:t>Lic.</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Sofia </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Belmar</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Berumen</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8748">
                <a:tc>
                  <a:txBody>
                    <a:bodyPr/>
                    <a:lstStyle/>
                    <a:p>
                      <a:pPr algn="ctr">
                        <a:lnSpc>
                          <a:spcPct val="115000"/>
                        </a:lnSpc>
                        <a:spcAft>
                          <a:spcPts val="0"/>
                        </a:spcAft>
                      </a:pPr>
                      <a:r>
                        <a:rPr lang="es-MX" sz="1200" dirty="0">
                          <a:solidFill>
                            <a:schemeClr val="tx1"/>
                          </a:solidFill>
                          <a:effectLst/>
                          <a:latin typeface="Arial Black" panose="020B0A04020102020204" pitchFamily="34" charset="0"/>
                        </a:rPr>
                        <a:t>10</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9100" marR="39100" marT="0" marB="0" anchor="ctr">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200">
                          <a:effectLst/>
                          <a:latin typeface="+mj-lt"/>
                        </a:rPr>
                        <a:t>Matro.</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a:effectLst/>
                          <a:latin typeface="+mj-lt"/>
                        </a:rPr>
                        <a:t>Arturo</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a:effectLst/>
                          <a:latin typeface="+mj-lt"/>
                        </a:rPr>
                        <a:t>Beteta</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dirty="0">
                          <a:effectLst/>
                          <a:latin typeface="+mj-lt"/>
                        </a:rPr>
                        <a:t>Del Río</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b="1" dirty="0">
                          <a:solidFill>
                            <a:schemeClr val="tx1"/>
                          </a:solidFill>
                          <a:effectLst/>
                          <a:latin typeface="Arial Black" panose="020B0A04020102020204" pitchFamily="34" charset="0"/>
                        </a:rPr>
                        <a:t>30</a:t>
                      </a:r>
                      <a:endParaRPr lang="es-MX"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1000"/>
                        </a:spcAft>
                      </a:pPr>
                      <a:r>
                        <a:rPr lang="en-US" sz="1200" dirty="0">
                          <a:effectLst/>
                          <a:latin typeface="+mj-lt"/>
                        </a:rPr>
                        <a:t>Lic.</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Luis Antonio</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err="1">
                          <a:effectLst/>
                          <a:latin typeface="+mj-lt"/>
                        </a:rPr>
                        <a:t>Esteve</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De </a:t>
                      </a:r>
                      <a:r>
                        <a:rPr lang="en-US" sz="1200" dirty="0" err="1">
                          <a:effectLst/>
                          <a:latin typeface="+mj-lt"/>
                        </a:rPr>
                        <a:t>Murga</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495">
                <a:tc>
                  <a:txBody>
                    <a:bodyPr/>
                    <a:lstStyle/>
                    <a:p>
                      <a:pPr algn="ctr">
                        <a:lnSpc>
                          <a:spcPct val="115000"/>
                        </a:lnSpc>
                        <a:spcAft>
                          <a:spcPts val="0"/>
                        </a:spcAft>
                      </a:pPr>
                      <a:r>
                        <a:rPr lang="es-MX" sz="1200" dirty="0">
                          <a:solidFill>
                            <a:schemeClr val="tx1"/>
                          </a:solidFill>
                          <a:effectLst/>
                          <a:latin typeface="Arial Black" panose="020B0A04020102020204" pitchFamily="34" charset="0"/>
                        </a:rPr>
                        <a:t>11</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9100" marR="39100" marT="0" marB="0" anchor="ctr">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200">
                          <a:effectLst/>
                          <a:latin typeface="+mj-lt"/>
                        </a:rPr>
                        <a:t>Ing.</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a:effectLst/>
                          <a:latin typeface="+mj-lt"/>
                        </a:rPr>
                        <a:t>Enrique</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a:effectLst/>
                          <a:latin typeface="+mj-lt"/>
                        </a:rPr>
                        <a:t>Bojórquez</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dirty="0">
                          <a:effectLst/>
                          <a:latin typeface="+mj-lt"/>
                        </a:rPr>
                        <a:t>Valenzuela</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b="1" dirty="0">
                          <a:solidFill>
                            <a:schemeClr val="tx1"/>
                          </a:solidFill>
                          <a:effectLst/>
                          <a:latin typeface="Arial Black" panose="020B0A04020102020204" pitchFamily="34" charset="0"/>
                        </a:rPr>
                        <a:t>31</a:t>
                      </a:r>
                      <a:endParaRPr lang="es-MX"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1000"/>
                        </a:spcAft>
                      </a:pPr>
                      <a:r>
                        <a:rPr lang="en-US" sz="1200">
                          <a:effectLst/>
                          <a:latin typeface="+mj-lt"/>
                        </a:rPr>
                        <a:t>C.P.</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Jorge Guillermo</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Fernández Gallardo</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Y </a:t>
                      </a:r>
                      <a:r>
                        <a:rPr lang="en-US" sz="1200" dirty="0" err="1">
                          <a:effectLst/>
                          <a:latin typeface="+mj-lt"/>
                        </a:rPr>
                        <a:t>Lámbarri</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495">
                <a:tc>
                  <a:txBody>
                    <a:bodyPr/>
                    <a:lstStyle/>
                    <a:p>
                      <a:pPr algn="ctr">
                        <a:lnSpc>
                          <a:spcPct val="115000"/>
                        </a:lnSpc>
                        <a:spcAft>
                          <a:spcPts val="0"/>
                        </a:spcAft>
                      </a:pPr>
                      <a:r>
                        <a:rPr lang="es-MX" sz="1200" dirty="0">
                          <a:solidFill>
                            <a:schemeClr val="tx1"/>
                          </a:solidFill>
                          <a:effectLst/>
                          <a:latin typeface="Arial Black" panose="020B0A04020102020204" pitchFamily="34" charset="0"/>
                        </a:rPr>
                        <a:t>12</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9100" marR="39100" marT="0" marB="0" anchor="ctr">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200">
                          <a:effectLst/>
                          <a:latin typeface="+mj-lt"/>
                        </a:rPr>
                        <a:t>Lic.</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a:effectLst/>
                          <a:latin typeface="+mj-lt"/>
                        </a:rPr>
                        <a:t>Enrique</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a:effectLst/>
                          <a:latin typeface="+mj-lt"/>
                        </a:rPr>
                        <a:t>Caballero</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dirty="0">
                          <a:effectLst/>
                          <a:latin typeface="+mj-lt"/>
                        </a:rPr>
                        <a:t>Montoya</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b="1" dirty="0">
                          <a:solidFill>
                            <a:schemeClr val="tx1"/>
                          </a:solidFill>
                          <a:effectLst/>
                          <a:latin typeface="Arial Black" panose="020B0A04020102020204" pitchFamily="34" charset="0"/>
                        </a:rPr>
                        <a:t>32</a:t>
                      </a:r>
                      <a:endParaRPr lang="es-MX"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1000"/>
                        </a:spcAft>
                      </a:pPr>
                      <a:r>
                        <a:rPr lang="en-US" sz="1200">
                          <a:effectLst/>
                          <a:latin typeface="+mj-lt"/>
                        </a:rPr>
                        <a:t>Act.</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err="1">
                          <a:effectLst/>
                          <a:latin typeface="+mj-lt"/>
                        </a:rPr>
                        <a:t>Mónica</a:t>
                      </a:r>
                      <a:r>
                        <a:rPr lang="en-US" sz="1200" dirty="0">
                          <a:effectLst/>
                          <a:latin typeface="+mj-lt"/>
                        </a:rPr>
                        <a:t> Griselda</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Flores</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Barragán</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8748">
                <a:tc>
                  <a:txBody>
                    <a:bodyPr/>
                    <a:lstStyle/>
                    <a:p>
                      <a:pPr algn="ctr">
                        <a:lnSpc>
                          <a:spcPct val="115000"/>
                        </a:lnSpc>
                        <a:spcAft>
                          <a:spcPts val="0"/>
                        </a:spcAft>
                      </a:pPr>
                      <a:r>
                        <a:rPr lang="es-MX" sz="1200" dirty="0">
                          <a:solidFill>
                            <a:schemeClr val="tx1"/>
                          </a:solidFill>
                          <a:effectLst/>
                          <a:latin typeface="Arial Black" panose="020B0A04020102020204" pitchFamily="34" charset="0"/>
                        </a:rPr>
                        <a:t>13</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9100" marR="39100" marT="0" marB="0" anchor="ctr">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200">
                          <a:effectLst/>
                          <a:latin typeface="+mj-lt"/>
                        </a:rPr>
                        <a:t>Lic.</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a:effectLst/>
                          <a:latin typeface="+mj-lt"/>
                        </a:rPr>
                        <a:t>Fermín Ignacio</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a:effectLst/>
                          <a:latin typeface="+mj-lt"/>
                        </a:rPr>
                        <a:t>Camarena</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dirty="0" err="1">
                          <a:effectLst/>
                          <a:latin typeface="+mj-lt"/>
                        </a:rPr>
                        <a:t>Meillon</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b="1" dirty="0">
                          <a:solidFill>
                            <a:schemeClr val="tx1"/>
                          </a:solidFill>
                          <a:effectLst/>
                          <a:latin typeface="Arial Black" panose="020B0A04020102020204" pitchFamily="34" charset="0"/>
                        </a:rPr>
                        <a:t>33</a:t>
                      </a:r>
                      <a:endParaRPr lang="es-MX"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1000"/>
                        </a:spcAft>
                      </a:pPr>
                      <a:r>
                        <a:rPr lang="en-US" sz="1200" dirty="0" err="1">
                          <a:effectLst/>
                          <a:latin typeface="+mj-lt"/>
                        </a:rPr>
                        <a:t>Arq</a:t>
                      </a:r>
                      <a:r>
                        <a:rPr lang="en-US" sz="1200" dirty="0">
                          <a:effectLst/>
                          <a:latin typeface="+mj-lt"/>
                        </a:rPr>
                        <a:t>.</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a:effectLst/>
                          <a:latin typeface="+mj-lt"/>
                        </a:rPr>
                        <a:t>Edna Lizette </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Fong</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err="1">
                          <a:effectLst/>
                          <a:latin typeface="+mj-lt"/>
                        </a:rPr>
                        <a:t>Payán</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8748">
                <a:tc>
                  <a:txBody>
                    <a:bodyPr/>
                    <a:lstStyle/>
                    <a:p>
                      <a:pPr algn="ctr">
                        <a:lnSpc>
                          <a:spcPct val="115000"/>
                        </a:lnSpc>
                        <a:spcAft>
                          <a:spcPts val="0"/>
                        </a:spcAft>
                      </a:pPr>
                      <a:r>
                        <a:rPr lang="es-MX" sz="1200" dirty="0">
                          <a:solidFill>
                            <a:schemeClr val="tx1"/>
                          </a:solidFill>
                          <a:effectLst/>
                          <a:latin typeface="Arial Black" panose="020B0A04020102020204" pitchFamily="34" charset="0"/>
                        </a:rPr>
                        <a:t>14</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9100" marR="39100" marT="0" marB="0" anchor="ctr">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200">
                          <a:effectLst/>
                          <a:latin typeface="+mj-lt"/>
                        </a:rPr>
                        <a:t>Lic.</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a:effectLst/>
                          <a:latin typeface="+mj-lt"/>
                        </a:rPr>
                        <a:t>José Ramiro</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a:effectLst/>
                          <a:latin typeface="+mj-lt"/>
                        </a:rPr>
                        <a:t>Cárdenas</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dirty="0">
                          <a:effectLst/>
                          <a:latin typeface="+mj-lt"/>
                        </a:rPr>
                        <a:t>Tejeda</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b="1" dirty="0">
                          <a:solidFill>
                            <a:schemeClr val="tx1"/>
                          </a:solidFill>
                          <a:effectLst/>
                          <a:latin typeface="Arial Black" panose="020B0A04020102020204" pitchFamily="34" charset="0"/>
                        </a:rPr>
                        <a:t>34</a:t>
                      </a:r>
                      <a:endParaRPr lang="es-MX"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1000"/>
                        </a:spcAft>
                      </a:pPr>
                      <a:r>
                        <a:rPr lang="en-US" sz="1200" dirty="0">
                          <a:effectLst/>
                          <a:latin typeface="+mj-lt"/>
                        </a:rPr>
                        <a:t>Lic.</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a:effectLst/>
                          <a:latin typeface="+mj-lt"/>
                        </a:rPr>
                        <a:t>Miguel</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Gallardo</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López</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495">
                <a:tc>
                  <a:txBody>
                    <a:bodyPr/>
                    <a:lstStyle/>
                    <a:p>
                      <a:pPr algn="ctr">
                        <a:lnSpc>
                          <a:spcPct val="115000"/>
                        </a:lnSpc>
                        <a:spcAft>
                          <a:spcPts val="0"/>
                        </a:spcAft>
                      </a:pPr>
                      <a:r>
                        <a:rPr lang="es-MX" sz="1200" dirty="0">
                          <a:solidFill>
                            <a:schemeClr val="tx1"/>
                          </a:solidFill>
                          <a:effectLst/>
                          <a:latin typeface="Arial Black" panose="020B0A04020102020204" pitchFamily="34" charset="0"/>
                        </a:rPr>
                        <a:t>15</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9100" marR="39100" marT="0" marB="0" anchor="ctr">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200">
                          <a:effectLst/>
                          <a:latin typeface="+mj-lt"/>
                        </a:rPr>
                        <a:t>Lic.</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a:effectLst/>
                          <a:latin typeface="+mj-lt"/>
                        </a:rPr>
                        <a:t>Xóchitl Guadalupe</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a:effectLst/>
                          <a:latin typeface="+mj-lt"/>
                        </a:rPr>
                        <a:t>Cárdenas</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dirty="0">
                          <a:effectLst/>
                          <a:latin typeface="+mj-lt"/>
                        </a:rPr>
                        <a:t>Zacatecas</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b="1" dirty="0">
                          <a:solidFill>
                            <a:schemeClr val="tx1"/>
                          </a:solidFill>
                          <a:effectLst/>
                          <a:latin typeface="Arial Black" panose="020B0A04020102020204" pitchFamily="34" charset="0"/>
                        </a:rPr>
                        <a:t>35</a:t>
                      </a:r>
                      <a:endParaRPr lang="es-MX"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1000"/>
                        </a:spcAft>
                      </a:pPr>
                      <a:r>
                        <a:rPr lang="en-US" sz="1200" dirty="0">
                          <a:effectLst/>
                          <a:latin typeface="+mj-lt"/>
                        </a:rPr>
                        <a:t>Lic.</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a:effectLst/>
                          <a:latin typeface="+mj-lt"/>
                        </a:rPr>
                        <a:t>Guillermo</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Galván </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Sariñana</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495">
                <a:tc>
                  <a:txBody>
                    <a:bodyPr/>
                    <a:lstStyle/>
                    <a:p>
                      <a:pPr algn="ctr">
                        <a:lnSpc>
                          <a:spcPct val="115000"/>
                        </a:lnSpc>
                        <a:spcAft>
                          <a:spcPts val="0"/>
                        </a:spcAft>
                      </a:pPr>
                      <a:r>
                        <a:rPr lang="es-MX" sz="1200" dirty="0">
                          <a:solidFill>
                            <a:schemeClr val="tx1"/>
                          </a:solidFill>
                          <a:effectLst/>
                          <a:latin typeface="Arial Black" panose="020B0A04020102020204" pitchFamily="34" charset="0"/>
                        </a:rPr>
                        <a:t>16</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9100" marR="39100" marT="0" marB="0" anchor="ctr">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200">
                          <a:effectLst/>
                          <a:latin typeface="+mj-lt"/>
                        </a:rPr>
                        <a:t>Lic.</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a:effectLst/>
                          <a:latin typeface="+mj-lt"/>
                        </a:rPr>
                        <a:t>Gerardo Alejandro</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a:effectLst/>
                          <a:latin typeface="+mj-lt"/>
                        </a:rPr>
                        <a:t>Carreto</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dirty="0">
                          <a:effectLst/>
                          <a:latin typeface="+mj-lt"/>
                        </a:rPr>
                        <a:t>Ceballos</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b="1" dirty="0">
                          <a:solidFill>
                            <a:schemeClr val="tx1"/>
                          </a:solidFill>
                          <a:effectLst/>
                          <a:latin typeface="Arial Black" panose="020B0A04020102020204" pitchFamily="34" charset="0"/>
                        </a:rPr>
                        <a:t>36</a:t>
                      </a:r>
                      <a:endParaRPr lang="es-MX"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1000"/>
                        </a:spcAft>
                      </a:pPr>
                      <a:r>
                        <a:rPr lang="en-US" sz="1200" dirty="0">
                          <a:effectLst/>
                          <a:latin typeface="+mj-lt"/>
                        </a:rPr>
                        <a:t>Lic.</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a:effectLst/>
                          <a:latin typeface="+mj-lt"/>
                        </a:rPr>
                        <a:t>Juan Pablo</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García</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Garza</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8748">
                <a:tc>
                  <a:txBody>
                    <a:bodyPr/>
                    <a:lstStyle/>
                    <a:p>
                      <a:pPr algn="ctr">
                        <a:lnSpc>
                          <a:spcPct val="115000"/>
                        </a:lnSpc>
                        <a:spcAft>
                          <a:spcPts val="0"/>
                        </a:spcAft>
                      </a:pPr>
                      <a:r>
                        <a:rPr lang="es-MX" sz="1200" dirty="0">
                          <a:solidFill>
                            <a:schemeClr val="tx1"/>
                          </a:solidFill>
                          <a:effectLst/>
                          <a:latin typeface="Arial Black" panose="020B0A04020102020204" pitchFamily="34" charset="0"/>
                        </a:rPr>
                        <a:t>17</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9100" marR="39100" marT="0" marB="0" anchor="ctr">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200">
                          <a:effectLst/>
                          <a:latin typeface="+mj-lt"/>
                        </a:rPr>
                        <a:t>Ing.</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a:effectLst/>
                          <a:latin typeface="+mj-lt"/>
                        </a:rPr>
                        <a:t>Moisés</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a:effectLst/>
                          <a:latin typeface="+mj-lt"/>
                        </a:rPr>
                        <a:t>Castro</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dirty="0">
                          <a:effectLst/>
                          <a:latin typeface="+mj-lt"/>
                        </a:rPr>
                        <a:t>Salinas</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b="1" dirty="0">
                          <a:solidFill>
                            <a:schemeClr val="tx1"/>
                          </a:solidFill>
                          <a:effectLst/>
                          <a:latin typeface="Arial Black" panose="020B0A04020102020204" pitchFamily="34" charset="0"/>
                        </a:rPr>
                        <a:t>37</a:t>
                      </a:r>
                      <a:endParaRPr lang="es-MX"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1000"/>
                        </a:spcAft>
                      </a:pPr>
                      <a:r>
                        <a:rPr lang="en-US" sz="1200" dirty="0" err="1">
                          <a:effectLst/>
                          <a:latin typeface="+mj-lt"/>
                        </a:rPr>
                        <a:t>Ing</a:t>
                      </a:r>
                      <a:r>
                        <a:rPr lang="en-US" sz="1200" dirty="0">
                          <a:effectLst/>
                          <a:latin typeface="+mj-lt"/>
                        </a:rPr>
                        <a:t>.</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a:effectLst/>
                          <a:latin typeface="+mj-lt"/>
                        </a:rPr>
                        <a:t>Alfonso</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García</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Hernández</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495">
                <a:tc>
                  <a:txBody>
                    <a:bodyPr/>
                    <a:lstStyle/>
                    <a:p>
                      <a:pPr algn="ctr">
                        <a:lnSpc>
                          <a:spcPct val="115000"/>
                        </a:lnSpc>
                        <a:spcAft>
                          <a:spcPts val="0"/>
                        </a:spcAft>
                      </a:pPr>
                      <a:r>
                        <a:rPr lang="es-MX" sz="1200" dirty="0">
                          <a:solidFill>
                            <a:schemeClr val="tx1"/>
                          </a:solidFill>
                          <a:effectLst/>
                          <a:latin typeface="Arial Black" panose="020B0A04020102020204" pitchFamily="34" charset="0"/>
                        </a:rPr>
                        <a:t>18</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9100" marR="39100" marT="0" marB="0" anchor="ctr">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200">
                          <a:effectLst/>
                          <a:latin typeface="+mj-lt"/>
                        </a:rPr>
                        <a:t>Lic.</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a:effectLst/>
                          <a:latin typeface="+mj-lt"/>
                        </a:rPr>
                        <a:t>Carlos</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a:effectLst/>
                          <a:latin typeface="+mj-lt"/>
                        </a:rPr>
                        <a:t>Cendejas</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dirty="0">
                          <a:effectLst/>
                          <a:latin typeface="+mj-lt"/>
                        </a:rPr>
                        <a:t>Contreras</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b="1" dirty="0">
                          <a:solidFill>
                            <a:schemeClr val="tx1"/>
                          </a:solidFill>
                          <a:effectLst/>
                          <a:latin typeface="Arial Black" panose="020B0A04020102020204" pitchFamily="34" charset="0"/>
                        </a:rPr>
                        <a:t>38</a:t>
                      </a:r>
                      <a:endParaRPr lang="es-MX"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1000"/>
                        </a:spcAft>
                      </a:pPr>
                      <a:r>
                        <a:rPr lang="en-US" sz="1200" dirty="0">
                          <a:effectLst/>
                          <a:latin typeface="+mj-lt"/>
                        </a:rPr>
                        <a:t> </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a:effectLst/>
                          <a:latin typeface="+mj-lt"/>
                        </a:rPr>
                        <a:t>Victor Jose Jesús</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García</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Lizama</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8748">
                <a:tc>
                  <a:txBody>
                    <a:bodyPr/>
                    <a:lstStyle/>
                    <a:p>
                      <a:pPr algn="ctr">
                        <a:lnSpc>
                          <a:spcPct val="115000"/>
                        </a:lnSpc>
                        <a:spcAft>
                          <a:spcPts val="0"/>
                        </a:spcAft>
                      </a:pPr>
                      <a:r>
                        <a:rPr lang="es-MX" sz="1200" dirty="0">
                          <a:solidFill>
                            <a:schemeClr val="tx1"/>
                          </a:solidFill>
                          <a:effectLst/>
                          <a:latin typeface="Arial Black" panose="020B0A04020102020204" pitchFamily="34" charset="0"/>
                        </a:rPr>
                        <a:t>19</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9100" marR="39100" marT="0" marB="0" anchor="ctr">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200">
                          <a:effectLst/>
                          <a:latin typeface="+mj-lt"/>
                        </a:rPr>
                        <a:t>Ing.</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a:effectLst/>
                          <a:latin typeface="+mj-lt"/>
                        </a:rPr>
                        <a:t>Eulalio</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a:effectLst/>
                          <a:latin typeface="+mj-lt"/>
                        </a:rPr>
                        <a:t>Cerda </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dirty="0">
                          <a:effectLst/>
                          <a:latin typeface="+mj-lt"/>
                        </a:rPr>
                        <a:t>Delgadillo</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b="1" dirty="0">
                          <a:solidFill>
                            <a:schemeClr val="tx1"/>
                          </a:solidFill>
                          <a:effectLst/>
                          <a:latin typeface="Arial Black" panose="020B0A04020102020204" pitchFamily="34" charset="0"/>
                        </a:rPr>
                        <a:t>39</a:t>
                      </a:r>
                      <a:endParaRPr lang="es-MX"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1000"/>
                        </a:spcAft>
                      </a:pPr>
                      <a:r>
                        <a:rPr lang="en-US" sz="1200" dirty="0">
                          <a:effectLst/>
                          <a:latin typeface="+mj-lt"/>
                        </a:rPr>
                        <a:t>LAE </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a:effectLst/>
                          <a:latin typeface="+mj-lt"/>
                        </a:rPr>
                        <a:t>Gonzalo</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García</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Amaya</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495">
                <a:tc>
                  <a:txBody>
                    <a:bodyPr/>
                    <a:lstStyle/>
                    <a:p>
                      <a:pPr algn="ctr">
                        <a:lnSpc>
                          <a:spcPct val="115000"/>
                        </a:lnSpc>
                        <a:spcAft>
                          <a:spcPts val="0"/>
                        </a:spcAft>
                      </a:pPr>
                      <a:r>
                        <a:rPr lang="es-MX" sz="1200" dirty="0">
                          <a:solidFill>
                            <a:schemeClr val="tx1"/>
                          </a:solidFill>
                          <a:effectLst/>
                          <a:latin typeface="Arial Black" panose="020B0A04020102020204" pitchFamily="34" charset="0"/>
                        </a:rPr>
                        <a:t>20</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9100" marR="39100" marT="0" marB="0" anchor="ctr">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200">
                          <a:effectLst/>
                          <a:latin typeface="+mj-lt"/>
                        </a:rPr>
                        <a:t>Lic.</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a:effectLst/>
                          <a:latin typeface="+mj-lt"/>
                        </a:rPr>
                        <a:t>Gabriel E. </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a:effectLst/>
                          <a:latin typeface="+mj-lt"/>
                        </a:rPr>
                        <a:t>Chávez</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dirty="0">
                          <a:effectLst/>
                          <a:latin typeface="+mj-lt"/>
                        </a:rPr>
                        <a:t>Torres</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b="1" dirty="0">
                          <a:solidFill>
                            <a:schemeClr val="tx1"/>
                          </a:solidFill>
                          <a:effectLst/>
                          <a:latin typeface="Arial Black" panose="020B0A04020102020204" pitchFamily="34" charset="0"/>
                        </a:rPr>
                        <a:t>40</a:t>
                      </a:r>
                      <a:endParaRPr lang="es-MX"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1000"/>
                        </a:spcAft>
                      </a:pPr>
                      <a:r>
                        <a:rPr lang="en-US" sz="1200" dirty="0" err="1">
                          <a:effectLst/>
                          <a:latin typeface="+mj-lt"/>
                        </a:rPr>
                        <a:t>Ing</a:t>
                      </a:r>
                      <a:r>
                        <a:rPr lang="en-US" sz="1200" dirty="0">
                          <a:effectLst/>
                          <a:latin typeface="+mj-lt"/>
                        </a:rPr>
                        <a:t>.</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a:effectLst/>
                          <a:latin typeface="+mj-lt"/>
                        </a:rPr>
                        <a:t>Fernando Oscar</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García</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Chávez</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365515699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1446</TotalTime>
  <Words>7290</Words>
  <Application>Microsoft Office PowerPoint</Application>
  <PresentationFormat>Personalizado</PresentationFormat>
  <Paragraphs>1505</Paragraphs>
  <Slides>48</Slides>
  <Notes>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48</vt:i4>
      </vt:variant>
    </vt:vector>
  </HeadingPairs>
  <TitlesOfParts>
    <vt:vector size="55" baseType="lpstr">
      <vt:lpstr>Arial</vt:lpstr>
      <vt:lpstr>Helvetica Neue</vt:lpstr>
      <vt:lpstr>Calibri</vt:lpstr>
      <vt:lpstr>Arial Black</vt:lpstr>
      <vt:lpstr>Times New Roman</vt:lpstr>
      <vt:lpstr>Helvetica Light</vt:lpstr>
      <vt:lpstr>Tema de Office</vt:lpstr>
      <vt:lpstr>Diapositiva 1</vt:lpstr>
      <vt:lpstr> </vt:lpstr>
      <vt:lpstr>Diapositiva 3</vt:lpstr>
      <vt:lpstr>Director General</vt:lpstr>
      <vt:lpstr>Asamblea </vt:lpstr>
      <vt:lpstr>Facultades</vt:lpstr>
      <vt:lpstr>Consejo Directivo</vt:lpstr>
      <vt:lpstr>Facultades</vt:lpstr>
      <vt:lpstr>Miembros</vt:lpstr>
      <vt:lpstr>Diapositiva 10</vt:lpstr>
      <vt:lpstr>Diapositiva 11</vt:lpstr>
      <vt:lpstr>Diapositiva 12</vt:lpstr>
      <vt:lpstr>Comisión Ejecutiva</vt:lpstr>
      <vt:lpstr>Facultades</vt:lpstr>
      <vt:lpstr>Diapositiva 15</vt:lpstr>
      <vt:lpstr>Miembros</vt:lpstr>
      <vt:lpstr>Diapositiva 17</vt:lpstr>
      <vt:lpstr>Diapositiva 18</vt:lpstr>
      <vt:lpstr>Secretario General</vt:lpstr>
      <vt:lpstr>Facultades</vt:lpstr>
      <vt:lpstr>Presidente </vt:lpstr>
      <vt:lpstr>Facultades</vt:lpstr>
      <vt:lpstr>Director General </vt:lpstr>
      <vt:lpstr>Director General </vt:lpstr>
      <vt:lpstr>Facultades</vt:lpstr>
      <vt:lpstr>Diapositiva 26</vt:lpstr>
      <vt:lpstr>Vicepresidentes</vt:lpstr>
      <vt:lpstr>Facultades</vt:lpstr>
      <vt:lpstr>Diapositiva 29</vt:lpstr>
      <vt:lpstr>Comisiones de Trabajo</vt:lpstr>
      <vt:lpstr>Facultades</vt:lpstr>
      <vt:lpstr>17 Comisiones de Trabajo Presidentes </vt:lpstr>
      <vt:lpstr>Federaciones</vt:lpstr>
      <vt:lpstr>Facultades</vt:lpstr>
      <vt:lpstr>Sindicatos Patronales </vt:lpstr>
      <vt:lpstr>Diapositiva 36</vt:lpstr>
      <vt:lpstr>Diapositiva 37</vt:lpstr>
      <vt:lpstr>Diapositiva 38</vt:lpstr>
      <vt:lpstr>Consejeros Delegados</vt:lpstr>
      <vt:lpstr>Diapositiva 40</vt:lpstr>
      <vt:lpstr>Comités </vt:lpstr>
      <vt:lpstr>Diapositiva 42</vt:lpstr>
      <vt:lpstr>Comités Garantes </vt:lpstr>
      <vt:lpstr>Diapositiva 44</vt:lpstr>
      <vt:lpstr>Diapositiva 45</vt:lpstr>
      <vt:lpstr>Diapositiva 46</vt:lpstr>
      <vt:lpstr>Diapositiva 47</vt:lpstr>
      <vt:lpstr>Diapositiva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Cristina Flores García</dc:creator>
  <cp:lastModifiedBy>visitante</cp:lastModifiedBy>
  <cp:revision>97</cp:revision>
  <dcterms:modified xsi:type="dcterms:W3CDTF">2017-10-26T21:00:41Z</dcterms:modified>
</cp:coreProperties>
</file>