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312" r:id="rId3"/>
    <p:sldId id="313" r:id="rId4"/>
    <p:sldId id="316" r:id="rId5"/>
    <p:sldId id="317" r:id="rId6"/>
    <p:sldId id="318" r:id="rId7"/>
    <p:sldId id="319" r:id="rId8"/>
  </p:sldIdLst>
  <p:sldSz cx="12192000" cy="6858000"/>
  <p:notesSz cx="6858000" cy="9144000"/>
  <p:embeddedFontLst>
    <p:embeddedFont>
      <p:font typeface="Helvetica Neue" charset="0"/>
      <p:regular r:id="rId10"/>
      <p:bold r:id="rId11"/>
      <p:italic r:id="rId12"/>
      <p:boldItalic r:id="rId13"/>
    </p:embeddedFont>
    <p:embeddedFont>
      <p:font typeface="Calibri" pitchFamily="34" charset="0"/>
      <p:regular r:id="rId14"/>
      <p:bold r:id="rId15"/>
      <p:italic r:id="rId16"/>
      <p:boldItalic r:id="rId17"/>
    </p:embeddedFont>
    <p:embeddedFont>
      <p:font typeface="Arial Black" pitchFamily="34" charset="0"/>
      <p:bold r:id="rId1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574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3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‹Nº›</a:t>
            </a:fld>
            <a:endParaRPr lang="es-MX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20072316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s-MX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buSzPct val="25000"/>
                <a:buNone/>
              </a:pPr>
              <a:t>1</a:t>
            </a:fld>
            <a:endParaRPr lang="es-MX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3253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Diapositiva de título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1524000" y="1122362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ctr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1524000" y="3602041"/>
            <a:ext cx="9144000" cy="16557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ctr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1" name="Shape 2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Shape 2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Shape 23" descr="lineas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992130"/>
            <a:ext cx="12192000" cy="589126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os objetos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0" name="Shape 50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a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839790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7" cy="8239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5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35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7" cy="3684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1" name="Shape 6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6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Solo el título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68" name="Shape 68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ido con título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839788" y="457204"/>
            <a:ext cx="3932237" cy="160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199" cy="48736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1905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381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10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Font typeface="Arial"/>
              <a:buNone/>
              <a:defRPr sz="7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Shape 83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84" name="Shape 84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ítulo y texto vertical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33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350"/>
            </a:lvl2pPr>
            <a:lvl3pPr lvl="2" indent="0">
              <a:spcBef>
                <a:spcPts val="0"/>
              </a:spcBef>
              <a:buNone/>
              <a:defRPr sz="1350"/>
            </a:lvl3pPr>
            <a:lvl4pPr lvl="3" indent="0">
              <a:spcBef>
                <a:spcPts val="0"/>
              </a:spcBef>
              <a:buNone/>
              <a:defRPr sz="1350"/>
            </a:lvl4pPr>
            <a:lvl5pPr lvl="4" indent="0">
              <a:spcBef>
                <a:spcPts val="0"/>
              </a:spcBef>
              <a:buNone/>
              <a:defRPr sz="1350"/>
            </a:lvl5pPr>
            <a:lvl6pPr lvl="5" indent="0">
              <a:spcBef>
                <a:spcPts val="0"/>
              </a:spcBef>
              <a:buNone/>
              <a:defRPr sz="1350"/>
            </a:lvl6pPr>
            <a:lvl7pPr lvl="6" indent="0">
              <a:spcBef>
                <a:spcPts val="0"/>
              </a:spcBef>
              <a:buNone/>
              <a:defRPr sz="1350"/>
            </a:lvl7pPr>
            <a:lvl8pPr lvl="7" indent="0">
              <a:spcBef>
                <a:spcPts val="0"/>
              </a:spcBef>
              <a:buNone/>
              <a:defRPr sz="1350"/>
            </a:lvl8pPr>
            <a:lvl9pPr lvl="8" indent="0">
              <a:spcBef>
                <a:spcPts val="0"/>
              </a:spcBef>
              <a:buNone/>
              <a:defRPr sz="1350"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5"/>
            <a:ext cx="4351338" cy="10515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171450" marR="0" lvl="0" indent="-38100" algn="l" rtl="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ct val="100000"/>
              <a:buFont typeface="Arial"/>
              <a:buChar char="•"/>
              <a:defRPr sz="21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514350" marR="0" lvl="1" indent="-5715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857250" marR="0" lvl="2" indent="-76200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5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00150" marR="0" lvl="3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543050" marR="0" lvl="4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85950" marR="0" lvl="5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571750" marR="0" lvl="7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14650" marR="0" lvl="8" indent="-85725" algn="l" rtl="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ct val="100000"/>
              <a:buFont typeface="Arial"/>
              <a:buChar char="•"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Shape 91" descr="rayas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10800000">
            <a:off x="9319123" y="0"/>
            <a:ext cx="2872879" cy="1850226"/>
          </a:xfrm>
          <a:prstGeom prst="rect">
            <a:avLst/>
          </a:prstGeom>
          <a:noFill/>
          <a:ln>
            <a:noFill/>
          </a:ln>
        </p:spPr>
      </p:pic>
      <p:pic>
        <p:nvPicPr>
          <p:cNvPr id="92" name="Shape 92" descr="logo_transparente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095948" y="5918204"/>
            <a:ext cx="994453" cy="8381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52B348-56C1-4F29-8388-1DFE228272CA}" type="datetimeFigureOut">
              <a:rPr lang="es-MX" smtClean="0"/>
              <a:pPr/>
              <a:t>24/04/2018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2692D0-D1CD-4B8F-B1AE-99CE3A27A9D9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xmlns="" val="247747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838203" y="365125"/>
            <a:ext cx="10515599" cy="13255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838203" y="1825625"/>
            <a:ext cx="10515599" cy="4351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8600" marR="0" lvl="0" indent="-50800" algn="l" rtl="0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685800" marR="0" lvl="1" indent="-762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016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14300" algn="l" rtl="0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8382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4038600" y="6356354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342900" marR="0" lvl="1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685800" marR="0" lvl="2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028700" marR="0" lvl="3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371600" marR="0" lvl="4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714500" marR="0" lvl="5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057400" marR="0" lvl="6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400300" marR="0" lvl="7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743200" marR="0" lvl="8" indent="0" algn="l" rtl="0">
              <a:spcBef>
                <a:spcPts val="0"/>
              </a:spcBef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610603" y="6356354"/>
            <a:ext cx="27431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s-MX" sz="900" smtClean="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pPr algn="r">
                <a:buSzPct val="25000"/>
              </a:pPr>
              <a:t>‹Nº›</a:t>
            </a:fld>
            <a:endParaRPr lang="es-MX" sz="900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3" r:id="rId2"/>
    <p:sldLayoutId id="2147483654" r:id="rId3"/>
    <p:sldLayoutId id="2147483655" r:id="rId4"/>
    <p:sldLayoutId id="2147483657" r:id="rId5"/>
    <p:sldLayoutId id="2147483658" r:id="rId6"/>
    <p:sldLayoutId id="2147483660" r:id="rId7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 txBox="1"/>
          <p:nvPr/>
        </p:nvSpPr>
        <p:spPr>
          <a:xfrm>
            <a:off x="1775114" y="1943518"/>
            <a:ext cx="6697374" cy="2082571"/>
          </a:xfrm>
          <a:prstGeom prst="rect">
            <a:avLst/>
          </a:prstGeom>
          <a:noFill/>
          <a:ln>
            <a:noFill/>
          </a:ln>
        </p:spPr>
        <p:txBody>
          <a:bodyPr lIns="68569" tIns="34275" rIns="68569" bIns="34275" anchor="t" anchorCtr="0">
            <a:noAutofit/>
          </a:bodyPr>
          <a:lstStyle/>
          <a:p>
            <a:pPr algn="ctr">
              <a:buSzPct val="25000"/>
            </a:pPr>
            <a:r>
              <a:rPr lang="es-MX" sz="4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  <a:ea typeface="Helvetica Neue"/>
                <a:cs typeface="Helvetica Neue"/>
                <a:sym typeface="Helvetica Neue"/>
              </a:rPr>
              <a:t>Confederación Patronal de la República Mexicana 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4150525" y="5214298"/>
            <a:ext cx="27063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solidFill>
                  <a:schemeClr val="accent1">
                    <a:lumMod val="75000"/>
                  </a:schemeClr>
                </a:solidFill>
              </a:rPr>
              <a:t>Enero 2018</a:t>
            </a:r>
            <a:endParaRPr lang="es-MX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3" y="342972"/>
            <a:ext cx="10515599" cy="1325562"/>
          </a:xfrm>
        </p:spPr>
        <p:txBody>
          <a:bodyPr/>
          <a:lstStyle/>
          <a:p>
            <a:r>
              <a:rPr lang="es-MX" dirty="0"/>
              <a:t> </a:t>
            </a:r>
          </a:p>
        </p:txBody>
      </p:sp>
      <p:sp>
        <p:nvSpPr>
          <p:cNvPr id="3" name="CuadroTexto 2"/>
          <p:cNvSpPr txBox="1"/>
          <p:nvPr/>
        </p:nvSpPr>
        <p:spPr>
          <a:xfrm>
            <a:off x="5112248" y="1379363"/>
            <a:ext cx="5157787" cy="1323439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b="1" dirty="0">
                <a:solidFill>
                  <a:schemeClr val="tx1"/>
                </a:solidFill>
                <a:latin typeface="Arial Black" panose="020B0A04020102020204" pitchFamily="34" charset="0"/>
              </a:rPr>
              <a:t> </a:t>
            </a:r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Calle Insurgentes Sur. 950 1ro. y 2do. pisos, Benito Juárez, Del Valle, 03100 Ciudad de México, CDMX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353742" y="4894651"/>
            <a:ext cx="2143125" cy="40011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dirty="0">
                <a:solidFill>
                  <a:schemeClr val="tx1"/>
                </a:solidFill>
                <a:latin typeface="Arial Black" panose="020B0A04020102020204" pitchFamily="34" charset="0"/>
              </a:rPr>
              <a:t>103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668539" y="1653346"/>
            <a:ext cx="3588543" cy="101566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000" b="1" dirty="0">
                <a:solidFill>
                  <a:schemeClr val="tx1"/>
                </a:solidFill>
                <a:latin typeface="Arial Black" panose="020B0A04020102020204" pitchFamily="34" charset="0"/>
              </a:rPr>
              <a:t>Confederación Patronal de la República Mexicana</a:t>
            </a:r>
          </a:p>
        </p:txBody>
      </p:sp>
      <p:sp>
        <p:nvSpPr>
          <p:cNvPr id="6" name="CuadroTexto 5"/>
          <p:cNvSpPr txBox="1"/>
          <p:nvPr/>
        </p:nvSpPr>
        <p:spPr>
          <a:xfrm>
            <a:off x="6498435" y="567576"/>
            <a:ext cx="2109783" cy="369332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DIRECCIÓN</a:t>
            </a:r>
            <a:r>
              <a:rPr lang="es-MX" dirty="0"/>
              <a:t>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1189438" y="3550745"/>
            <a:ext cx="254674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NÚMERO DE REGISTRO</a:t>
            </a:r>
          </a:p>
        </p:txBody>
      </p:sp>
      <p:sp>
        <p:nvSpPr>
          <p:cNvPr id="8" name="CuadroTexto 7"/>
          <p:cNvSpPr txBox="1"/>
          <p:nvPr/>
        </p:nvSpPr>
        <p:spPr>
          <a:xfrm>
            <a:off x="1189438" y="567576"/>
            <a:ext cx="2471736" cy="64633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NOMBRE DEL SINDICATO </a:t>
            </a:r>
          </a:p>
        </p:txBody>
      </p:sp>
      <p:sp>
        <p:nvSpPr>
          <p:cNvPr id="9" name="CuadroTexto 8"/>
          <p:cNvSpPr txBox="1"/>
          <p:nvPr/>
        </p:nvSpPr>
        <p:spPr>
          <a:xfrm>
            <a:off x="6448430" y="3416285"/>
            <a:ext cx="2695576" cy="92333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1800" dirty="0">
                <a:latin typeface="Arial Black" panose="020B0A04020102020204" pitchFamily="34" charset="0"/>
              </a:rPr>
              <a:t>FECHA DE VIGENCIA COMITÉ EJECUTIVO</a:t>
            </a:r>
          </a:p>
        </p:txBody>
      </p:sp>
      <p:sp>
        <p:nvSpPr>
          <p:cNvPr id="13" name="CuadroTexto 12"/>
          <p:cNvSpPr txBox="1"/>
          <p:nvPr/>
        </p:nvSpPr>
        <p:spPr>
          <a:xfrm>
            <a:off x="6159111" y="4894651"/>
            <a:ext cx="2984896" cy="646331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MX" sz="1800" dirty="0">
                <a:latin typeface="Arial Black" panose="020B0A04020102020204" pitchFamily="34" charset="0"/>
              </a:rPr>
              <a:t>18 de Enero </a:t>
            </a:r>
            <a:r>
              <a:rPr lang="es-MX" sz="1800" dirty="0" smtClean="0">
                <a:latin typeface="Arial Black" panose="020B0A04020102020204" pitchFamily="34" charset="0"/>
              </a:rPr>
              <a:t>2018 </a:t>
            </a:r>
            <a:r>
              <a:rPr lang="es-MX" sz="1800" dirty="0">
                <a:latin typeface="Arial Black" panose="020B0A04020102020204" pitchFamily="34" charset="0"/>
              </a:rPr>
              <a:t>al 18 de Enero </a:t>
            </a:r>
            <a:r>
              <a:rPr lang="es-MX" sz="1800" dirty="0" smtClean="0">
                <a:latin typeface="Arial Black" panose="020B0A04020102020204" pitchFamily="34" charset="0"/>
              </a:rPr>
              <a:t>2019</a:t>
            </a:r>
            <a:endParaRPr lang="es-MX" sz="18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953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951630" y="504967"/>
            <a:ext cx="7246961" cy="1050878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Comisión Ejecutiva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subTitle" idx="1"/>
          </p:nvPr>
        </p:nvSpPr>
        <p:spPr>
          <a:xfrm>
            <a:off x="677839" y="1691354"/>
            <a:ext cx="9144000" cy="1655761"/>
          </a:xfrm>
        </p:spPr>
        <p:txBody>
          <a:bodyPr/>
          <a:lstStyle/>
          <a:p>
            <a:pPr marL="133350" indent="0" algn="just">
              <a:buNone/>
            </a:pPr>
            <a:endParaRPr lang="es-MX" sz="28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3350" indent="0" algn="just">
              <a:buNone/>
            </a:pPr>
            <a:r>
              <a:rPr lang="es-MX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Órgano responsable de las finanzas de la Confederación y de velar por el estricto cumplimiento del Plan Estratégico. Está integrado por el Presidente, los Vicepresidentes Nacionales, veinticuatro vocales y el Director General.</a:t>
            </a:r>
          </a:p>
          <a:p>
            <a:pPr algn="just"/>
            <a:endParaRPr lang="es-MX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2189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ctrTitle"/>
          </p:nvPr>
        </p:nvSpPr>
        <p:spPr>
          <a:xfrm>
            <a:off x="1291986" y="163774"/>
            <a:ext cx="8111321" cy="723331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4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Facultades</a:t>
            </a:r>
            <a:endParaRPr lang="es-MX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500062" y="1014413"/>
            <a:ext cx="9858375" cy="56452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25438" indent="-139700" algn="just" defTabSz="449263">
              <a:lnSpc>
                <a:spcPct val="107000"/>
              </a:lnSpc>
              <a:spcBef>
                <a:spcPts val="80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COMISIÓN EJECUTIVA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ARTÍCULO 35.- Facultades y obligaciones de la Comisión Ejecutiva. </a:t>
            </a:r>
          </a:p>
          <a:p>
            <a:pPr marL="325438" indent="-139700" algn="just" defTabSz="449263">
              <a:spcBef>
                <a:spcPct val="0"/>
              </a:spcBef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La Comisión Ejecutiva velará por el estricto cumplimiento del Plan Estratégico; es el órgano responsable de las finanzas de la Confederación y gozará de las siguientes facultades: </a:t>
            </a:r>
          </a:p>
          <a:p>
            <a:pPr marL="325438" indent="-139700" algn="just" defTabSz="449263">
              <a:spcBef>
                <a:spcPct val="0"/>
              </a:spcBef>
            </a:pPr>
            <a:endParaRPr lang="es-MX" altLang="es-MX" sz="12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  <a:sym typeface="Arial" panose="020B0604020202020204" pitchFamily="34" charset="0"/>
            </a:endParaRP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ante particulares y ante toda clase de autoridades – legislativas, administrativas o judiciales; civiles, militares, penales, administrativas o laborales; federales, estatales o municipales -con las facultades más amplias de representación y ejecución, como las de un apoderado general para pleitos y cobranzas. para actos de administración y para actos de dominio, en términos de lo que señalan los tres primeros párrafos del artículo 2554 del Código Civil Federal y sus artículos correlativos de los Códigos Civiles de todos los Estados de la República y del Distrito Federal, con todas las facultades generales y aún las especiales que conforme a la ley requieran poder o cláusula especial, incluyendo las facultades a que se refieren los artículos 2574, 2582, 2587 y 2594 del mismo </a:t>
            </a:r>
            <a:r>
              <a:rPr lang="es-MX" altLang="es-MX" sz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Código Civil </a:t>
            </a: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Federal y sus artículos correlativos de los Códigos Civiles de todos los Estados de la República y del Distrito Federal. Enunciativa, mas no limitativamente la Comisión Ejecutiva podrá intentar y desistirse de toda clase de juicios, recursos y procedimientos, inclusive del juicio de amparo; para transigir; para comprometer en árbitros; para absolver y articular posiciones; para hacer cesión de bienes; para recusar; para recibir pagos; para presentar denuncias y querellas en materia penal, para coadyuvar con el Ministerio Público y para otorgar el perdón legal;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Emitir, suscribir, girar, aceptar, librar, endosar y avalar toda clase de títulos de crédito, en términos de lo dispuesto por el artículo 9 de la Ley General de Títulos y Operaciones de Crédito;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 en todo lo concerniente a los trámites que se establecen en los artículos 377, 381, 383, 384, 385 y demás relativos de la Ley Federal del Trabajo.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Representar a la Confederación en materia laboral, en términos de lo que disponen los artículos 11, 47, 134, fracción III, 375, 376, 692, fracciones I, II, III y IV, 693, 787, 876, 878 y demás relativos de la Ley Federal del Trabajo;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Delegar sus facultades y otorgar o sustituir cualquiera de los poderes y facultades arriba enunciadas en la persona o personas que juzgue conveniente y revocar las delegaciones o sustituciones que hiciere;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Procurar la realización de la Misión de la Confederación, disponiendo para ello de los medios y de las facultades necesarias;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Ratificar, a propuesta del Presidente, el nombramiento de los integrantes de la Comisión de Actualización del Plan Estratégico;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el proyecto de Plan Estratégico que le presente la Comisión de Actualización respectiva y en su caso, someterlo para su aprobación a la Asamblea Ordinaria; </a:t>
            </a:r>
          </a:p>
          <a:p>
            <a:pPr marL="325438" indent="-139700" algn="just" defTabSz="449263" eaLnBrk="1">
              <a:spcBef>
                <a:spcPct val="0"/>
              </a:spcBef>
              <a:buSzPct val="100000"/>
              <a:buFontTx/>
              <a:buAutoNum type="romanUcPeriod"/>
            </a:pPr>
            <a:r>
              <a:rPr lang="es-MX" altLang="es-MX" sz="12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el nombramiento y sustitución de los presidentes de las Federaciones y de las Comisiones de Trabajo, a propuesta de la Oficina de la Presidencia; </a:t>
            </a:r>
          </a:p>
        </p:txBody>
      </p:sp>
    </p:spTree>
    <p:extLst>
      <p:ext uri="{BB962C8B-B14F-4D97-AF65-F5344CB8AC3E}">
        <p14:creationId xmlns:p14="http://schemas.microsoft.com/office/powerpoint/2010/main" xmlns="" val="165780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/>
          <p:cNvSpPr/>
          <p:nvPr/>
        </p:nvSpPr>
        <p:spPr>
          <a:xfrm>
            <a:off x="843602" y="550887"/>
            <a:ext cx="10484040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Nombrar y remover al Director General y evaluar su desempeño;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 en su caso modificar el proyecto de presupuesto y de estados financieros;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las cuotas y aportaciones que deberán pagar los Socios de la Confederación;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realización de campañas financieras y participar activamente en ellas;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Conocer y, en su caso, modificar los proyectos de Plan de Trabajo Anual y de presupuesto anual que le presentará a la Asamblea para su aprobación;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Designar a las personas físicas que conjunta o separadamente, además del Presidente, ejerzan las facultades que le fueron conferidas en las fracciones I, II III y IV de este Artículo, expidiendo para ello ante notario público los testimonios de poder que sean necesarios; y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Cubrir las vacantes definitivas que surjan en el Consejo Directivo durante la vigencia del periodo de elección.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Evaluar el desempeño de la Oficina de la Presidencia;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Ratificar o en su caso desechar la admisión como socios directos de Patrones o Empleadores y de Agrupaciones Asociadas;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Proponer al Consejo Directivo el contenido y la sede de las Asambleas;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la adquisición y enajenación de inmuebles;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Aprobar convenios de regularización de pagos de socios morosos; y </a:t>
            </a:r>
          </a:p>
          <a:p>
            <a:pPr marL="527050" indent="-293688" algn="just" defTabSz="449263" eaLnBrk="1">
              <a:spcBef>
                <a:spcPct val="0"/>
              </a:spcBef>
              <a:buSzPct val="100000"/>
              <a:buFontTx/>
              <a:buAutoNum type="romanUcPeriod" startAt="10"/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En general, gozar de todas las facultades y obligaciones no especificadas, que deriven de las leyes, de los presentes Estatutos y sus reglamentos.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El Presidente de la Confederación tendrá la representación de la Confederación, para ejecutar internamente y ante terceros las resoluciones adoptadas por la Comisión Ejecutiva. </a:t>
            </a:r>
          </a:p>
          <a:p>
            <a:pPr marL="527050" indent="-293688" algn="just" defTabSz="449263">
              <a:spcBef>
                <a:spcPct val="0"/>
              </a:spcBef>
            </a:pPr>
            <a:r>
              <a:rPr lang="es-MX" altLang="es-MX" sz="16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Sin perjuicio de lo anterior, la Comisión Ejecutiva podrá nombrar Delegados para la ejecución de actos concretos o aún de forma genérica. </a:t>
            </a:r>
          </a:p>
        </p:txBody>
      </p:sp>
    </p:spTree>
    <p:extLst>
      <p:ext uri="{BB962C8B-B14F-4D97-AF65-F5344CB8AC3E}">
        <p14:creationId xmlns:p14="http://schemas.microsoft.com/office/powerpoint/2010/main" xmlns="" val="19261486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2"/>
          <p:cNvGraphicFramePr>
            <a:graphicFrameLocks noGrp="1"/>
          </p:cNvGraphicFramePr>
          <p:nvPr>
            <p:extLst/>
          </p:nvPr>
        </p:nvGraphicFramePr>
        <p:xfrm>
          <a:off x="1503239" y="1356518"/>
          <a:ext cx="7401594" cy="4935882"/>
        </p:xfrm>
        <a:graphic>
          <a:graphicData uri="http://schemas.openxmlformats.org/drawingml/2006/table">
            <a:tbl>
              <a:tblPr/>
              <a:tblGrid>
                <a:gridCol w="33597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7687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2078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8087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27012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Comisión Ejecutiva  </a:t>
                      </a:r>
                      <a:r>
                        <a:rPr kumimoji="0" lang="es-MX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2018</a:t>
                      </a:r>
                      <a:endParaRPr kumimoji="0" lang="es-MX" sz="13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Gustavo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Hoyos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Walther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Miguel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Gallardo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López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Ignacio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Treviño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Camelo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Xóchitl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Lagarda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Burton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José Ramiro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Cárdenas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Tejeda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6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Alfonso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Juan Arturo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Covarrubias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Valenzuela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8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Valeriano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Suárez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Suárez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9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José Ignacio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Mariscal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Torroella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10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Narváez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David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11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Medina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Mora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12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Alberto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López de Nava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Pérez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13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Emilio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Assam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Helú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14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Rosa Martha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Abascal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Olascoaga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15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Alma Erika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Beutelspacher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la torre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16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Guadalupe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 la Vega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Arizpe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17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Patrick Edward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Devlyn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Porras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18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Honorina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Estrada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Macedo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8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19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Mónica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Flores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Barragán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9"/>
                  </a:ext>
                </a:extLst>
              </a:tr>
              <a:tr h="23328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</a:t>
                      </a:r>
                      <a:endParaRPr kumimoji="0" lang="es-MX" sz="13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Juan Pablo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García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Garza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2900363" y="465138"/>
            <a:ext cx="4843463" cy="620713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pPr algn="ctr"/>
            <a:r>
              <a:rPr lang="es-MX" altLang="es-MX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  <a:sym typeface="Arial" panose="020B0604020202020204" pitchFamily="34" charset="0"/>
              </a:rPr>
              <a:t>Miembros</a:t>
            </a:r>
            <a:endParaRPr lang="es-MX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424720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"/>
          <p:cNvGraphicFramePr>
            <a:graphicFrameLocks noGrp="1"/>
          </p:cNvGraphicFramePr>
          <p:nvPr>
            <p:extLst/>
          </p:nvPr>
        </p:nvGraphicFramePr>
        <p:xfrm>
          <a:off x="1728787" y="909003"/>
          <a:ext cx="7364759" cy="5525316"/>
        </p:xfrm>
        <a:graphic>
          <a:graphicData uri="http://schemas.openxmlformats.org/drawingml/2006/table">
            <a:tbl>
              <a:tblPr/>
              <a:tblGrid>
                <a:gridCol w="352425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4683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8620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35776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4574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MX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7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Comisión Ejecutiva  </a:t>
                      </a:r>
                      <a:r>
                        <a:rPr kumimoji="0" lang="es-MX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2018</a:t>
                      </a:r>
                      <a:endParaRPr kumimoji="0" lang="es-MX" sz="17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B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21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Alfonso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García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Hernández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22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José Arturo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Gérman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Belmont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5105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23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Valentín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González Cosío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Elcoro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24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Agustín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Irurita 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Pérez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25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Juan Carlos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López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Villarreal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 charset="0"/>
                          <a:ea typeface="+mn-ea" charset="0"/>
                          <a:cs typeface="+mn-ea" charset="0"/>
                          <a:sym typeface="Helvetica Light" charset="0"/>
                        </a:rPr>
                        <a:t>26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Ignacio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Manjarrez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Ayub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27</a:t>
                      </a:r>
                      <a:endParaRPr kumimoji="0" lang="es-MX" sz="18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Juan Rodrigo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Moreno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González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28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Lydia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Nava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Vázquez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29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Felipe Norman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Pearl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Zorrilla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30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Juan Luis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Prieto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Jacqué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31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Alejandro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Puente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Barrón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32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Leonor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Quiroz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Carrillo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33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Paulino José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Rodríguez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Mendívil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34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Marco Alfonso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Santacruz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Moctezuma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8811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35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Enrique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Vainer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Girs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  <a:tr h="31212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36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Alfredo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Valles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Vázquez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6"/>
                  </a:ext>
                </a:extLst>
              </a:tr>
              <a:tr h="312128">
                <a:tc>
                  <a:txBody>
                    <a:bodyPr/>
                    <a:lstStyle/>
                    <a:p>
                      <a:pPr marL="0" marR="0" lvl="0" indent="0" algn="r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MX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37</a:t>
                      </a:r>
                      <a:endParaRPr kumimoji="0" lang="es-MX" sz="18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 charset="0"/>
                        <a:ea typeface="+mn-ea" charset="0"/>
                        <a:cs typeface="+mn-ea" charset="0"/>
                        <a:sym typeface="Helvetica Light" charset="0"/>
                      </a:endParaRPr>
                    </a:p>
                  </a:txBody>
                  <a:tcPr marL="0" marR="0" marT="0" marB="0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María Teresa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Vivó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MX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Prieto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miter lim="4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691886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1349</TotalTime>
  <Words>1091</Words>
  <Application>Microsoft Office PowerPoint</Application>
  <PresentationFormat>Personalizado</PresentationFormat>
  <Paragraphs>195</Paragraphs>
  <Slides>7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3" baseType="lpstr">
      <vt:lpstr>Arial</vt:lpstr>
      <vt:lpstr>Helvetica Neue</vt:lpstr>
      <vt:lpstr>Calibri</vt:lpstr>
      <vt:lpstr>Arial Black</vt:lpstr>
      <vt:lpstr>Helvetica Light</vt:lpstr>
      <vt:lpstr>Tema de Office</vt:lpstr>
      <vt:lpstr>Diapositiva 1</vt:lpstr>
      <vt:lpstr> </vt:lpstr>
      <vt:lpstr>Comisión Ejecutiva</vt:lpstr>
      <vt:lpstr>Facultades</vt:lpstr>
      <vt:lpstr>Diapositiva 5</vt:lpstr>
      <vt:lpstr>Miembros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Cristina Flores García</dc:creator>
  <cp:lastModifiedBy>visitante</cp:lastModifiedBy>
  <cp:revision>99</cp:revision>
  <dcterms:modified xsi:type="dcterms:W3CDTF">2018-04-24T18:47:10Z</dcterms:modified>
</cp:coreProperties>
</file>