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12" r:id="rId3"/>
    <p:sldId id="313" r:id="rId4"/>
    <p:sldId id="316" r:id="rId5"/>
    <p:sldId id="317" r:id="rId6"/>
    <p:sldId id="318" r:id="rId7"/>
    <p:sldId id="319" r:id="rId8"/>
  </p:sldIdLst>
  <p:sldSz cx="12192000" cy="6858000"/>
  <p:notesSz cx="6858000" cy="9144000"/>
  <p:embeddedFontLst>
    <p:embeddedFont>
      <p:font typeface="Helvetica Neue" charset="0"/>
      <p:regular r:id="rId10"/>
      <p:bold r:id="rId11"/>
      <p:italic r:id="rId12"/>
      <p:boldItalic r:id="rId13"/>
    </p:embeddedFon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Arial Black" pitchFamily="34" charset="0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61" Type="http://schemas.microsoft.com/office/2015/10/relationships/revisionInfo" Target="revisionInfo.xml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MX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0723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es-MX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3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41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Shape 2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 descr="lineas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992130"/>
            <a:ext cx="12192000" cy="5891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Shape 50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3979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Shape 6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Shape 68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39788" y="457204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1905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381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Shape 83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Shape 9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B348-56C1-4F29-8388-1DFE228272CA}" type="datetimeFigureOut">
              <a:rPr lang="es-MX" smtClean="0"/>
              <a:pPr/>
              <a:t>09/10/2017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92D0-D1CD-4B8F-B1AE-99CE3A27A9D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7747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3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775114" y="1186281"/>
            <a:ext cx="6697374" cy="2082571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SzPct val="25000"/>
            </a:pPr>
            <a:r>
              <a:rPr lang="es-MX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"/>
                <a:cs typeface="Helvetica Neue"/>
                <a:sym typeface="Helvetica Neue"/>
              </a:rPr>
              <a:t>Confederación Patronal de la República Mexicana </a:t>
            </a:r>
            <a:endParaRPr lang="es-MX" sz="4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514838" y="5206621"/>
            <a:ext cx="3721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2015</a:t>
            </a:r>
            <a:endParaRPr lang="es-MX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342972"/>
            <a:ext cx="10515599" cy="1325562"/>
          </a:xfrm>
        </p:spPr>
        <p:txBody>
          <a:bodyPr/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5112248" y="1379363"/>
            <a:ext cx="5157787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Calle Insurgentes Sur. 950 1ro. y 2do. pisos, Benito </a:t>
            </a:r>
            <a:r>
              <a:rPr lang="es-MX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Juárez, </a:t>
            </a:r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Del Valle, 03100 Ciudad de México, CDMX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353742" y="4894651"/>
            <a:ext cx="214312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103</a:t>
            </a:r>
            <a:endParaRPr lang="es-MX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8539" y="1653346"/>
            <a:ext cx="3588543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Confederación Patronal de la República Mexicana</a:t>
            </a:r>
            <a:endParaRPr lang="es-MX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498435" y="567576"/>
            <a:ext cx="210978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latin typeface="Arial Black" panose="020B0A04020102020204" pitchFamily="34" charset="0"/>
              </a:rPr>
              <a:t>DIRECCIÓN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189438" y="3550745"/>
            <a:ext cx="254674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latin typeface="Arial Black" panose="020B0A04020102020204" pitchFamily="34" charset="0"/>
              </a:rPr>
              <a:t>NÚMERO DE REGISTRO</a:t>
            </a:r>
            <a:endParaRPr lang="es-MX" sz="1800" dirty="0">
              <a:latin typeface="Arial Black" panose="020B0A040201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89438" y="567576"/>
            <a:ext cx="247173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latin typeface="Arial Black" panose="020B0A04020102020204" pitchFamily="34" charset="0"/>
              </a:rPr>
              <a:t>NOMBRE DEL SINDICATO </a:t>
            </a:r>
            <a:endParaRPr lang="es-MX" sz="1800" dirty="0">
              <a:latin typeface="Arial Black" panose="020B0A040201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448430" y="3416285"/>
            <a:ext cx="2695576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latin typeface="Arial Black" panose="020B0A04020102020204" pitchFamily="34" charset="0"/>
              </a:rPr>
              <a:t>FECHA DE VIGENCIA COMITÉ EJECUTIVO</a:t>
            </a:r>
            <a:endParaRPr lang="es-MX" sz="1800" dirty="0"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159111" y="4894651"/>
            <a:ext cx="2984896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800" dirty="0" smtClean="0">
                <a:latin typeface="Arial Black" panose="020B0A04020102020204" pitchFamily="34" charset="0"/>
              </a:rPr>
              <a:t>18 de Enero 2015 al 18 de Enero </a:t>
            </a:r>
            <a:r>
              <a:rPr lang="es-MX" sz="1800" dirty="0" smtClean="0">
                <a:latin typeface="Arial Black" panose="020B0A04020102020204" pitchFamily="34" charset="0"/>
              </a:rPr>
              <a:t>2016</a:t>
            </a:r>
            <a:endParaRPr lang="es-MX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5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951630" y="504967"/>
            <a:ext cx="7246961" cy="105087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Ejecutiva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subTitle" idx="1"/>
          </p:nvPr>
        </p:nvSpPr>
        <p:spPr>
          <a:xfrm>
            <a:off x="677839" y="1691354"/>
            <a:ext cx="9144000" cy="1655761"/>
          </a:xfrm>
        </p:spPr>
        <p:txBody>
          <a:bodyPr/>
          <a:lstStyle/>
          <a:p>
            <a:pPr marL="133350" indent="0" algn="just">
              <a:buNone/>
            </a:pPr>
            <a:endParaRPr lang="es-MX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0" indent="0" algn="just">
              <a:buNone/>
            </a:pP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Órgano responsable de las finanzas de la Confederación y de velar por el estricto cumplimiento del Plan Estratégico. Está integrado por el Presidente, los Vicepresidentes Nacionales, veinticuatro vocales y el Director General.</a:t>
            </a:r>
          </a:p>
          <a:p>
            <a:pPr algn="just"/>
            <a:endParaRPr lang="es-MX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18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291986" y="163774"/>
            <a:ext cx="8111321" cy="72333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Facultades</a:t>
            </a:r>
            <a:endParaRPr lang="es-MX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0062" y="1014413"/>
            <a:ext cx="9858375" cy="5645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5438" indent="-139700" algn="just" defTabSz="449263">
              <a:lnSpc>
                <a:spcPct val="107000"/>
              </a:lnSpc>
              <a:spcBef>
                <a:spcPts val="80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COMISIÓN EJECUTIVA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ARTÍCULO 35.- Facultades y obligaciones de la Comisión Ejecutiva. 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 Comisión Ejecutiva velará por el estricto cumplimiento del Plan Estratégico; es el órgano responsable de las finanzas de la Confederación y gozará de las siguientes facultades: </a:t>
            </a:r>
          </a:p>
          <a:p>
            <a:pPr marL="325438" indent="-139700" algn="just" defTabSz="449263">
              <a:spcBef>
                <a:spcPct val="0"/>
              </a:spcBef>
            </a:pPr>
            <a:endParaRPr lang="es-MX" altLang="es-MX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ante particulares y ante toda clase de autoridades – legislativas, administrativas o judiciales; civiles, militares, penales, administrativas o laborales; federales, estatales o municipales -con las facultades más amplias de representación y ejecución, como las de un apoderado general para pleitos y cobranzas. para actos de administración y para actos de dominio, en términos de lo que señalan los tres primeros párrafos del artículo 2554 del Código Civil Federal y sus artículos correlativos de los Códigos Civiles de todos los Estados de la República y del Distrito Federal, con todas las facultades generales y aún las especiales que conforme a la ley requieran poder o cláusula especial, incluyendo las facultades a que se refieren los artículos 2574, 2582, 2587 y 2594 del mismo </a:t>
            </a:r>
            <a:r>
              <a:rPr lang="es-MX" altLang="es-MX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Código Civil </a:t>
            </a: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Federal y sus artículos correlativos de los Códigos Civiles de todos los Estados de la República y del Distrito Federal. Enunciativa, mas no limitativamente la Comisión Ejecutiva podrá intentar y desistirse de toda clase de juicios, recursos y procedimientos, inclusive del juicio de amparo; para transigir; para comprometer en árbitros; para absolver y articular posiciones; para hacer cesión de bienes; para recusar; para recibir pagos; para presentar denuncias y querellas en materia penal, para coadyuvar con el Ministerio Público y para otorgar el perdón legal;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Emitir, suscribir, girar, aceptar, librar, endosar y avalar toda clase de títulos de crédito, en términos de lo dispuesto por el artículo 9 de la Ley General de Títulos y Operaciones de Crédito;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 en todo lo concerniente a los trámites que se establecen en los artículos 377, 381, 383, 384, 385 y demás relativos de la Ley Federal del Trabajo.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laboral, en términos de lo que disponen los artículos 11, 47, 134, fracción III, 375, 376, 692, fracciones I, II, III y IV, 693, 787, 876, 878 y demás relativos de la Ley Federal del Trabajo;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Delegar sus facultades y otorgar o sustituir cualquiera de los poderes y facultades arriba enunciadas en la persona o personas que juzgue conveniente y revocar las delegaciones o sustituciones que hiciere;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Procurar la realización de la Misión de la Confederación, disponiendo para ello de los medios y de las facultades necesarias;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Ratificar, a propuesta del Presidente, el nombramiento de los integrantes de la Comisión de Actualización del Plan Estratégico;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el proyecto de Plan Estratégico que le presente la Comisión de Actualización respectiva y en su caso, someterlo para su aprobación a la Asamblea Ordinaria;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el nombramiento y sustitución de los presidentes de las Federaciones y de las Comisiones de Trabajo, a propuesta de la Oficina de la Presidencia; </a:t>
            </a:r>
          </a:p>
        </p:txBody>
      </p:sp>
    </p:spTree>
    <p:extLst>
      <p:ext uri="{BB962C8B-B14F-4D97-AF65-F5344CB8AC3E}">
        <p14:creationId xmlns:p14="http://schemas.microsoft.com/office/powerpoint/2010/main" xmlns="" val="165780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43602" y="550887"/>
            <a:ext cx="104840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Nombrar y remover al Director General y evaluar su desempeño;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 en su caso modificar el proyecto de presupuesto y de estados financieros;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las cuotas y aportaciones que deberán pagar los Socios de la Confederación;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realización de campañas financieras y participar activamente en ellas;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y, en su caso, modificar los proyectos de Plan de Trabajo Anual y de presupuesto anual que le presentará a la Asamblea para su aprobación;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Designar a las personas físicas que conjunta o separadamente, además del Presidente, ejerzan las facultades que le fueron conferidas en las fracciones I, II III y IV de este Artículo, expidiendo para ello ante notario público los testimonios de poder que sean necesarios; y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Cubrir las vacantes definitivas que surjan en el Consejo Directivo durante la vigencia del periodo de elección.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Evaluar el desempeño de la Oficina de la Presidencia;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o en su caso desechar la admisión como socios directos de Patrones o Empleadores y de Agrupaciones Asociadas;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Proponer al Consejo Directivo el contenido y la sede de las Asambleas;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adquisición y enajenación de inmuebles;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convenios de regularización de pagos de socios morosos; y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En general, gozar de todas las facultades y obligaciones no especificadas, que deriven de las leyes, de los presentes Estatutos y sus reglamentos.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 Presidente de la Confederación tendrá la representación de la Confederación, para ejecutar internamente y ante terceros las resoluciones adoptadas por la Comisión Ejecutiva.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Sin perjuicio de lo anterior, la Comisión Ejecutiva podrá nombrar Delegados para la ejecución de actos concretos o aún de forma genérica. </a:t>
            </a:r>
          </a:p>
        </p:txBody>
      </p:sp>
    </p:spTree>
    <p:extLst>
      <p:ext uri="{BB962C8B-B14F-4D97-AF65-F5344CB8AC3E}">
        <p14:creationId xmlns:p14="http://schemas.microsoft.com/office/powerpoint/2010/main" xmlns="" val="192614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419367" y="177421"/>
            <a:ext cx="7424382" cy="85980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Miembros</a:t>
            </a:r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0719175"/>
              </p:ext>
            </p:extLst>
          </p:nvPr>
        </p:nvGraphicFramePr>
        <p:xfrm>
          <a:off x="2210990" y="1319444"/>
          <a:ext cx="6222207" cy="4908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104"/>
                <a:gridCol w="1745061"/>
                <a:gridCol w="2038604"/>
                <a:gridCol w="1828438"/>
              </a:tblGrid>
              <a:tr h="3283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COMISIÓN EJECUTIVA 2015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Miguel Ángel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Gallardo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López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Manuel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Arreola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Aguilar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Emilio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Assam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Helú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José Ramiro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Cárdenas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Tejeda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Alberto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López de Nava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Pérez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Paulino José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Rodríguez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+mj-lt"/>
                        </a:rPr>
                        <a:t>Mendívil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Alfonso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García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Hernández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Víctor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García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Lizama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Valentín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González Cosío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+mj-lt"/>
                        </a:rPr>
                        <a:t>Elcoro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Constantino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Castillo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Hinojosa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Juan Pablo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García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Garza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Felipe Norman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Pearl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Zorrilla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Mario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Narváez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David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Pablo Antonio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Rodríguez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Posada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15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Enrique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Vainer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+mj-lt"/>
                        </a:rPr>
                        <a:t>Girs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16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Alfredo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Valles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Vázquez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Agustín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Irurita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Pérez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18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Juan Luis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Prieto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+mj-lt"/>
                        </a:rPr>
                        <a:t>Jacqué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Juan Arturo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Covarrubias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Valenzuela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  <a:tr h="21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José Ignacio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Mariscal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Torroella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22" marR="2872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695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1069942"/>
              </p:ext>
            </p:extLst>
          </p:nvPr>
        </p:nvGraphicFramePr>
        <p:xfrm>
          <a:off x="1906361" y="739663"/>
          <a:ext cx="5608864" cy="3970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100"/>
                <a:gridCol w="1583871"/>
                <a:gridCol w="1404257"/>
                <a:gridCol w="1820636"/>
              </a:tblGrid>
              <a:tr h="30908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COMISIÓN EJECUTIVA 2015</a:t>
                      </a:r>
                      <a:r>
                        <a:rPr lang="es-MX" sz="14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s-MX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Julio Rafael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Vargas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Quintanilla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Alfonso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Garza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Garza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61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Víctor José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Gavito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y Marco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Carlos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Cendejas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Contreras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Oscar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Cuéllar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Rosas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José Arturo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Germán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Belmont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27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Sergio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Peralta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Sandoval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28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Patrick E.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Devlyn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Porras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Mónica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Flores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Barragán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30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Fernando José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Ponce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Díaz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31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Federico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Terrazas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Becerra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09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32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Manuel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Rodríguez</a:t>
                      </a:r>
                      <a:endParaRPr lang="es-MX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Lomelí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582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1066</Words>
  <Application>Microsoft Office PowerPoint</Application>
  <PresentationFormat>Personalizado</PresentationFormat>
  <Paragraphs>176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Helvetica Neue</vt:lpstr>
      <vt:lpstr>Calibri</vt:lpstr>
      <vt:lpstr>Arial Black</vt:lpstr>
      <vt:lpstr>Times New Roman</vt:lpstr>
      <vt:lpstr>Tema de Office</vt:lpstr>
      <vt:lpstr>Diapositiva 1</vt:lpstr>
      <vt:lpstr> </vt:lpstr>
      <vt:lpstr>Comisión Ejecutiva</vt:lpstr>
      <vt:lpstr>Facultades</vt:lpstr>
      <vt:lpstr>Diapositiva 5</vt:lpstr>
      <vt:lpstr>Miembros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Flores García</dc:creator>
  <cp:lastModifiedBy>visitante</cp:lastModifiedBy>
  <cp:revision>100</cp:revision>
  <dcterms:modified xsi:type="dcterms:W3CDTF">2017-10-09T16:42:33Z</dcterms:modified>
</cp:coreProperties>
</file>